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1" r:id="rId1"/>
    <p:sldMasterId id="2147484329" r:id="rId2"/>
    <p:sldMasterId id="2147484335" r:id="rId3"/>
    <p:sldMasterId id="2147484339" r:id="rId4"/>
    <p:sldMasterId id="2147484343" r:id="rId5"/>
    <p:sldMasterId id="2147484350" r:id="rId6"/>
    <p:sldMasterId id="2147484354" r:id="rId7"/>
    <p:sldMasterId id="2147484358" r:id="rId8"/>
    <p:sldMasterId id="2147484362" r:id="rId9"/>
  </p:sldMasterIdLst>
  <p:notesMasterIdLst>
    <p:notesMasterId r:id="rId57"/>
  </p:notesMasterIdLst>
  <p:handoutMasterIdLst>
    <p:handoutMasterId r:id="rId58"/>
  </p:handoutMasterIdLst>
  <p:sldIdLst>
    <p:sldId id="309" r:id="rId10"/>
    <p:sldId id="285" r:id="rId11"/>
    <p:sldId id="348" r:id="rId12"/>
    <p:sldId id="370" r:id="rId13"/>
    <p:sldId id="373" r:id="rId14"/>
    <p:sldId id="372" r:id="rId15"/>
    <p:sldId id="371" r:id="rId16"/>
    <p:sldId id="344" r:id="rId17"/>
    <p:sldId id="367" r:id="rId18"/>
    <p:sldId id="375" r:id="rId19"/>
    <p:sldId id="376" r:id="rId20"/>
    <p:sldId id="346" r:id="rId21"/>
    <p:sldId id="347" r:id="rId22"/>
    <p:sldId id="331" r:id="rId23"/>
    <p:sldId id="330" r:id="rId24"/>
    <p:sldId id="353" r:id="rId25"/>
    <p:sldId id="329" r:id="rId26"/>
    <p:sldId id="354" r:id="rId27"/>
    <p:sldId id="355" r:id="rId28"/>
    <p:sldId id="327" r:id="rId29"/>
    <p:sldId id="356" r:id="rId30"/>
    <p:sldId id="332" r:id="rId31"/>
    <p:sldId id="334" r:id="rId32"/>
    <p:sldId id="333" r:id="rId33"/>
    <p:sldId id="363" r:id="rId34"/>
    <p:sldId id="340" r:id="rId35"/>
    <p:sldId id="358" r:id="rId36"/>
    <p:sldId id="339" r:id="rId37"/>
    <p:sldId id="359" r:id="rId38"/>
    <p:sldId id="338" r:id="rId39"/>
    <p:sldId id="337" r:id="rId40"/>
    <p:sldId id="360" r:id="rId41"/>
    <p:sldId id="361" r:id="rId42"/>
    <p:sldId id="362" r:id="rId43"/>
    <p:sldId id="326" r:id="rId44"/>
    <p:sldId id="345" r:id="rId45"/>
    <p:sldId id="319" r:id="rId46"/>
    <p:sldId id="320" r:id="rId47"/>
    <p:sldId id="321" r:id="rId48"/>
    <p:sldId id="322" r:id="rId49"/>
    <p:sldId id="323" r:id="rId50"/>
    <p:sldId id="368" r:id="rId51"/>
    <p:sldId id="374" r:id="rId52"/>
    <p:sldId id="324" r:id="rId53"/>
    <p:sldId id="365" r:id="rId54"/>
    <p:sldId id="366" r:id="rId55"/>
    <p:sldId id="369"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1F"/>
    <a:srgbClr val="FFFFFF"/>
    <a:srgbClr val="608573"/>
    <a:srgbClr val="69A8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1"/>
    <p:restoredTop sz="89926" autoAdjust="0"/>
  </p:normalViewPr>
  <p:slideViewPr>
    <p:cSldViewPr snapToGrid="0" snapToObjects="1">
      <p:cViewPr>
        <p:scale>
          <a:sx n="80" d="100"/>
          <a:sy n="80" d="100"/>
        </p:scale>
        <p:origin x="-132" y="7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3FC82F-13CE-4C4F-B7F7-8FA2A3DB32C2}" type="datetimeFigureOut">
              <a:rPr lang="en-US" smtClean="0"/>
              <a:pPr/>
              <a:t>20/03/2020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B61EE6-C6DC-B643-AD27-5AA05BCF4165}" type="slidenum">
              <a:rPr lang="en-US" smtClean="0"/>
              <a:pPr/>
              <a:t>‹#›</a:t>
            </a:fld>
            <a:endParaRPr lang="en-US" dirty="0"/>
          </a:p>
        </p:txBody>
      </p:sp>
    </p:spTree>
    <p:extLst>
      <p:ext uri="{BB962C8B-B14F-4D97-AF65-F5344CB8AC3E}">
        <p14:creationId xmlns:p14="http://schemas.microsoft.com/office/powerpoint/2010/main" val="27973564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12DEA-2FEA-9B4C-A631-AE0A77B8FD93}" type="datetimeFigureOut">
              <a:rPr lang="en-US" smtClean="0"/>
              <a:pPr/>
              <a:t>20/03/2020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AE8FC-D971-494A-A37C-7E9004C5CE78}" type="slidenum">
              <a:rPr lang="en-US" smtClean="0"/>
              <a:pPr/>
              <a:t>‹#›</a:t>
            </a:fld>
            <a:endParaRPr lang="en-US" dirty="0"/>
          </a:p>
        </p:txBody>
      </p:sp>
    </p:spTree>
    <p:extLst>
      <p:ext uri="{BB962C8B-B14F-4D97-AF65-F5344CB8AC3E}">
        <p14:creationId xmlns:p14="http://schemas.microsoft.com/office/powerpoint/2010/main" val="27378455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ogle.com/search?ei=L6hCXsagJsaKlwScmo-ABA&amp;q=piper+alpha+accident+photo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pPr/>
              <a:t>1</a:t>
            </a:fld>
            <a:endParaRPr lang="en-US" dirty="0"/>
          </a:p>
        </p:txBody>
      </p:sp>
    </p:spTree>
    <p:extLst>
      <p:ext uri="{BB962C8B-B14F-4D97-AF65-F5344CB8AC3E}">
        <p14:creationId xmlns:p14="http://schemas.microsoft.com/office/powerpoint/2010/main" val="179810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employers feel that any money and effort spent in sustaining safety in an organization is an unproductive ventures.</a:t>
            </a:r>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pPr/>
              <a:t>12</a:t>
            </a:fld>
            <a:endParaRPr lang="en-US" dirty="0"/>
          </a:p>
        </p:txBody>
      </p:sp>
    </p:spTree>
    <p:extLst>
      <p:ext uri="{BB962C8B-B14F-4D97-AF65-F5344CB8AC3E}">
        <p14:creationId xmlns:p14="http://schemas.microsoft.com/office/powerpoint/2010/main" val="214227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pPr/>
              <a:t>13</a:t>
            </a:fld>
            <a:endParaRPr lang="en-US" dirty="0"/>
          </a:p>
        </p:txBody>
      </p:sp>
    </p:spTree>
    <p:extLst>
      <p:ext uri="{BB962C8B-B14F-4D97-AF65-F5344CB8AC3E}">
        <p14:creationId xmlns:p14="http://schemas.microsoft.com/office/powerpoint/2010/main" val="214227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Retrieved from: https://www.hse.gov.uk/statistics/overall/hssh1617.pdf</a:t>
            </a:r>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Retrieved from: https://www.hse.gov.uk/statistics/overall/hssh1617.pdf</a:t>
            </a:r>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Retrieved from: https://www.hse.gov.uk/statistics/overall/hssh1617.pdf</a:t>
            </a:r>
          </a:p>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pPr/>
              <a:t>2</a:t>
            </a:fld>
            <a:endParaRPr lang="en-US" dirty="0"/>
          </a:p>
        </p:txBody>
      </p:sp>
    </p:spTree>
    <p:extLst>
      <p:ext uri="{BB962C8B-B14F-4D97-AF65-F5344CB8AC3E}">
        <p14:creationId xmlns:p14="http://schemas.microsoft.com/office/powerpoint/2010/main" val="540128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https://www.bing.com/images/search?q=the+hidden+costs+of+accidents&amp;id=A57A1E0E0482DFF11EC3E2050B28A3B8C72AF568&amp;FORM=IQFRBA</a:t>
            </a:r>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https://www.epa.gov/enforcement/deepwater-horizon-bp-gulf-mexico-oil-spill.</a:t>
            </a:r>
          </a:p>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latin typeface="Century Gothic" pitchFamily="34" charset="0"/>
                <a:hlinkClick r:id="rId3"/>
              </a:rPr>
              <a:t>https://www.google.com/search?ei=L6hCXsagJsaKlwScmo-ABA&amp;q=piper+alpha+accident+photos</a:t>
            </a:r>
            <a:r>
              <a:rPr lang="en-US" b="0" dirty="0" smtClean="0">
                <a:solidFill>
                  <a:schemeClr val="bg1"/>
                </a:solidFill>
                <a:latin typeface="Century Gothic" pitchFamily="34" charset="0"/>
              </a:rPr>
              <a:t>.      </a:t>
            </a:r>
          </a:p>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https://www.google.com/search?ei=L6hCXsagJsaKlwScmo-ABA&amp;q=piper+alpha+accident+photos. </a:t>
            </a:r>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pPr/>
              <a:t>3</a:t>
            </a:fld>
            <a:endParaRPr lang="en-US" dirty="0"/>
          </a:p>
        </p:txBody>
      </p:sp>
    </p:spTree>
    <p:extLst>
      <p:ext uri="{BB962C8B-B14F-4D97-AF65-F5344CB8AC3E}">
        <p14:creationId xmlns:p14="http://schemas.microsoft.com/office/powerpoint/2010/main" val="540128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entury Gothic" pitchFamily="34" charset="0"/>
              </a:rPr>
              <a:t>Business objective is to continue to produce, sell and make profit from the goods and services.</a:t>
            </a:r>
          </a:p>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itchFamily="34" charset="0"/>
                <a:ea typeface="+mn-ea"/>
                <a:cs typeface="+mn-cs"/>
              </a:rPr>
              <a:t>KEY: Safety Versus Productivity, which do you consider investing more?</a:t>
            </a:r>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6104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smtClean="0">
                <a:solidFill>
                  <a:srgbClr val="000000"/>
                </a:solidFill>
                <a:latin typeface="Century Gothic" pitchFamily="34" charset="0"/>
              </a:rPr>
              <a:t>KEY: Safety Quality Versus Productivity, which do you consider investing organization’s scarce resources?</a:t>
            </a:r>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pPr/>
              <a:t>8</a:t>
            </a:fld>
            <a:endParaRPr lang="en-US" dirty="0"/>
          </a:p>
        </p:txBody>
      </p:sp>
    </p:spTree>
    <p:extLst>
      <p:ext uri="{BB962C8B-B14F-4D97-AF65-F5344CB8AC3E}">
        <p14:creationId xmlns:p14="http://schemas.microsoft.com/office/powerpoint/2010/main" val="214227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8FC-D971-494A-A37C-7E9004C5CE7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14227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2037030"/>
            <a:ext cx="7886700" cy="41399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CC37DFE-24EF-7143-BA83-03A585CC7D36}" type="datetime1">
              <a:rPr lang="en-US" smtClean="0"/>
              <a:pPr/>
              <a:t>20/03/2020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C37F0-C812-1C46-B2BB-0A5B49BE2A87}" type="slidenum">
              <a:rPr lang="en-US" smtClean="0"/>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546952"/>
            <a:ext cx="6858000" cy="1194650"/>
          </a:xfrm>
        </p:spPr>
        <p:txBody>
          <a:bodyPr wrap="none" anchor="t">
            <a:normAutofit/>
          </a:bodyPr>
          <a:lstStyle>
            <a:lvl1pPr algn="r">
              <a:defRPr sz="6000" b="1" i="0" spc="0">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yriad Pro Bold Condensed" charset="0"/>
                <a:ea typeface="Myriad Pro Bold Condensed" charset="0"/>
                <a:cs typeface="Myriad Pro Bold Condensed" charset="0"/>
              </a:defRPr>
            </a:lvl1pPr>
          </a:lstStyle>
          <a:p>
            <a:r>
              <a:rPr lang="en-US" dirty="0"/>
              <a:t>Click to edit Master title style</a:t>
            </a:r>
          </a:p>
        </p:txBody>
      </p:sp>
      <p:sp>
        <p:nvSpPr>
          <p:cNvPr id="3" name="Subtitle 2"/>
          <p:cNvSpPr>
            <a:spLocks noGrp="1"/>
          </p:cNvSpPr>
          <p:nvPr>
            <p:ph type="subTitle" idx="1"/>
          </p:nvPr>
        </p:nvSpPr>
        <p:spPr>
          <a:xfrm>
            <a:off x="1657350" y="5432341"/>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Date Placeholder 6"/>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2784768184"/>
      </p:ext>
    </p:extLst>
  </p:cSld>
  <p:clrMapOvr>
    <a:masterClrMapping/>
  </p:clrMapOvr>
  <p:hf hdr="0" ftr="0" dt="0"/>
  <p:extLst mod="1">
    <p:ext uri="{DCECCB84-F9BA-43D5-87BE-67443E8EF086}">
      <p15:sldGuideLst xmlns:p15="http://schemas.microsoft.com/office/powerpoint/2012/main" xmlns=""/>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251970803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3A2DB-5601-ED4B-937A-8A9C83BE706E}"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3633441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546952"/>
            <a:ext cx="6858000" cy="1194650"/>
          </a:xfrm>
        </p:spPr>
        <p:txBody>
          <a:bodyPr wrap="none" anchor="t">
            <a:normAutofit/>
          </a:bodyPr>
          <a:lstStyle>
            <a:lvl1pPr algn="r">
              <a:defRPr sz="6000" b="1" i="0" spc="0">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yriad Pro Bold Condensed" charset="0"/>
                <a:ea typeface="Myriad Pro Bold Condensed" charset="0"/>
                <a:cs typeface="Myriad Pro Bold Condensed" charset="0"/>
              </a:defRPr>
            </a:lvl1pPr>
          </a:lstStyle>
          <a:p>
            <a:r>
              <a:rPr lang="en-US" dirty="0"/>
              <a:t>Click to edit Master title style</a:t>
            </a:r>
          </a:p>
        </p:txBody>
      </p:sp>
      <p:sp>
        <p:nvSpPr>
          <p:cNvPr id="3" name="Subtitle 2"/>
          <p:cNvSpPr>
            <a:spLocks noGrp="1"/>
          </p:cNvSpPr>
          <p:nvPr>
            <p:ph type="subTitle" idx="1"/>
          </p:nvPr>
        </p:nvSpPr>
        <p:spPr>
          <a:xfrm>
            <a:off x="1657350" y="5432341"/>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Date Placeholder 6"/>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1467456554"/>
      </p:ext>
    </p:extLst>
  </p:cSld>
  <p:clrMapOvr>
    <a:masterClrMapping/>
  </p:clrMapOvr>
  <p:hf hdr="0" ftr="0" dt="0"/>
  <p:extLst mod="1">
    <p:ext uri="{DCECCB84-F9BA-43D5-87BE-67443E8EF086}">
      <p15:sldGuideLst xmlns:p15="http://schemas.microsoft.com/office/powerpoint/2012/main" xmlns=""/>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169142508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3A2DB-5601-ED4B-937A-8A9C83BE706E}"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18110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2037030"/>
            <a:ext cx="7886700" cy="41399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89149649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664909-728D-CD4A-810C-CB92B191B0E1}"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2716277735"/>
      </p:ext>
    </p:extLst>
  </p:cSld>
  <p:clrMapOvr>
    <a:masterClrMapping/>
  </p:clrMapOvr>
  <p:extLst>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037029"/>
            <a:ext cx="3768912" cy="41399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9880" y="2037029"/>
            <a:ext cx="3775470" cy="413993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AD3A2DB-5601-ED4B-937A-8A9C83BE706E}"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2885076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980262" cy="1325563"/>
          </a:xfrm>
        </p:spPr>
        <p:txBody>
          <a:bodyPr/>
          <a:lstStyle/>
          <a:p>
            <a:r>
              <a:rPr lang="en-US" dirty="0"/>
              <a:t>Click </a:t>
            </a:r>
            <a:r>
              <a:rPr lang="en-US"/>
              <a:t>to edit</a:t>
            </a:r>
            <a:endParaRPr lang="en-US" dirty="0"/>
          </a:p>
        </p:txBody>
      </p:sp>
      <p:sp>
        <p:nvSpPr>
          <p:cNvPr id="3" name="Content Placeholder 2"/>
          <p:cNvSpPr>
            <a:spLocks noGrp="1"/>
          </p:cNvSpPr>
          <p:nvPr>
            <p:ph sz="half" idx="1"/>
          </p:nvPr>
        </p:nvSpPr>
        <p:spPr>
          <a:xfrm>
            <a:off x="628650" y="2037029"/>
            <a:ext cx="3980262" cy="41399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AD3A2DB-5601-ED4B-937A-8A9C83BE706E}"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141894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664909-728D-CD4A-810C-CB92B191B0E1}" type="datetime1">
              <a:rPr lang="en-US" smtClean="0"/>
              <a:pPr/>
              <a:t>20/03/2020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344DB-0EEC-2141-9AF9-4ABC895323A8}" type="slidenum">
              <a:rPr lang="en-US" smtClean="0"/>
              <a:pPr/>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75F725-6151-CB4C-A224-1E57BCD6A49A}"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340776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025EA-C190-3B40-93CC-F4C765D3123A}"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3569802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546952"/>
            <a:ext cx="6858000" cy="1194650"/>
          </a:xfrm>
        </p:spPr>
        <p:txBody>
          <a:bodyPr wrap="none" anchor="t">
            <a:normAutofit/>
          </a:bodyPr>
          <a:lstStyle>
            <a:lvl1pPr algn="r">
              <a:defRPr sz="6000" b="1" i="0" spc="0">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yriad Pro Bold Condensed" charset="0"/>
                <a:ea typeface="Myriad Pro Bold Condensed" charset="0"/>
                <a:cs typeface="Myriad Pro Bold Condensed" charset="0"/>
              </a:defRPr>
            </a:lvl1pPr>
          </a:lstStyle>
          <a:p>
            <a:r>
              <a:rPr lang="en-US" dirty="0"/>
              <a:t>Click to edit Master title style</a:t>
            </a:r>
          </a:p>
        </p:txBody>
      </p:sp>
      <p:sp>
        <p:nvSpPr>
          <p:cNvPr id="3" name="Subtitle 2"/>
          <p:cNvSpPr>
            <a:spLocks noGrp="1"/>
          </p:cNvSpPr>
          <p:nvPr>
            <p:ph type="subTitle" idx="1"/>
          </p:nvPr>
        </p:nvSpPr>
        <p:spPr>
          <a:xfrm>
            <a:off x="1657350" y="5432341"/>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Date Placeholder 6"/>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3025685630"/>
      </p:ext>
    </p:extLst>
  </p:cSld>
  <p:clrMapOvr>
    <a:masterClrMapping/>
  </p:clrMapOvr>
  <p:hf hdr="0" ftr="0" dt="0"/>
  <p:extLst mod="1">
    <p:ext uri="{DCECCB84-F9BA-43D5-87BE-67443E8EF086}">
      <p15:sldGuideLst xmlns:p15="http://schemas.microsoft.com/office/powerpoint/2012/main" xmlns=""/>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401319365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3A2DB-5601-ED4B-937A-8A9C83BE706E}"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3112748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546952"/>
            <a:ext cx="6858000" cy="1194650"/>
          </a:xfrm>
        </p:spPr>
        <p:txBody>
          <a:bodyPr wrap="none" anchor="t">
            <a:normAutofit/>
          </a:bodyPr>
          <a:lstStyle>
            <a:lvl1pPr algn="r">
              <a:defRPr sz="6000" b="1" i="0" spc="0">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yriad Pro Bold Condensed" charset="0"/>
                <a:ea typeface="Myriad Pro Bold Condensed" charset="0"/>
                <a:cs typeface="Myriad Pro Bold Condensed" charset="0"/>
              </a:defRPr>
            </a:lvl1pPr>
          </a:lstStyle>
          <a:p>
            <a:r>
              <a:rPr lang="en-US" dirty="0"/>
              <a:t>Click to edit Master title style</a:t>
            </a:r>
          </a:p>
        </p:txBody>
      </p:sp>
      <p:sp>
        <p:nvSpPr>
          <p:cNvPr id="3" name="Subtitle 2"/>
          <p:cNvSpPr>
            <a:spLocks noGrp="1"/>
          </p:cNvSpPr>
          <p:nvPr>
            <p:ph type="subTitle" idx="1"/>
          </p:nvPr>
        </p:nvSpPr>
        <p:spPr>
          <a:xfrm>
            <a:off x="1657350" y="5432341"/>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Date Placeholder 6"/>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3568888531"/>
      </p:ext>
    </p:extLst>
  </p:cSld>
  <p:clrMapOvr>
    <a:masterClrMapping/>
  </p:clrMapOvr>
  <p:hf hdr="0" ftr="0" dt="0"/>
  <p:extLst mod="1">
    <p:ext uri="{DCECCB84-F9BA-43D5-87BE-67443E8EF086}">
      <p15:sldGuideLst xmlns:p15="http://schemas.microsoft.com/office/powerpoint/2012/main" xmlns=""/>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20129393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3A2DB-5601-ED4B-937A-8A9C83BE706E}"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1696100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546952"/>
            <a:ext cx="6858000" cy="1194650"/>
          </a:xfrm>
        </p:spPr>
        <p:txBody>
          <a:bodyPr wrap="none" anchor="t">
            <a:normAutofit/>
          </a:bodyPr>
          <a:lstStyle>
            <a:lvl1pPr algn="r">
              <a:defRPr sz="6000" b="1" i="0" spc="0">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yriad Pro Bold Condensed" charset="0"/>
                <a:ea typeface="Myriad Pro Bold Condensed" charset="0"/>
                <a:cs typeface="Myriad Pro Bold Condensed" charset="0"/>
              </a:defRPr>
            </a:lvl1pPr>
          </a:lstStyle>
          <a:p>
            <a:r>
              <a:rPr lang="en-US" dirty="0"/>
              <a:t>Click to edit Master title style</a:t>
            </a:r>
          </a:p>
        </p:txBody>
      </p:sp>
      <p:sp>
        <p:nvSpPr>
          <p:cNvPr id="3" name="Subtitle 2"/>
          <p:cNvSpPr>
            <a:spLocks noGrp="1"/>
          </p:cNvSpPr>
          <p:nvPr>
            <p:ph type="subTitle" idx="1"/>
          </p:nvPr>
        </p:nvSpPr>
        <p:spPr>
          <a:xfrm>
            <a:off x="1657350" y="5432341"/>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Date Placeholder 6"/>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3124252784"/>
      </p:ext>
    </p:extLst>
  </p:cSld>
  <p:clrMapOvr>
    <a:masterClrMapping/>
  </p:clrMapOvr>
  <p:hf hdr="0" ftr="0" dt="0"/>
  <p:extLst mod="1">
    <p:ext uri="{DCECCB84-F9BA-43D5-87BE-67443E8EF086}">
      <p15:sldGuideLst xmlns:p15="http://schemas.microsoft.com/office/powerpoint/2012/main" xmlns=""/>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127058483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037029"/>
            <a:ext cx="3768912" cy="41399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9880" y="2037029"/>
            <a:ext cx="3775470" cy="413993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AD3A2DB-5601-ED4B-937A-8A9C83BE706E}" type="datetime1">
              <a:rPr lang="en-US" smtClean="0"/>
              <a:pPr/>
              <a:t>20/03/2020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344DB-0EEC-2141-9AF9-4ABC895323A8}"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3A2DB-5601-ED4B-937A-8A9C83BE706E}"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1054381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546952"/>
            <a:ext cx="6858000" cy="1194650"/>
          </a:xfrm>
        </p:spPr>
        <p:txBody>
          <a:bodyPr wrap="none" anchor="t">
            <a:normAutofit/>
          </a:bodyPr>
          <a:lstStyle>
            <a:lvl1pPr algn="r">
              <a:defRPr sz="6000" b="1" i="0" spc="0">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yriad Pro Bold Condensed" charset="0"/>
                <a:ea typeface="Myriad Pro Bold Condensed" charset="0"/>
                <a:cs typeface="Myriad Pro Bold Condensed" charset="0"/>
              </a:defRPr>
            </a:lvl1pPr>
          </a:lstStyle>
          <a:p>
            <a:r>
              <a:rPr lang="en-US" dirty="0"/>
              <a:t>Click to edit Master title style</a:t>
            </a:r>
          </a:p>
        </p:txBody>
      </p:sp>
      <p:sp>
        <p:nvSpPr>
          <p:cNvPr id="3" name="Subtitle 2"/>
          <p:cNvSpPr>
            <a:spLocks noGrp="1"/>
          </p:cNvSpPr>
          <p:nvPr>
            <p:ph type="subTitle" idx="1"/>
          </p:nvPr>
        </p:nvSpPr>
        <p:spPr>
          <a:xfrm>
            <a:off x="1657350" y="5432341"/>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Date Placeholder 6"/>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3540175339"/>
      </p:ext>
    </p:extLst>
  </p:cSld>
  <p:clrMapOvr>
    <a:masterClrMapping/>
  </p:clrMapOvr>
  <p:hf hdr="0" ftr="0" dt="0"/>
  <p:extLst mod="1">
    <p:ext uri="{DCECCB84-F9BA-43D5-87BE-67443E8EF086}">
      <p15:sldGuideLst xmlns:p15="http://schemas.microsoft.com/office/powerpoint/2012/main" xmlns=""/>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40871397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3A2DB-5601-ED4B-937A-8A9C83BE706E}"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4BB344DB-0EEC-2141-9AF9-4ABC895323A8}"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Tree>
    <p:extLst>
      <p:ext uri="{BB962C8B-B14F-4D97-AF65-F5344CB8AC3E}">
        <p14:creationId xmlns:p14="http://schemas.microsoft.com/office/powerpoint/2010/main" val="170470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980262" cy="1325563"/>
          </a:xfrm>
        </p:spPr>
        <p:txBody>
          <a:bodyPr/>
          <a:lstStyle/>
          <a:p>
            <a:r>
              <a:rPr lang="en-US" dirty="0"/>
              <a:t>Click </a:t>
            </a:r>
            <a:r>
              <a:rPr lang="en-US"/>
              <a:t>to edit</a:t>
            </a:r>
            <a:endParaRPr lang="en-US" dirty="0"/>
          </a:p>
        </p:txBody>
      </p:sp>
      <p:sp>
        <p:nvSpPr>
          <p:cNvPr id="3" name="Content Placeholder 2"/>
          <p:cNvSpPr>
            <a:spLocks noGrp="1"/>
          </p:cNvSpPr>
          <p:nvPr>
            <p:ph sz="half" idx="1"/>
          </p:nvPr>
        </p:nvSpPr>
        <p:spPr>
          <a:xfrm>
            <a:off x="628650" y="2037029"/>
            <a:ext cx="3980262" cy="41399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AD3A2DB-5601-ED4B-937A-8A9C83BE706E}" type="datetime1">
              <a:rPr lang="en-US" smtClean="0"/>
              <a:pPr/>
              <a:t>20/03/2020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344DB-0EEC-2141-9AF9-4ABC895323A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75F725-6151-CB4C-A224-1E57BCD6A49A}" type="datetime1">
              <a:rPr lang="en-US" smtClean="0"/>
              <a:pPr/>
              <a:t>20/03/2020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B344DB-0EEC-2141-9AF9-4ABC895323A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025EA-C190-3B40-93CC-F4C765D3123A}" type="datetime1">
              <a:rPr lang="en-US" smtClean="0"/>
              <a:pPr/>
              <a:t>20/03/2020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B344DB-0EEC-2141-9AF9-4ABC895323A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546952"/>
            <a:ext cx="6858000" cy="1194650"/>
          </a:xfrm>
        </p:spPr>
        <p:txBody>
          <a:bodyPr wrap="none" anchor="t">
            <a:normAutofit/>
          </a:bodyPr>
          <a:lstStyle>
            <a:lvl1pPr algn="r">
              <a:defRPr sz="6000" b="1" i="0" spc="0">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yriad Pro Bold Condensed" charset="0"/>
                <a:ea typeface="Myriad Pro Bold Condensed" charset="0"/>
                <a:cs typeface="Myriad Pro Bold Condensed" charset="0"/>
              </a:defRPr>
            </a:lvl1pPr>
          </a:lstStyle>
          <a:p>
            <a:r>
              <a:rPr lang="en-US" dirty="0"/>
              <a:t>Click to edit Master title style</a:t>
            </a:r>
          </a:p>
        </p:txBody>
      </p:sp>
      <p:sp>
        <p:nvSpPr>
          <p:cNvPr id="3" name="Subtitle 2"/>
          <p:cNvSpPr>
            <a:spLocks noGrp="1"/>
          </p:cNvSpPr>
          <p:nvPr>
            <p:ph type="subTitle" idx="1"/>
          </p:nvPr>
        </p:nvSpPr>
        <p:spPr>
          <a:xfrm>
            <a:off x="1657350" y="5432341"/>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Date Placeholder 6"/>
          <p:cNvSpPr>
            <a:spLocks noGrp="1"/>
          </p:cNvSpPr>
          <p:nvPr>
            <p:ph type="dt" sz="half" idx="10"/>
          </p:nvPr>
        </p:nvSpPr>
        <p:spPr/>
        <p:txBody>
          <a:bodyPr/>
          <a:lstStyle/>
          <a:p>
            <a:fld id="{FCC37DFE-24EF-7143-BA83-03A585CC7D36}" type="datetime1">
              <a:rPr lang="en-US" smtClean="0"/>
              <a:pPr/>
              <a:t>20/03/2020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C37F0-C812-1C46-B2BB-0A5B49BE2A87}" type="slidenum">
              <a:rPr lang="en-US" smtClean="0"/>
              <a:pPr/>
              <a:t>‹#›</a:t>
            </a:fld>
            <a:endParaRPr lang="en-US" dirty="0"/>
          </a:p>
        </p:txBody>
      </p:sp>
    </p:spTree>
  </p:cSld>
  <p:clrMapOvr>
    <a:masterClrMapping/>
  </p:clrMapOvr>
  <p:hf hdr="0" ftr="0" dt="0"/>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37DFE-24EF-7143-BA83-03A585CC7D36}" type="datetime1">
              <a:rPr lang="en-US" smtClean="0"/>
              <a:pPr/>
              <a:t>20/03/2020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C37F0-C812-1C46-B2BB-0A5B49BE2A87}" type="slidenum">
              <a:rPr lang="en-US" smtClean="0"/>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3A2DB-5601-ED4B-937A-8A9C83BE706E}" type="datetime1">
              <a:rPr lang="en-US" smtClean="0"/>
              <a:pPr/>
              <a:t>20/03/2020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344DB-0EEC-2141-9AF9-4ABC895323A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 name="Hexagon 34"/>
          <p:cNvSpPr/>
          <p:nvPr userDrawn="1"/>
        </p:nvSpPr>
        <p:spPr>
          <a:xfrm rot="1800000">
            <a:off x="48480" y="30211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p:cNvSpPr/>
          <p:nvPr userDrawn="1"/>
        </p:nvSpPr>
        <p:spPr>
          <a:xfrm rot="1800000">
            <a:off x="6810537" y="42975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p:cNvSpPr/>
          <p:nvPr userDrawn="1"/>
        </p:nvSpPr>
        <p:spPr>
          <a:xfrm rot="1800000">
            <a:off x="7569196" y="299291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p:cNvSpPr/>
          <p:nvPr userDrawn="1"/>
        </p:nvSpPr>
        <p:spPr>
          <a:xfrm rot="1800000">
            <a:off x="8310892" y="42080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p:nvPr userDrawn="1"/>
        </p:nvSpPr>
        <p:spPr>
          <a:xfrm rot="1800000">
            <a:off x="8311142" y="16639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CC37DFE-24EF-7143-BA83-03A585CC7D36}" type="datetime1">
              <a:rPr lang="en-US" smtClean="0"/>
              <a:pPr/>
              <a:t>20/03/2020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EC37F0-C812-1C46-B2BB-0A5B49BE2A87}" type="slidenum">
              <a:rPr lang="en-US" smtClean="0"/>
              <a:pPr/>
              <a:t>‹#›</a:t>
            </a:fld>
            <a:endParaRPr lang="en-US" dirty="0"/>
          </a:p>
        </p:txBody>
      </p:sp>
      <p:grpSp>
        <p:nvGrpSpPr>
          <p:cNvPr id="7" name="Group 6"/>
          <p:cNvGrpSpPr/>
          <p:nvPr userDrawn="1"/>
        </p:nvGrpSpPr>
        <p:grpSpPr>
          <a:xfrm>
            <a:off x="-70510" y="0"/>
            <a:ext cx="9572393" cy="6858000"/>
            <a:chOff x="-23751" y="0"/>
            <a:chExt cx="9572393" cy="6858000"/>
          </a:xfrm>
        </p:grpSpPr>
        <p:grpSp>
          <p:nvGrpSpPr>
            <p:cNvPr id="8" name="Group 44"/>
            <p:cNvGrpSpPr/>
            <p:nvPr/>
          </p:nvGrpSpPr>
          <p:grpSpPr>
            <a:xfrm>
              <a:off x="0" y="0"/>
              <a:ext cx="9144000" cy="6858000"/>
              <a:chOff x="0" y="0"/>
              <a:chExt cx="9144000" cy="6858000"/>
            </a:xfrm>
          </p:grpSpPr>
          <p:grpSp>
            <p:nvGrpSpPr>
              <p:cNvPr id="19" name="Group 4"/>
              <p:cNvGrpSpPr/>
              <p:nvPr/>
            </p:nvGrpSpPr>
            <p:grpSpPr>
              <a:xfrm>
                <a:off x="0" y="0"/>
                <a:ext cx="2514600" cy="6858000"/>
                <a:chOff x="0" y="0"/>
                <a:chExt cx="2514600" cy="6858000"/>
              </a:xfrm>
            </p:grpSpPr>
            <p:sp>
              <p:nvSpPr>
                <p:cNvPr id="31" name="Rectangle 3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5"/>
              <p:cNvGrpSpPr/>
              <p:nvPr/>
            </p:nvGrpSpPr>
            <p:grpSpPr>
              <a:xfrm>
                <a:off x="422910" y="0"/>
                <a:ext cx="2514600" cy="6858000"/>
                <a:chOff x="0" y="0"/>
                <a:chExt cx="2514600" cy="6858000"/>
              </a:xfrm>
            </p:grpSpPr>
            <p:sp>
              <p:nvSpPr>
                <p:cNvPr id="28" name="Rectangle 2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9"/>
              <p:cNvGrpSpPr/>
              <p:nvPr/>
            </p:nvGrpSpPr>
            <p:grpSpPr>
              <a:xfrm rot="10800000">
                <a:off x="6629400" y="0"/>
                <a:ext cx="2514600" cy="6858000"/>
                <a:chOff x="0" y="0"/>
                <a:chExt cx="2514600" cy="6858000"/>
              </a:xfrm>
            </p:grpSpPr>
            <p:sp>
              <p:nvSpPr>
                <p:cNvPr id="25" name="Rectangle 2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Freeform 8"/>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Freeform 12"/>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Hexagon 13"/>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33"/>
          <p:cNvSpPr/>
          <p:nvPr userDrawn="1"/>
        </p:nvSpPr>
        <p:spPr>
          <a:xfrm rot="1800000">
            <a:off x="-386865" y="437297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221527"/>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2" name="Rectangle 41"/>
          <p:cNvSpPr/>
          <p:nvPr userDrawn="1"/>
        </p:nvSpPr>
        <p:spPr>
          <a:xfrm>
            <a:off x="0" y="1699490"/>
            <a:ext cx="9144000" cy="5221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28650" y="2090654"/>
            <a:ext cx="7886700" cy="40863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4237106"/>
      </p:ext>
    </p:extLst>
  </p:cSld>
  <p:clrMap bg1="dk1" tx1="lt1" bg2="dk2" tx2="lt2" accent1="accent1" accent2="accent2" accent3="accent3" accent4="accent4" accent5="accent5" accent6="accent6" hlink="hlink" folHlink="folHlink"/>
  <p:sldLayoutIdLst>
    <p:sldLayoutId id="2147484313" r:id="rId1"/>
    <p:sldLayoutId id="2147484314" r:id="rId2"/>
    <p:sldLayoutId id="2147484315" r:id="rId3"/>
    <p:sldLayoutId id="2147484334" r:id="rId4"/>
    <p:sldLayoutId id="2147484317" r:id="rId5"/>
    <p:sldLayoutId id="2147484318" r:id="rId6"/>
  </p:sldLayoutIdLst>
  <p:hf hdr="0" ftr="0" dt="0"/>
  <p:txStyles>
    <p:titleStyle>
      <a:lvl1pPr algn="l" defTabSz="685800" rtl="0" eaLnBrk="1" latinLnBrk="0" hangingPunct="1">
        <a:lnSpc>
          <a:spcPct val="90000"/>
        </a:lnSpc>
        <a:spcBef>
          <a:spcPct val="0"/>
        </a:spcBef>
        <a:buNone/>
        <a:defRPr sz="4400" b="1" i="0" kern="1200">
          <a:ln>
            <a:noFill/>
          </a:ln>
          <a:solidFill>
            <a:schemeClr val="tx1"/>
          </a:solidFill>
          <a:latin typeface="Myriad Pro Bold Condensed" charset="0"/>
          <a:ea typeface="Myriad Pro Bold Condensed" charset="0"/>
          <a:cs typeface="Myriad Pro Bold Condensed"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bg2"/>
          </a:solidFill>
          <a:latin typeface="Myriad Pro" charset="0"/>
          <a:ea typeface="Myriad Pro" charset="0"/>
          <a:cs typeface="Myriad Pro"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bg2"/>
          </a:solidFill>
          <a:latin typeface="Myriad Pro" charset="0"/>
          <a:ea typeface="Myriad Pro" charset="0"/>
          <a:cs typeface="Myriad Pro"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bg2"/>
          </a:solidFill>
          <a:latin typeface="Myriad Pro Semibold" charset="0"/>
          <a:ea typeface="Myriad Pro Semibold" charset="0"/>
          <a:cs typeface="Myriad Pro Semibol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chemeClr val="bg2"/>
          </a:solidFill>
          <a:latin typeface="Myriad Pro Semibold" charset="0"/>
          <a:ea typeface="Myriad Pro Semibold" charset="0"/>
          <a:cs typeface="Myriad Pro Semibol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1" i="0" kern="1200">
          <a:solidFill>
            <a:schemeClr val="bg2"/>
          </a:solidFill>
          <a:latin typeface="Myriad Pro Semibold" charset="0"/>
          <a:ea typeface="Myriad Pro Semibold" charset="0"/>
          <a:cs typeface="Myriad Pro Semibol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 name="Hexagon 34"/>
          <p:cNvSpPr/>
          <p:nvPr userDrawn="1"/>
        </p:nvSpPr>
        <p:spPr>
          <a:xfrm rot="1800000">
            <a:off x="48480" y="30211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p:cNvSpPr/>
          <p:nvPr userDrawn="1"/>
        </p:nvSpPr>
        <p:spPr>
          <a:xfrm rot="1800000">
            <a:off x="6810537" y="42975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p:cNvSpPr/>
          <p:nvPr userDrawn="1"/>
        </p:nvSpPr>
        <p:spPr>
          <a:xfrm rot="1800000">
            <a:off x="7569196" y="299291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p:cNvSpPr/>
          <p:nvPr userDrawn="1"/>
        </p:nvSpPr>
        <p:spPr>
          <a:xfrm rot="1800000">
            <a:off x="8310892" y="42080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p:nvPr userDrawn="1"/>
        </p:nvSpPr>
        <p:spPr>
          <a:xfrm rot="1800000">
            <a:off x="8311142" y="16639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CC37DFE-24EF-7143-BA83-03A585CC7D36}" type="datetime1">
              <a:rPr lang="en-US" smtClean="0"/>
              <a:pPr/>
              <a:t>20/03/2020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EC37F0-C812-1C46-B2BB-0A5B49BE2A87}" type="slidenum">
              <a:rPr lang="en-US" smtClean="0"/>
              <a:pPr/>
              <a:t>‹#›</a:t>
            </a:fld>
            <a:endParaRPr lang="en-US" dirty="0"/>
          </a:p>
        </p:txBody>
      </p:sp>
      <p:grpSp>
        <p:nvGrpSpPr>
          <p:cNvPr id="7" name="Group 6"/>
          <p:cNvGrpSpPr/>
          <p:nvPr userDrawn="1"/>
        </p:nvGrpSpPr>
        <p:grpSpPr>
          <a:xfrm>
            <a:off x="-70510" y="0"/>
            <a:ext cx="9572393" cy="6858000"/>
            <a:chOff x="-23751" y="0"/>
            <a:chExt cx="9572393" cy="6858000"/>
          </a:xfrm>
        </p:grpSpPr>
        <p:grpSp>
          <p:nvGrpSpPr>
            <p:cNvPr id="8" name="Group 44"/>
            <p:cNvGrpSpPr/>
            <p:nvPr/>
          </p:nvGrpSpPr>
          <p:grpSpPr>
            <a:xfrm>
              <a:off x="0" y="0"/>
              <a:ext cx="9144000" cy="6858000"/>
              <a:chOff x="0" y="0"/>
              <a:chExt cx="9144000" cy="6858000"/>
            </a:xfrm>
          </p:grpSpPr>
          <p:grpSp>
            <p:nvGrpSpPr>
              <p:cNvPr id="19" name="Group 4"/>
              <p:cNvGrpSpPr/>
              <p:nvPr/>
            </p:nvGrpSpPr>
            <p:grpSpPr>
              <a:xfrm>
                <a:off x="0" y="0"/>
                <a:ext cx="2514600" cy="6858000"/>
                <a:chOff x="0" y="0"/>
                <a:chExt cx="2514600" cy="6858000"/>
              </a:xfrm>
            </p:grpSpPr>
            <p:sp>
              <p:nvSpPr>
                <p:cNvPr id="31" name="Rectangle 3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5"/>
              <p:cNvGrpSpPr/>
              <p:nvPr/>
            </p:nvGrpSpPr>
            <p:grpSpPr>
              <a:xfrm>
                <a:off x="422910" y="0"/>
                <a:ext cx="2514600" cy="6858000"/>
                <a:chOff x="0" y="0"/>
                <a:chExt cx="2514600" cy="6858000"/>
              </a:xfrm>
            </p:grpSpPr>
            <p:sp>
              <p:nvSpPr>
                <p:cNvPr id="28" name="Rectangle 2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9"/>
              <p:cNvGrpSpPr/>
              <p:nvPr/>
            </p:nvGrpSpPr>
            <p:grpSpPr>
              <a:xfrm rot="10800000">
                <a:off x="6629400" y="0"/>
                <a:ext cx="2514600" cy="6858000"/>
                <a:chOff x="0" y="0"/>
                <a:chExt cx="2514600" cy="6858000"/>
              </a:xfrm>
            </p:grpSpPr>
            <p:sp>
              <p:nvSpPr>
                <p:cNvPr id="25" name="Rectangle 2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Freeform 8"/>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Freeform 12"/>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Hexagon 13"/>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33"/>
          <p:cNvSpPr/>
          <p:nvPr userDrawn="1"/>
        </p:nvSpPr>
        <p:spPr>
          <a:xfrm rot="1800000">
            <a:off x="-386865" y="437297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4751" y="1825625"/>
            <a:ext cx="79105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05911"/>
      </p:ext>
    </p:extLst>
  </p:cSld>
  <p:clrMap bg1="dk1" tx1="lt1" bg2="dk2" tx2="lt2" accent1="accent1" accent2="accent2" accent3="accent3" accent4="accent4" accent5="accent5" accent6="accent6" hlink="hlink" folHlink="folHlink"/>
  <p:sldLayoutIdLst>
    <p:sldLayoutId id="2147484330" r:id="rId1"/>
    <p:sldLayoutId id="2147484331" r:id="rId2"/>
    <p:sldLayoutId id="2147484333" r:id="rId3"/>
  </p:sldLayoutIdLst>
  <p:hf hdr="0" ftr="0" dt="0"/>
  <p:txStyles>
    <p:titleStyle>
      <a:lvl1pPr algn="l" defTabSz="685800" rtl="0" eaLnBrk="1" latinLnBrk="0" hangingPunct="1">
        <a:lnSpc>
          <a:spcPct val="90000"/>
        </a:lnSpc>
        <a:spcBef>
          <a:spcPct val="0"/>
        </a:spcBef>
        <a:buNone/>
        <a:defRPr sz="4400" b="1" i="0" kern="1200">
          <a:ln>
            <a:noFill/>
          </a:ln>
          <a:solidFill>
            <a:schemeClr val="tx1"/>
          </a:solidFill>
          <a:latin typeface="Myriad Pro Bold Condensed" charset="0"/>
          <a:ea typeface="Myriad Pro Bold Condensed" charset="0"/>
          <a:cs typeface="Myriad Pro Bold Condensed"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tx1"/>
          </a:solidFill>
          <a:latin typeface="Myriad Pro" charset="0"/>
          <a:ea typeface="Myriad Pro" charset="0"/>
          <a:cs typeface="Myriad Pro"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Myriad Pro" charset="0"/>
          <a:ea typeface="Myriad Pro" charset="0"/>
          <a:cs typeface="Myriad Pro"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tx1"/>
          </a:solidFill>
          <a:latin typeface="Myriad Pro Semibold" charset="0"/>
          <a:ea typeface="Myriad Pro Semibold" charset="0"/>
          <a:cs typeface="Myriad Pro Semibol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 name="Hexagon 34"/>
          <p:cNvSpPr/>
          <p:nvPr userDrawn="1"/>
        </p:nvSpPr>
        <p:spPr>
          <a:xfrm rot="1800000">
            <a:off x="48480" y="30211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Hexagon 35"/>
          <p:cNvSpPr/>
          <p:nvPr userDrawn="1"/>
        </p:nvSpPr>
        <p:spPr>
          <a:xfrm rot="1800000">
            <a:off x="6810537" y="42975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Hexagon 36"/>
          <p:cNvSpPr/>
          <p:nvPr userDrawn="1"/>
        </p:nvSpPr>
        <p:spPr>
          <a:xfrm rot="1800000">
            <a:off x="7569196" y="299291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Freeform 37"/>
          <p:cNvSpPr/>
          <p:nvPr userDrawn="1"/>
        </p:nvSpPr>
        <p:spPr>
          <a:xfrm rot="1800000">
            <a:off x="8310892" y="42080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Freeform 38"/>
          <p:cNvSpPr/>
          <p:nvPr userDrawn="1"/>
        </p:nvSpPr>
        <p:spPr>
          <a:xfrm rot="1800000">
            <a:off x="8311142" y="16639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grpSp>
        <p:nvGrpSpPr>
          <p:cNvPr id="7" name="Group 6"/>
          <p:cNvGrpSpPr/>
          <p:nvPr userDrawn="1"/>
        </p:nvGrpSpPr>
        <p:grpSpPr>
          <a:xfrm>
            <a:off x="-70510" y="0"/>
            <a:ext cx="9572393" cy="6858000"/>
            <a:chOff x="-23751" y="0"/>
            <a:chExt cx="9572393" cy="6858000"/>
          </a:xfrm>
        </p:grpSpPr>
        <p:grpSp>
          <p:nvGrpSpPr>
            <p:cNvPr id="8" name="Group 44"/>
            <p:cNvGrpSpPr/>
            <p:nvPr/>
          </p:nvGrpSpPr>
          <p:grpSpPr>
            <a:xfrm>
              <a:off x="0" y="0"/>
              <a:ext cx="9144000" cy="6858000"/>
              <a:chOff x="0" y="0"/>
              <a:chExt cx="9144000" cy="6858000"/>
            </a:xfrm>
          </p:grpSpPr>
          <p:grpSp>
            <p:nvGrpSpPr>
              <p:cNvPr id="19" name="Group 4"/>
              <p:cNvGrpSpPr/>
              <p:nvPr/>
            </p:nvGrpSpPr>
            <p:grpSpPr>
              <a:xfrm>
                <a:off x="0" y="0"/>
                <a:ext cx="2514600" cy="6858000"/>
                <a:chOff x="0" y="0"/>
                <a:chExt cx="2514600" cy="6858000"/>
              </a:xfrm>
            </p:grpSpPr>
            <p:sp>
              <p:nvSpPr>
                <p:cNvPr id="31" name="Rectangle 3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5"/>
              <p:cNvGrpSpPr/>
              <p:nvPr/>
            </p:nvGrpSpPr>
            <p:grpSpPr>
              <a:xfrm>
                <a:off x="422910" y="0"/>
                <a:ext cx="2514600" cy="6858000"/>
                <a:chOff x="0" y="0"/>
                <a:chExt cx="2514600" cy="6858000"/>
              </a:xfrm>
            </p:grpSpPr>
            <p:sp>
              <p:nvSpPr>
                <p:cNvPr id="28" name="Rectangle 2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1" name="Group 9"/>
              <p:cNvGrpSpPr/>
              <p:nvPr/>
            </p:nvGrpSpPr>
            <p:grpSpPr>
              <a:xfrm rot="10800000">
                <a:off x="6629400" y="0"/>
                <a:ext cx="2514600" cy="6858000"/>
                <a:chOff x="0" y="0"/>
                <a:chExt cx="2514600" cy="6858000"/>
              </a:xfrm>
            </p:grpSpPr>
            <p:sp>
              <p:nvSpPr>
                <p:cNvPr id="25" name="Rectangle 2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2" name="Rectangle 2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Freeform 8"/>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0" name="Freeform 9"/>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1" name="Freeform 10"/>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2" name="Freeform 11"/>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3" name="Freeform 12"/>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4" name="Hexagon 13"/>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Hexagon 14"/>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Hexagon 1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Hexagon 1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Freeform 1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4" name="Freeform 33"/>
          <p:cNvSpPr/>
          <p:nvPr userDrawn="1"/>
        </p:nvSpPr>
        <p:spPr>
          <a:xfrm rot="1800000">
            <a:off x="-386865" y="437297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4751" y="1825625"/>
            <a:ext cx="79105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2051993"/>
      </p:ext>
    </p:extLst>
  </p:cSld>
  <p:clrMap bg1="dk1" tx1="lt1" bg2="dk2" tx2="lt2" accent1="accent1" accent2="accent2" accent3="accent3" accent4="accent4" accent5="accent5" accent6="accent6" hlink="hlink" folHlink="folHlink"/>
  <p:sldLayoutIdLst>
    <p:sldLayoutId id="2147484336" r:id="rId1"/>
    <p:sldLayoutId id="2147484337" r:id="rId2"/>
    <p:sldLayoutId id="2147484338" r:id="rId3"/>
  </p:sldLayoutIdLst>
  <p:hf hdr="0" ftr="0" dt="0"/>
  <p:txStyles>
    <p:titleStyle>
      <a:lvl1pPr algn="l" defTabSz="685800" rtl="0" eaLnBrk="1" latinLnBrk="0" hangingPunct="1">
        <a:lnSpc>
          <a:spcPct val="90000"/>
        </a:lnSpc>
        <a:spcBef>
          <a:spcPct val="0"/>
        </a:spcBef>
        <a:buNone/>
        <a:defRPr sz="4400" b="1" i="0" kern="1200">
          <a:ln>
            <a:noFill/>
          </a:ln>
          <a:solidFill>
            <a:schemeClr val="tx1"/>
          </a:solidFill>
          <a:latin typeface="Myriad Pro Bold Condensed" charset="0"/>
          <a:ea typeface="Myriad Pro Bold Condensed" charset="0"/>
          <a:cs typeface="Myriad Pro Bold Condensed"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tx1"/>
          </a:solidFill>
          <a:latin typeface="Myriad Pro" charset="0"/>
          <a:ea typeface="Myriad Pro" charset="0"/>
          <a:cs typeface="Myriad Pro"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Myriad Pro" charset="0"/>
          <a:ea typeface="Myriad Pro" charset="0"/>
          <a:cs typeface="Myriad Pro"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tx1"/>
          </a:solidFill>
          <a:latin typeface="Myriad Pro Semibold" charset="0"/>
          <a:ea typeface="Myriad Pro Semibold" charset="0"/>
          <a:cs typeface="Myriad Pro Semibol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 name="Hexagon 34"/>
          <p:cNvSpPr/>
          <p:nvPr userDrawn="1"/>
        </p:nvSpPr>
        <p:spPr>
          <a:xfrm rot="1800000">
            <a:off x="48480" y="30211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Hexagon 35"/>
          <p:cNvSpPr/>
          <p:nvPr userDrawn="1"/>
        </p:nvSpPr>
        <p:spPr>
          <a:xfrm rot="1800000">
            <a:off x="6810537" y="42975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Hexagon 36"/>
          <p:cNvSpPr/>
          <p:nvPr userDrawn="1"/>
        </p:nvSpPr>
        <p:spPr>
          <a:xfrm rot="1800000">
            <a:off x="7569196" y="299291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Freeform 37"/>
          <p:cNvSpPr/>
          <p:nvPr userDrawn="1"/>
        </p:nvSpPr>
        <p:spPr>
          <a:xfrm rot="1800000">
            <a:off x="8310892" y="42080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Freeform 38"/>
          <p:cNvSpPr/>
          <p:nvPr userDrawn="1"/>
        </p:nvSpPr>
        <p:spPr>
          <a:xfrm rot="1800000">
            <a:off x="8311142" y="16639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grpSp>
        <p:nvGrpSpPr>
          <p:cNvPr id="7" name="Group 6"/>
          <p:cNvGrpSpPr/>
          <p:nvPr userDrawn="1"/>
        </p:nvGrpSpPr>
        <p:grpSpPr>
          <a:xfrm>
            <a:off x="-70510" y="0"/>
            <a:ext cx="9572393" cy="6858000"/>
            <a:chOff x="-23751" y="0"/>
            <a:chExt cx="9572393" cy="6858000"/>
          </a:xfrm>
        </p:grpSpPr>
        <p:grpSp>
          <p:nvGrpSpPr>
            <p:cNvPr id="8" name="Group 44"/>
            <p:cNvGrpSpPr/>
            <p:nvPr/>
          </p:nvGrpSpPr>
          <p:grpSpPr>
            <a:xfrm>
              <a:off x="0" y="0"/>
              <a:ext cx="9144000" cy="6858000"/>
              <a:chOff x="0" y="0"/>
              <a:chExt cx="9144000" cy="6858000"/>
            </a:xfrm>
          </p:grpSpPr>
          <p:grpSp>
            <p:nvGrpSpPr>
              <p:cNvPr id="19" name="Group 4"/>
              <p:cNvGrpSpPr/>
              <p:nvPr/>
            </p:nvGrpSpPr>
            <p:grpSpPr>
              <a:xfrm>
                <a:off x="0" y="0"/>
                <a:ext cx="2514600" cy="6858000"/>
                <a:chOff x="0" y="0"/>
                <a:chExt cx="2514600" cy="6858000"/>
              </a:xfrm>
            </p:grpSpPr>
            <p:sp>
              <p:nvSpPr>
                <p:cNvPr id="31" name="Rectangle 3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5"/>
              <p:cNvGrpSpPr/>
              <p:nvPr/>
            </p:nvGrpSpPr>
            <p:grpSpPr>
              <a:xfrm>
                <a:off x="422910" y="0"/>
                <a:ext cx="2514600" cy="6858000"/>
                <a:chOff x="0" y="0"/>
                <a:chExt cx="2514600" cy="6858000"/>
              </a:xfrm>
            </p:grpSpPr>
            <p:sp>
              <p:nvSpPr>
                <p:cNvPr id="28" name="Rectangle 2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1" name="Group 9"/>
              <p:cNvGrpSpPr/>
              <p:nvPr/>
            </p:nvGrpSpPr>
            <p:grpSpPr>
              <a:xfrm rot="10800000">
                <a:off x="6629400" y="0"/>
                <a:ext cx="2514600" cy="6858000"/>
                <a:chOff x="0" y="0"/>
                <a:chExt cx="2514600" cy="6858000"/>
              </a:xfrm>
            </p:grpSpPr>
            <p:sp>
              <p:nvSpPr>
                <p:cNvPr id="25" name="Rectangle 2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2" name="Rectangle 2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Freeform 8"/>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0" name="Freeform 9"/>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1" name="Freeform 10"/>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2" name="Freeform 11"/>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3" name="Freeform 12"/>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4" name="Hexagon 13"/>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Hexagon 14"/>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Hexagon 1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Hexagon 1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Freeform 1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4" name="Freeform 33"/>
          <p:cNvSpPr/>
          <p:nvPr userDrawn="1"/>
        </p:nvSpPr>
        <p:spPr>
          <a:xfrm rot="1800000">
            <a:off x="-386865" y="437297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4751" y="1825625"/>
            <a:ext cx="79105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526658"/>
      </p:ext>
    </p:extLst>
  </p:cSld>
  <p:clrMap bg1="dk1" tx1="lt1" bg2="dk2" tx2="lt2" accent1="accent1" accent2="accent2" accent3="accent3" accent4="accent4" accent5="accent5" accent6="accent6" hlink="hlink" folHlink="folHlink"/>
  <p:sldLayoutIdLst>
    <p:sldLayoutId id="2147484340" r:id="rId1"/>
    <p:sldLayoutId id="2147484341" r:id="rId2"/>
    <p:sldLayoutId id="2147484342" r:id="rId3"/>
  </p:sldLayoutIdLst>
  <p:hf hdr="0" ftr="0" dt="0"/>
  <p:txStyles>
    <p:titleStyle>
      <a:lvl1pPr algn="l" defTabSz="685800" rtl="0" eaLnBrk="1" latinLnBrk="0" hangingPunct="1">
        <a:lnSpc>
          <a:spcPct val="90000"/>
        </a:lnSpc>
        <a:spcBef>
          <a:spcPct val="0"/>
        </a:spcBef>
        <a:buNone/>
        <a:defRPr sz="4400" b="1" i="0" kern="1200">
          <a:ln>
            <a:noFill/>
          </a:ln>
          <a:solidFill>
            <a:schemeClr val="tx1"/>
          </a:solidFill>
          <a:latin typeface="Myriad Pro Bold Condensed" charset="0"/>
          <a:ea typeface="Myriad Pro Bold Condensed" charset="0"/>
          <a:cs typeface="Myriad Pro Bold Condensed"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tx1"/>
          </a:solidFill>
          <a:latin typeface="Myriad Pro" charset="0"/>
          <a:ea typeface="Myriad Pro" charset="0"/>
          <a:cs typeface="Myriad Pro"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Myriad Pro" charset="0"/>
          <a:ea typeface="Myriad Pro" charset="0"/>
          <a:cs typeface="Myriad Pro"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tx1"/>
          </a:solidFill>
          <a:latin typeface="Myriad Pro Semibold" charset="0"/>
          <a:ea typeface="Myriad Pro Semibold" charset="0"/>
          <a:cs typeface="Myriad Pro Semibol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 name="Hexagon 34"/>
          <p:cNvSpPr/>
          <p:nvPr userDrawn="1"/>
        </p:nvSpPr>
        <p:spPr>
          <a:xfrm rot="1800000">
            <a:off x="48480" y="30211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Hexagon 35"/>
          <p:cNvSpPr/>
          <p:nvPr userDrawn="1"/>
        </p:nvSpPr>
        <p:spPr>
          <a:xfrm rot="1800000">
            <a:off x="6810537" y="42975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Hexagon 36"/>
          <p:cNvSpPr/>
          <p:nvPr userDrawn="1"/>
        </p:nvSpPr>
        <p:spPr>
          <a:xfrm rot="1800000">
            <a:off x="7569196" y="299291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Freeform 37"/>
          <p:cNvSpPr/>
          <p:nvPr userDrawn="1"/>
        </p:nvSpPr>
        <p:spPr>
          <a:xfrm rot="1800000">
            <a:off x="8310892" y="42080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Freeform 38"/>
          <p:cNvSpPr/>
          <p:nvPr userDrawn="1"/>
        </p:nvSpPr>
        <p:spPr>
          <a:xfrm rot="1800000">
            <a:off x="8311142" y="16639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grpSp>
        <p:nvGrpSpPr>
          <p:cNvPr id="7" name="Group 6"/>
          <p:cNvGrpSpPr/>
          <p:nvPr userDrawn="1"/>
        </p:nvGrpSpPr>
        <p:grpSpPr>
          <a:xfrm>
            <a:off x="-70510" y="0"/>
            <a:ext cx="9572393" cy="6858000"/>
            <a:chOff x="-23751" y="0"/>
            <a:chExt cx="9572393" cy="6858000"/>
          </a:xfrm>
        </p:grpSpPr>
        <p:grpSp>
          <p:nvGrpSpPr>
            <p:cNvPr id="8" name="Group 44"/>
            <p:cNvGrpSpPr/>
            <p:nvPr/>
          </p:nvGrpSpPr>
          <p:grpSpPr>
            <a:xfrm>
              <a:off x="0" y="0"/>
              <a:ext cx="9144000" cy="6858000"/>
              <a:chOff x="0" y="0"/>
              <a:chExt cx="9144000" cy="6858000"/>
            </a:xfrm>
          </p:grpSpPr>
          <p:grpSp>
            <p:nvGrpSpPr>
              <p:cNvPr id="19" name="Group 4"/>
              <p:cNvGrpSpPr/>
              <p:nvPr/>
            </p:nvGrpSpPr>
            <p:grpSpPr>
              <a:xfrm>
                <a:off x="0" y="0"/>
                <a:ext cx="2514600" cy="6858000"/>
                <a:chOff x="0" y="0"/>
                <a:chExt cx="2514600" cy="6858000"/>
              </a:xfrm>
            </p:grpSpPr>
            <p:sp>
              <p:nvSpPr>
                <p:cNvPr id="31" name="Rectangle 3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5"/>
              <p:cNvGrpSpPr/>
              <p:nvPr/>
            </p:nvGrpSpPr>
            <p:grpSpPr>
              <a:xfrm>
                <a:off x="422910" y="0"/>
                <a:ext cx="2514600" cy="6858000"/>
                <a:chOff x="0" y="0"/>
                <a:chExt cx="2514600" cy="6858000"/>
              </a:xfrm>
            </p:grpSpPr>
            <p:sp>
              <p:nvSpPr>
                <p:cNvPr id="28" name="Rectangle 2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1" name="Group 9"/>
              <p:cNvGrpSpPr/>
              <p:nvPr/>
            </p:nvGrpSpPr>
            <p:grpSpPr>
              <a:xfrm rot="10800000">
                <a:off x="6629400" y="0"/>
                <a:ext cx="2514600" cy="6858000"/>
                <a:chOff x="0" y="0"/>
                <a:chExt cx="2514600" cy="6858000"/>
              </a:xfrm>
            </p:grpSpPr>
            <p:sp>
              <p:nvSpPr>
                <p:cNvPr id="25" name="Rectangle 2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2" name="Rectangle 2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Freeform 8"/>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0" name="Freeform 9"/>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1" name="Freeform 10"/>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2" name="Freeform 11"/>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3" name="Freeform 12"/>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4" name="Hexagon 13"/>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Hexagon 14"/>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Hexagon 1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Hexagon 1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Freeform 1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4" name="Freeform 33"/>
          <p:cNvSpPr/>
          <p:nvPr userDrawn="1"/>
        </p:nvSpPr>
        <p:spPr>
          <a:xfrm rot="1800000">
            <a:off x="-386865" y="437297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28650" y="221527"/>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2" name="Rectangle 41"/>
          <p:cNvSpPr/>
          <p:nvPr userDrawn="1"/>
        </p:nvSpPr>
        <p:spPr>
          <a:xfrm>
            <a:off x="0" y="1699490"/>
            <a:ext cx="9144000" cy="5221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p:cNvSpPr>
            <a:spLocks noGrp="1"/>
          </p:cNvSpPr>
          <p:nvPr>
            <p:ph type="body" idx="1"/>
          </p:nvPr>
        </p:nvSpPr>
        <p:spPr>
          <a:xfrm>
            <a:off x="628650" y="2090654"/>
            <a:ext cx="7886700" cy="40863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812969"/>
      </p:ext>
    </p:extLst>
  </p:cSld>
  <p:clrMap bg1="dk1" tx1="lt1" bg2="dk2" tx2="lt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Lst>
  <p:hf hdr="0" ftr="0" dt="0"/>
  <p:txStyles>
    <p:titleStyle>
      <a:lvl1pPr algn="l" defTabSz="685800" rtl="0" eaLnBrk="1" latinLnBrk="0" hangingPunct="1">
        <a:lnSpc>
          <a:spcPct val="90000"/>
        </a:lnSpc>
        <a:spcBef>
          <a:spcPct val="0"/>
        </a:spcBef>
        <a:buNone/>
        <a:defRPr sz="4400" b="1" i="0" kern="1200">
          <a:ln>
            <a:noFill/>
          </a:ln>
          <a:solidFill>
            <a:schemeClr val="tx1"/>
          </a:solidFill>
          <a:latin typeface="Myriad Pro Bold Condensed" charset="0"/>
          <a:ea typeface="Myriad Pro Bold Condensed" charset="0"/>
          <a:cs typeface="Myriad Pro Bold Condensed"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bg2"/>
          </a:solidFill>
          <a:latin typeface="Myriad Pro" charset="0"/>
          <a:ea typeface="Myriad Pro" charset="0"/>
          <a:cs typeface="Myriad Pro"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bg2"/>
          </a:solidFill>
          <a:latin typeface="Myriad Pro" charset="0"/>
          <a:ea typeface="Myriad Pro" charset="0"/>
          <a:cs typeface="Myriad Pro"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bg2"/>
          </a:solidFill>
          <a:latin typeface="Myriad Pro Semibold" charset="0"/>
          <a:ea typeface="Myriad Pro Semibold" charset="0"/>
          <a:cs typeface="Myriad Pro Semibol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chemeClr val="bg2"/>
          </a:solidFill>
          <a:latin typeface="Myriad Pro Semibold" charset="0"/>
          <a:ea typeface="Myriad Pro Semibold" charset="0"/>
          <a:cs typeface="Myriad Pro Semibol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1" i="0" kern="1200">
          <a:solidFill>
            <a:schemeClr val="bg2"/>
          </a:solidFill>
          <a:latin typeface="Myriad Pro Semibold" charset="0"/>
          <a:ea typeface="Myriad Pro Semibold" charset="0"/>
          <a:cs typeface="Myriad Pro Semibol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 name="Hexagon 34"/>
          <p:cNvSpPr/>
          <p:nvPr userDrawn="1"/>
        </p:nvSpPr>
        <p:spPr>
          <a:xfrm rot="1800000">
            <a:off x="48480" y="30211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Hexagon 35"/>
          <p:cNvSpPr/>
          <p:nvPr userDrawn="1"/>
        </p:nvSpPr>
        <p:spPr>
          <a:xfrm rot="1800000">
            <a:off x="6810537" y="42975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Hexagon 36"/>
          <p:cNvSpPr/>
          <p:nvPr userDrawn="1"/>
        </p:nvSpPr>
        <p:spPr>
          <a:xfrm rot="1800000">
            <a:off x="7569196" y="299291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Freeform 37"/>
          <p:cNvSpPr/>
          <p:nvPr userDrawn="1"/>
        </p:nvSpPr>
        <p:spPr>
          <a:xfrm rot="1800000">
            <a:off x="8310892" y="42080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Freeform 38"/>
          <p:cNvSpPr/>
          <p:nvPr userDrawn="1"/>
        </p:nvSpPr>
        <p:spPr>
          <a:xfrm rot="1800000">
            <a:off x="8311142" y="16639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grpSp>
        <p:nvGrpSpPr>
          <p:cNvPr id="7" name="Group 6"/>
          <p:cNvGrpSpPr/>
          <p:nvPr userDrawn="1"/>
        </p:nvGrpSpPr>
        <p:grpSpPr>
          <a:xfrm>
            <a:off x="-70510" y="0"/>
            <a:ext cx="9572393" cy="6858000"/>
            <a:chOff x="-23751" y="0"/>
            <a:chExt cx="9572393" cy="6858000"/>
          </a:xfrm>
        </p:grpSpPr>
        <p:grpSp>
          <p:nvGrpSpPr>
            <p:cNvPr id="8" name="Group 44"/>
            <p:cNvGrpSpPr/>
            <p:nvPr/>
          </p:nvGrpSpPr>
          <p:grpSpPr>
            <a:xfrm>
              <a:off x="0" y="0"/>
              <a:ext cx="9144000" cy="6858000"/>
              <a:chOff x="0" y="0"/>
              <a:chExt cx="9144000" cy="6858000"/>
            </a:xfrm>
          </p:grpSpPr>
          <p:grpSp>
            <p:nvGrpSpPr>
              <p:cNvPr id="19" name="Group 4"/>
              <p:cNvGrpSpPr/>
              <p:nvPr/>
            </p:nvGrpSpPr>
            <p:grpSpPr>
              <a:xfrm>
                <a:off x="0" y="0"/>
                <a:ext cx="2514600" cy="6858000"/>
                <a:chOff x="0" y="0"/>
                <a:chExt cx="2514600" cy="6858000"/>
              </a:xfrm>
            </p:grpSpPr>
            <p:sp>
              <p:nvSpPr>
                <p:cNvPr id="31" name="Rectangle 3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5"/>
              <p:cNvGrpSpPr/>
              <p:nvPr/>
            </p:nvGrpSpPr>
            <p:grpSpPr>
              <a:xfrm>
                <a:off x="422910" y="0"/>
                <a:ext cx="2514600" cy="6858000"/>
                <a:chOff x="0" y="0"/>
                <a:chExt cx="2514600" cy="6858000"/>
              </a:xfrm>
            </p:grpSpPr>
            <p:sp>
              <p:nvSpPr>
                <p:cNvPr id="28" name="Rectangle 2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1" name="Group 9"/>
              <p:cNvGrpSpPr/>
              <p:nvPr/>
            </p:nvGrpSpPr>
            <p:grpSpPr>
              <a:xfrm rot="10800000">
                <a:off x="6629400" y="0"/>
                <a:ext cx="2514600" cy="6858000"/>
                <a:chOff x="0" y="0"/>
                <a:chExt cx="2514600" cy="6858000"/>
              </a:xfrm>
            </p:grpSpPr>
            <p:sp>
              <p:nvSpPr>
                <p:cNvPr id="25" name="Rectangle 2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2" name="Rectangle 2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Freeform 8"/>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0" name="Freeform 9"/>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1" name="Freeform 10"/>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2" name="Freeform 11"/>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3" name="Freeform 12"/>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4" name="Hexagon 13"/>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Hexagon 14"/>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Hexagon 1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Hexagon 1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Freeform 1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4" name="Freeform 33"/>
          <p:cNvSpPr/>
          <p:nvPr userDrawn="1"/>
        </p:nvSpPr>
        <p:spPr>
          <a:xfrm rot="1800000">
            <a:off x="-386865" y="437297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4751" y="1825625"/>
            <a:ext cx="79105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8811767"/>
      </p:ext>
    </p:extLst>
  </p:cSld>
  <p:clrMap bg1="dk1" tx1="lt1" bg2="dk2" tx2="lt2" accent1="accent1" accent2="accent2" accent3="accent3" accent4="accent4" accent5="accent5" accent6="accent6" hlink="hlink" folHlink="folHlink"/>
  <p:sldLayoutIdLst>
    <p:sldLayoutId id="2147484351" r:id="rId1"/>
    <p:sldLayoutId id="2147484352" r:id="rId2"/>
    <p:sldLayoutId id="2147484353" r:id="rId3"/>
  </p:sldLayoutIdLst>
  <p:hf hdr="0" ftr="0" dt="0"/>
  <p:txStyles>
    <p:titleStyle>
      <a:lvl1pPr algn="l" defTabSz="685800" rtl="0" eaLnBrk="1" latinLnBrk="0" hangingPunct="1">
        <a:lnSpc>
          <a:spcPct val="90000"/>
        </a:lnSpc>
        <a:spcBef>
          <a:spcPct val="0"/>
        </a:spcBef>
        <a:buNone/>
        <a:defRPr sz="4400" b="1" i="0" kern="1200">
          <a:ln>
            <a:noFill/>
          </a:ln>
          <a:solidFill>
            <a:schemeClr val="tx1"/>
          </a:solidFill>
          <a:latin typeface="Myriad Pro Bold Condensed" charset="0"/>
          <a:ea typeface="Myriad Pro Bold Condensed" charset="0"/>
          <a:cs typeface="Myriad Pro Bold Condensed"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tx1"/>
          </a:solidFill>
          <a:latin typeface="Myriad Pro" charset="0"/>
          <a:ea typeface="Myriad Pro" charset="0"/>
          <a:cs typeface="Myriad Pro"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Myriad Pro" charset="0"/>
          <a:ea typeface="Myriad Pro" charset="0"/>
          <a:cs typeface="Myriad Pro"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tx1"/>
          </a:solidFill>
          <a:latin typeface="Myriad Pro Semibold" charset="0"/>
          <a:ea typeface="Myriad Pro Semibold" charset="0"/>
          <a:cs typeface="Myriad Pro Semibol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 name="Hexagon 34"/>
          <p:cNvSpPr/>
          <p:nvPr userDrawn="1"/>
        </p:nvSpPr>
        <p:spPr>
          <a:xfrm rot="1800000">
            <a:off x="48480" y="30211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Hexagon 35"/>
          <p:cNvSpPr/>
          <p:nvPr userDrawn="1"/>
        </p:nvSpPr>
        <p:spPr>
          <a:xfrm rot="1800000">
            <a:off x="6810537" y="42975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Hexagon 36"/>
          <p:cNvSpPr/>
          <p:nvPr userDrawn="1"/>
        </p:nvSpPr>
        <p:spPr>
          <a:xfrm rot="1800000">
            <a:off x="7569196" y="299291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Freeform 37"/>
          <p:cNvSpPr/>
          <p:nvPr userDrawn="1"/>
        </p:nvSpPr>
        <p:spPr>
          <a:xfrm rot="1800000">
            <a:off x="8310892" y="42080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Freeform 38"/>
          <p:cNvSpPr/>
          <p:nvPr userDrawn="1"/>
        </p:nvSpPr>
        <p:spPr>
          <a:xfrm rot="1800000">
            <a:off x="8311142" y="16639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grpSp>
        <p:nvGrpSpPr>
          <p:cNvPr id="7" name="Group 6"/>
          <p:cNvGrpSpPr/>
          <p:nvPr userDrawn="1"/>
        </p:nvGrpSpPr>
        <p:grpSpPr>
          <a:xfrm>
            <a:off x="-70510" y="0"/>
            <a:ext cx="9572393" cy="6858000"/>
            <a:chOff x="-23751" y="0"/>
            <a:chExt cx="9572393" cy="6858000"/>
          </a:xfrm>
        </p:grpSpPr>
        <p:grpSp>
          <p:nvGrpSpPr>
            <p:cNvPr id="8" name="Group 44"/>
            <p:cNvGrpSpPr/>
            <p:nvPr/>
          </p:nvGrpSpPr>
          <p:grpSpPr>
            <a:xfrm>
              <a:off x="0" y="0"/>
              <a:ext cx="9144000" cy="6858000"/>
              <a:chOff x="0" y="0"/>
              <a:chExt cx="9144000" cy="6858000"/>
            </a:xfrm>
          </p:grpSpPr>
          <p:grpSp>
            <p:nvGrpSpPr>
              <p:cNvPr id="19" name="Group 4"/>
              <p:cNvGrpSpPr/>
              <p:nvPr/>
            </p:nvGrpSpPr>
            <p:grpSpPr>
              <a:xfrm>
                <a:off x="0" y="0"/>
                <a:ext cx="2514600" cy="6858000"/>
                <a:chOff x="0" y="0"/>
                <a:chExt cx="2514600" cy="6858000"/>
              </a:xfrm>
            </p:grpSpPr>
            <p:sp>
              <p:nvSpPr>
                <p:cNvPr id="31" name="Rectangle 3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5"/>
              <p:cNvGrpSpPr/>
              <p:nvPr/>
            </p:nvGrpSpPr>
            <p:grpSpPr>
              <a:xfrm>
                <a:off x="422910" y="0"/>
                <a:ext cx="2514600" cy="6858000"/>
                <a:chOff x="0" y="0"/>
                <a:chExt cx="2514600" cy="6858000"/>
              </a:xfrm>
            </p:grpSpPr>
            <p:sp>
              <p:nvSpPr>
                <p:cNvPr id="28" name="Rectangle 2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1" name="Group 9"/>
              <p:cNvGrpSpPr/>
              <p:nvPr/>
            </p:nvGrpSpPr>
            <p:grpSpPr>
              <a:xfrm rot="10800000">
                <a:off x="6629400" y="0"/>
                <a:ext cx="2514600" cy="6858000"/>
                <a:chOff x="0" y="0"/>
                <a:chExt cx="2514600" cy="6858000"/>
              </a:xfrm>
            </p:grpSpPr>
            <p:sp>
              <p:nvSpPr>
                <p:cNvPr id="25" name="Rectangle 2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2" name="Rectangle 2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Freeform 8"/>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0" name="Freeform 9"/>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1" name="Freeform 10"/>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2" name="Freeform 11"/>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3" name="Freeform 12"/>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4" name="Hexagon 13"/>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Hexagon 14"/>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Hexagon 1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Hexagon 1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Freeform 1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4" name="Freeform 33"/>
          <p:cNvSpPr/>
          <p:nvPr userDrawn="1"/>
        </p:nvSpPr>
        <p:spPr>
          <a:xfrm rot="1800000">
            <a:off x="-386865" y="437297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4751" y="1825625"/>
            <a:ext cx="79105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5118036"/>
      </p:ext>
    </p:extLst>
  </p:cSld>
  <p:clrMap bg1="dk1" tx1="lt1" bg2="dk2" tx2="lt2" accent1="accent1" accent2="accent2" accent3="accent3" accent4="accent4" accent5="accent5" accent6="accent6" hlink="hlink" folHlink="folHlink"/>
  <p:sldLayoutIdLst>
    <p:sldLayoutId id="2147484355" r:id="rId1"/>
    <p:sldLayoutId id="2147484356" r:id="rId2"/>
    <p:sldLayoutId id="2147484357" r:id="rId3"/>
  </p:sldLayoutIdLst>
  <p:hf hdr="0" ftr="0" dt="0"/>
  <p:txStyles>
    <p:titleStyle>
      <a:lvl1pPr algn="l" defTabSz="685800" rtl="0" eaLnBrk="1" latinLnBrk="0" hangingPunct="1">
        <a:lnSpc>
          <a:spcPct val="90000"/>
        </a:lnSpc>
        <a:spcBef>
          <a:spcPct val="0"/>
        </a:spcBef>
        <a:buNone/>
        <a:defRPr sz="4400" b="1" i="0" kern="1200">
          <a:ln>
            <a:noFill/>
          </a:ln>
          <a:solidFill>
            <a:schemeClr val="tx1"/>
          </a:solidFill>
          <a:latin typeface="Myriad Pro Bold Condensed" charset="0"/>
          <a:ea typeface="Myriad Pro Bold Condensed" charset="0"/>
          <a:cs typeface="Myriad Pro Bold Condensed"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tx1"/>
          </a:solidFill>
          <a:latin typeface="Myriad Pro" charset="0"/>
          <a:ea typeface="Myriad Pro" charset="0"/>
          <a:cs typeface="Myriad Pro"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Myriad Pro" charset="0"/>
          <a:ea typeface="Myriad Pro" charset="0"/>
          <a:cs typeface="Myriad Pro"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tx1"/>
          </a:solidFill>
          <a:latin typeface="Myriad Pro Semibold" charset="0"/>
          <a:ea typeface="Myriad Pro Semibold" charset="0"/>
          <a:cs typeface="Myriad Pro Semibol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 name="Hexagon 34"/>
          <p:cNvSpPr/>
          <p:nvPr userDrawn="1"/>
        </p:nvSpPr>
        <p:spPr>
          <a:xfrm rot="1800000">
            <a:off x="48480" y="30211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Hexagon 35"/>
          <p:cNvSpPr/>
          <p:nvPr userDrawn="1"/>
        </p:nvSpPr>
        <p:spPr>
          <a:xfrm rot="1800000">
            <a:off x="6810537" y="42975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Hexagon 36"/>
          <p:cNvSpPr/>
          <p:nvPr userDrawn="1"/>
        </p:nvSpPr>
        <p:spPr>
          <a:xfrm rot="1800000">
            <a:off x="7569196" y="299291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Freeform 37"/>
          <p:cNvSpPr/>
          <p:nvPr userDrawn="1"/>
        </p:nvSpPr>
        <p:spPr>
          <a:xfrm rot="1800000">
            <a:off x="8310892" y="42080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Freeform 38"/>
          <p:cNvSpPr/>
          <p:nvPr userDrawn="1"/>
        </p:nvSpPr>
        <p:spPr>
          <a:xfrm rot="1800000">
            <a:off x="8311142" y="16639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grpSp>
        <p:nvGrpSpPr>
          <p:cNvPr id="7" name="Group 6"/>
          <p:cNvGrpSpPr/>
          <p:nvPr userDrawn="1"/>
        </p:nvGrpSpPr>
        <p:grpSpPr>
          <a:xfrm>
            <a:off x="-70510" y="0"/>
            <a:ext cx="9572393" cy="6858000"/>
            <a:chOff x="-23751" y="0"/>
            <a:chExt cx="9572393" cy="6858000"/>
          </a:xfrm>
        </p:grpSpPr>
        <p:grpSp>
          <p:nvGrpSpPr>
            <p:cNvPr id="8" name="Group 44"/>
            <p:cNvGrpSpPr/>
            <p:nvPr/>
          </p:nvGrpSpPr>
          <p:grpSpPr>
            <a:xfrm>
              <a:off x="0" y="0"/>
              <a:ext cx="9144000" cy="6858000"/>
              <a:chOff x="0" y="0"/>
              <a:chExt cx="9144000" cy="6858000"/>
            </a:xfrm>
          </p:grpSpPr>
          <p:grpSp>
            <p:nvGrpSpPr>
              <p:cNvPr id="19" name="Group 4"/>
              <p:cNvGrpSpPr/>
              <p:nvPr/>
            </p:nvGrpSpPr>
            <p:grpSpPr>
              <a:xfrm>
                <a:off x="0" y="0"/>
                <a:ext cx="2514600" cy="6858000"/>
                <a:chOff x="0" y="0"/>
                <a:chExt cx="2514600" cy="6858000"/>
              </a:xfrm>
            </p:grpSpPr>
            <p:sp>
              <p:nvSpPr>
                <p:cNvPr id="31" name="Rectangle 3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5"/>
              <p:cNvGrpSpPr/>
              <p:nvPr/>
            </p:nvGrpSpPr>
            <p:grpSpPr>
              <a:xfrm>
                <a:off x="422910" y="0"/>
                <a:ext cx="2514600" cy="6858000"/>
                <a:chOff x="0" y="0"/>
                <a:chExt cx="2514600" cy="6858000"/>
              </a:xfrm>
            </p:grpSpPr>
            <p:sp>
              <p:nvSpPr>
                <p:cNvPr id="28" name="Rectangle 2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1" name="Group 9"/>
              <p:cNvGrpSpPr/>
              <p:nvPr/>
            </p:nvGrpSpPr>
            <p:grpSpPr>
              <a:xfrm rot="10800000">
                <a:off x="6629400" y="0"/>
                <a:ext cx="2514600" cy="6858000"/>
                <a:chOff x="0" y="0"/>
                <a:chExt cx="2514600" cy="6858000"/>
              </a:xfrm>
            </p:grpSpPr>
            <p:sp>
              <p:nvSpPr>
                <p:cNvPr id="25" name="Rectangle 2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2" name="Rectangle 2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Freeform 8"/>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0" name="Freeform 9"/>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1" name="Freeform 10"/>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2" name="Freeform 11"/>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3" name="Freeform 12"/>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4" name="Hexagon 13"/>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Hexagon 14"/>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Hexagon 1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Hexagon 1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Freeform 1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4" name="Freeform 33"/>
          <p:cNvSpPr/>
          <p:nvPr userDrawn="1"/>
        </p:nvSpPr>
        <p:spPr>
          <a:xfrm rot="1800000">
            <a:off x="-386865" y="437297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4751" y="1825625"/>
            <a:ext cx="79105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6535538"/>
      </p:ext>
    </p:extLst>
  </p:cSld>
  <p:clrMap bg1="dk1" tx1="lt1" bg2="dk2" tx2="lt2" accent1="accent1" accent2="accent2" accent3="accent3" accent4="accent4" accent5="accent5" accent6="accent6" hlink="hlink" folHlink="folHlink"/>
  <p:sldLayoutIdLst>
    <p:sldLayoutId id="2147484359" r:id="rId1"/>
    <p:sldLayoutId id="2147484360" r:id="rId2"/>
    <p:sldLayoutId id="2147484361" r:id="rId3"/>
  </p:sldLayoutIdLst>
  <p:hf hdr="0" ftr="0" dt="0"/>
  <p:txStyles>
    <p:titleStyle>
      <a:lvl1pPr algn="l" defTabSz="685800" rtl="0" eaLnBrk="1" latinLnBrk="0" hangingPunct="1">
        <a:lnSpc>
          <a:spcPct val="90000"/>
        </a:lnSpc>
        <a:spcBef>
          <a:spcPct val="0"/>
        </a:spcBef>
        <a:buNone/>
        <a:defRPr sz="4400" b="1" i="0" kern="1200">
          <a:ln>
            <a:noFill/>
          </a:ln>
          <a:solidFill>
            <a:schemeClr val="tx1"/>
          </a:solidFill>
          <a:latin typeface="Myriad Pro Bold Condensed" charset="0"/>
          <a:ea typeface="Myriad Pro Bold Condensed" charset="0"/>
          <a:cs typeface="Myriad Pro Bold Condensed"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tx1"/>
          </a:solidFill>
          <a:latin typeface="Myriad Pro" charset="0"/>
          <a:ea typeface="Myriad Pro" charset="0"/>
          <a:cs typeface="Myriad Pro"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Myriad Pro" charset="0"/>
          <a:ea typeface="Myriad Pro" charset="0"/>
          <a:cs typeface="Myriad Pro"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tx1"/>
          </a:solidFill>
          <a:latin typeface="Myriad Pro Semibold" charset="0"/>
          <a:ea typeface="Myriad Pro Semibold" charset="0"/>
          <a:cs typeface="Myriad Pro Semibol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 name="Hexagon 34"/>
          <p:cNvSpPr/>
          <p:nvPr userDrawn="1"/>
        </p:nvSpPr>
        <p:spPr>
          <a:xfrm rot="1800000">
            <a:off x="48480" y="30211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Hexagon 35"/>
          <p:cNvSpPr/>
          <p:nvPr userDrawn="1"/>
        </p:nvSpPr>
        <p:spPr>
          <a:xfrm rot="1800000">
            <a:off x="6810537" y="42975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Hexagon 36"/>
          <p:cNvSpPr/>
          <p:nvPr userDrawn="1"/>
        </p:nvSpPr>
        <p:spPr>
          <a:xfrm rot="1800000">
            <a:off x="7569196" y="299291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Freeform 37"/>
          <p:cNvSpPr/>
          <p:nvPr userDrawn="1"/>
        </p:nvSpPr>
        <p:spPr>
          <a:xfrm rot="1800000">
            <a:off x="8310892" y="42080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Freeform 38"/>
          <p:cNvSpPr/>
          <p:nvPr userDrawn="1"/>
        </p:nvSpPr>
        <p:spPr>
          <a:xfrm rot="1800000">
            <a:off x="8311142" y="16639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CC37DFE-24EF-7143-BA83-03A585CC7D36}" type="datetime1">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20/03/2020</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EC37F0-C812-1C46-B2BB-0A5B49BE2A87}" type="slidenum">
              <a:rPr lang="en-US" smtClean="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rPr>
              <a:pPr/>
              <a:t>‹#›</a:t>
            </a:fld>
            <a:endParaRPr lang="en-US" dirty="0">
              <a:gradFill flip="none" rotWithShape="1">
                <a:gsLst>
                  <a:gs pos="28000">
                    <a:srgbClr val="FFFFFF">
                      <a:lumMod val="93000"/>
                    </a:srgbClr>
                  </a:gs>
                  <a:gs pos="0">
                    <a:srgbClr val="000000">
                      <a:lumMod val="38000"/>
                      <a:lumOff val="62000"/>
                    </a:srgbClr>
                  </a:gs>
                  <a:gs pos="100000">
                    <a:srgbClr val="EBEBEB">
                      <a:lumMod val="0"/>
                      <a:lumOff val="100000"/>
                    </a:srgbClr>
                  </a:gs>
                </a:gsLst>
                <a:lin ang="5400000" scaled="1"/>
                <a:tileRect/>
              </a:gradFill>
            </a:endParaRPr>
          </a:p>
        </p:txBody>
      </p:sp>
      <p:grpSp>
        <p:nvGrpSpPr>
          <p:cNvPr id="7" name="Group 6"/>
          <p:cNvGrpSpPr/>
          <p:nvPr userDrawn="1"/>
        </p:nvGrpSpPr>
        <p:grpSpPr>
          <a:xfrm>
            <a:off x="-70510" y="0"/>
            <a:ext cx="9572393" cy="6858000"/>
            <a:chOff x="-23751" y="0"/>
            <a:chExt cx="9572393" cy="6858000"/>
          </a:xfrm>
        </p:grpSpPr>
        <p:grpSp>
          <p:nvGrpSpPr>
            <p:cNvPr id="8" name="Group 44"/>
            <p:cNvGrpSpPr/>
            <p:nvPr/>
          </p:nvGrpSpPr>
          <p:grpSpPr>
            <a:xfrm>
              <a:off x="0" y="0"/>
              <a:ext cx="9144000" cy="6858000"/>
              <a:chOff x="0" y="0"/>
              <a:chExt cx="9144000" cy="6858000"/>
            </a:xfrm>
          </p:grpSpPr>
          <p:grpSp>
            <p:nvGrpSpPr>
              <p:cNvPr id="19" name="Group 4"/>
              <p:cNvGrpSpPr/>
              <p:nvPr/>
            </p:nvGrpSpPr>
            <p:grpSpPr>
              <a:xfrm>
                <a:off x="0" y="0"/>
                <a:ext cx="2514600" cy="6858000"/>
                <a:chOff x="0" y="0"/>
                <a:chExt cx="2514600" cy="6858000"/>
              </a:xfrm>
            </p:grpSpPr>
            <p:sp>
              <p:nvSpPr>
                <p:cNvPr id="31" name="Rectangle 3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5"/>
              <p:cNvGrpSpPr/>
              <p:nvPr/>
            </p:nvGrpSpPr>
            <p:grpSpPr>
              <a:xfrm>
                <a:off x="422910" y="0"/>
                <a:ext cx="2514600" cy="6858000"/>
                <a:chOff x="0" y="0"/>
                <a:chExt cx="2514600" cy="6858000"/>
              </a:xfrm>
            </p:grpSpPr>
            <p:sp>
              <p:nvSpPr>
                <p:cNvPr id="28" name="Rectangle 2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1" name="Group 9"/>
              <p:cNvGrpSpPr/>
              <p:nvPr/>
            </p:nvGrpSpPr>
            <p:grpSpPr>
              <a:xfrm rot="10800000">
                <a:off x="6629400" y="0"/>
                <a:ext cx="2514600" cy="6858000"/>
                <a:chOff x="0" y="0"/>
                <a:chExt cx="2514600" cy="6858000"/>
              </a:xfrm>
            </p:grpSpPr>
            <p:sp>
              <p:nvSpPr>
                <p:cNvPr id="25" name="Rectangle 2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2" name="Rectangle 2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Freeform 8"/>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0" name="Freeform 9"/>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1" name="Freeform 10"/>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2" name="Freeform 11"/>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3" name="Freeform 12"/>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4" name="Hexagon 13"/>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Hexagon 14"/>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Hexagon 1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Hexagon 1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Freeform 1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4" name="Freeform 33"/>
          <p:cNvSpPr/>
          <p:nvPr userDrawn="1"/>
        </p:nvSpPr>
        <p:spPr>
          <a:xfrm rot="1800000">
            <a:off x="-386865" y="437297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4751" y="1825625"/>
            <a:ext cx="79105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3380502"/>
      </p:ext>
    </p:extLst>
  </p:cSld>
  <p:clrMap bg1="dk1" tx1="lt1" bg2="dk2" tx2="lt2" accent1="accent1" accent2="accent2" accent3="accent3" accent4="accent4" accent5="accent5" accent6="accent6" hlink="hlink" folHlink="folHlink"/>
  <p:sldLayoutIdLst>
    <p:sldLayoutId id="2147484363" r:id="rId1"/>
    <p:sldLayoutId id="2147484364" r:id="rId2"/>
    <p:sldLayoutId id="2147484365" r:id="rId3"/>
  </p:sldLayoutIdLst>
  <p:hf hdr="0" ftr="0" dt="0"/>
  <p:txStyles>
    <p:titleStyle>
      <a:lvl1pPr algn="l" defTabSz="685800" rtl="0" eaLnBrk="1" latinLnBrk="0" hangingPunct="1">
        <a:lnSpc>
          <a:spcPct val="90000"/>
        </a:lnSpc>
        <a:spcBef>
          <a:spcPct val="0"/>
        </a:spcBef>
        <a:buNone/>
        <a:defRPr sz="4400" b="1" i="0" kern="1200">
          <a:ln>
            <a:noFill/>
          </a:ln>
          <a:solidFill>
            <a:schemeClr val="tx1"/>
          </a:solidFill>
          <a:latin typeface="Myriad Pro Bold Condensed" charset="0"/>
          <a:ea typeface="Myriad Pro Bold Condensed" charset="0"/>
          <a:cs typeface="Myriad Pro Bold Condensed"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tx1"/>
          </a:solidFill>
          <a:latin typeface="Myriad Pro" charset="0"/>
          <a:ea typeface="Myriad Pro" charset="0"/>
          <a:cs typeface="Myriad Pro"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Myriad Pro" charset="0"/>
          <a:ea typeface="Myriad Pro" charset="0"/>
          <a:cs typeface="Myriad Pro"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tx1"/>
          </a:solidFill>
          <a:latin typeface="Myriad Pro Semibold" charset="0"/>
          <a:ea typeface="Myriad Pro Semibold" charset="0"/>
          <a:cs typeface="Myriad Pro Semibol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google.com/search?ei=L6hCXsagJsaKlwScmo-ABA&amp;q=piper+alpha+accident+photo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google.com/search?ei=L6hCXsagJsaKlwScmo-ABA&amp;q=piper+alpha+accident+photo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hyperlink" Target="https://www.epa.gov/enforcement/deepwater-horizon-bp-gulf-mexico-oil-spil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668" y="5528188"/>
            <a:ext cx="7971626" cy="1225393"/>
          </a:xfrm>
        </p:spPr>
        <p:txBody>
          <a:bodyPr>
            <a:noAutofit/>
          </a:bodyPr>
          <a:lstStyle/>
          <a:p>
            <a:pPr marL="0" indent="0">
              <a:buNone/>
            </a:pPr>
            <a:endParaRPr lang="en-US" sz="2800" dirty="0" smtClean="0">
              <a:solidFill>
                <a:schemeClr val="accent2"/>
              </a:solidFill>
              <a:latin typeface="Myriad Pro Semibold" charset="0"/>
              <a:ea typeface="Myriad Pro Semibold" charset="0"/>
              <a:cs typeface="Myriad Pro Semibold" charset="0"/>
            </a:endParaRPr>
          </a:p>
          <a:p>
            <a:pPr marL="0" indent="0">
              <a:buNone/>
            </a:pPr>
            <a:r>
              <a:rPr lang="en-US" sz="1800" dirty="0">
                <a:solidFill>
                  <a:schemeClr val="accent2"/>
                </a:solidFill>
                <a:latin typeface="Myriad Pro Semibold" charset="0"/>
                <a:ea typeface="Myriad Pro Semibold" charset="0"/>
                <a:cs typeface="Myriad Pro Semibold" charset="0"/>
              </a:rPr>
              <a:t>Working together for a safer, stronger future. | www.nigeria.assp.org</a:t>
            </a:r>
          </a:p>
        </p:txBody>
      </p:sp>
      <p:sp>
        <p:nvSpPr>
          <p:cNvPr id="4" name="Slide Number Placeholder 3"/>
          <p:cNvSpPr>
            <a:spLocks noGrp="1"/>
          </p:cNvSpPr>
          <p:nvPr>
            <p:ph type="sldNum" sz="quarter" idx="12"/>
          </p:nvPr>
        </p:nvSpPr>
        <p:spPr/>
        <p:txBody>
          <a:bodyPr/>
          <a:lstStyle/>
          <a:p>
            <a:fld id="{96EC37F0-C812-1C46-B2BB-0A5B49BE2A87}" type="slidenum">
              <a:rPr lang="en-US" smtClean="0"/>
              <a:pPr/>
              <a:t>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643"/>
            <a:ext cx="5516058" cy="2208628"/>
          </a:xfrm>
          <a:prstGeom prst="rect">
            <a:avLst/>
          </a:prstGeom>
        </p:spPr>
      </p:pic>
      <p:grpSp>
        <p:nvGrpSpPr>
          <p:cNvPr id="9" name="Group 8"/>
          <p:cNvGrpSpPr/>
          <p:nvPr/>
        </p:nvGrpSpPr>
        <p:grpSpPr>
          <a:xfrm>
            <a:off x="799514" y="4760370"/>
            <a:ext cx="295421" cy="2097629"/>
            <a:chOff x="799514" y="1664674"/>
            <a:chExt cx="295421" cy="558021"/>
          </a:xfrm>
        </p:grpSpPr>
        <p:sp>
          <p:nvSpPr>
            <p:cNvPr id="6" name="Rectangle 5"/>
            <p:cNvSpPr/>
            <p:nvPr/>
          </p:nvSpPr>
          <p:spPr>
            <a:xfrm>
              <a:off x="919089" y="1664676"/>
              <a:ext cx="56271" cy="558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38664" y="1664675"/>
              <a:ext cx="56271" cy="558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99514" y="1664674"/>
              <a:ext cx="56271" cy="558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9"/>
          <p:cNvSpPr>
            <a:spLocks noGrp="1"/>
          </p:cNvSpPr>
          <p:nvPr>
            <p:ph type="title"/>
          </p:nvPr>
        </p:nvSpPr>
        <p:spPr>
          <a:xfrm>
            <a:off x="628650" y="2227343"/>
            <a:ext cx="7886700" cy="1325563"/>
          </a:xfrm>
        </p:spPr>
        <p:txBody>
          <a:bodyPr>
            <a:normAutofit fontScale="90000"/>
          </a:bodyPr>
          <a:lstStyle/>
          <a:p>
            <a:pPr algn="ctr"/>
            <a:r>
              <a:rPr lang="en-US" altLang="en-US" sz="3200" dirty="0" smtClean="0">
                <a:solidFill>
                  <a:prstClr val="white"/>
                </a:solidFill>
                <a:latin typeface="Century Gothic" pitchFamily="34" charset="0"/>
                <a:ea typeface="+mn-ea"/>
                <a:cs typeface="Arial" charset="0"/>
              </a:rPr>
              <a:t/>
            </a:r>
            <a:br>
              <a:rPr lang="en-US" altLang="en-US" sz="3200" dirty="0" smtClean="0">
                <a:solidFill>
                  <a:prstClr val="white"/>
                </a:solidFill>
                <a:latin typeface="Century Gothic" pitchFamily="34" charset="0"/>
                <a:ea typeface="+mn-ea"/>
                <a:cs typeface="Arial" charset="0"/>
              </a:rPr>
            </a:br>
            <a:r>
              <a:rPr lang="en-US" altLang="en-US" sz="3200" dirty="0" smtClean="0">
                <a:solidFill>
                  <a:prstClr val="white"/>
                </a:solidFill>
                <a:latin typeface="Century Gothic" pitchFamily="34" charset="0"/>
                <a:ea typeface="+mn-ea"/>
                <a:cs typeface="Arial" charset="0"/>
              </a:rPr>
              <a:t>Conflicts </a:t>
            </a:r>
            <a:r>
              <a:rPr lang="en-US" altLang="en-US" sz="3200" dirty="0">
                <a:solidFill>
                  <a:prstClr val="white"/>
                </a:solidFill>
                <a:latin typeface="Century Gothic" pitchFamily="34" charset="0"/>
                <a:ea typeface="+mn-ea"/>
                <a:cs typeface="Arial" charset="0"/>
              </a:rPr>
              <a:t>Between Safety Quality and </a:t>
            </a:r>
            <a:r>
              <a:rPr lang="en-US" altLang="en-US" sz="3200" dirty="0" smtClean="0">
                <a:solidFill>
                  <a:prstClr val="white"/>
                </a:solidFill>
                <a:latin typeface="Century Gothic" pitchFamily="34" charset="0"/>
                <a:ea typeface="+mn-ea"/>
                <a:cs typeface="Arial" charset="0"/>
              </a:rPr>
              <a:t>Productivity</a:t>
            </a:r>
            <a:br>
              <a:rPr lang="en-US" altLang="en-US" sz="3200" dirty="0" smtClean="0">
                <a:solidFill>
                  <a:prstClr val="white"/>
                </a:solidFill>
                <a:latin typeface="Century Gothic" pitchFamily="34" charset="0"/>
                <a:ea typeface="+mn-ea"/>
                <a:cs typeface="Arial" charset="0"/>
              </a:rPr>
            </a:br>
            <a:r>
              <a:rPr lang="en-US" altLang="en-US" sz="3200" dirty="0" smtClean="0">
                <a:solidFill>
                  <a:prstClr val="white"/>
                </a:solidFill>
                <a:latin typeface="Century Gothic" pitchFamily="34" charset="0"/>
                <a:ea typeface="+mn-ea"/>
                <a:cs typeface="Arial" charset="0"/>
              </a:rPr>
              <a:t/>
            </a:r>
            <a:br>
              <a:rPr lang="en-US" altLang="en-US" sz="3200" dirty="0" smtClean="0">
                <a:solidFill>
                  <a:prstClr val="white"/>
                </a:solidFill>
                <a:latin typeface="Century Gothic" pitchFamily="34" charset="0"/>
                <a:ea typeface="+mn-ea"/>
                <a:cs typeface="Arial" charset="0"/>
              </a:rPr>
            </a:br>
            <a:r>
              <a:rPr lang="en-US" altLang="en-US" sz="3200" dirty="0">
                <a:solidFill>
                  <a:prstClr val="white"/>
                </a:solidFill>
                <a:latin typeface="Century Gothic" pitchFamily="34" charset="0"/>
                <a:ea typeface="+mn-ea"/>
                <a:cs typeface="Arial" charset="0"/>
              </a:rPr>
              <a:t/>
            </a:r>
            <a:br>
              <a:rPr lang="en-US" altLang="en-US" sz="3200" dirty="0">
                <a:solidFill>
                  <a:prstClr val="white"/>
                </a:solidFill>
                <a:latin typeface="Century Gothic" pitchFamily="34" charset="0"/>
                <a:ea typeface="+mn-ea"/>
                <a:cs typeface="Arial" charset="0"/>
              </a:rPr>
            </a:br>
            <a:r>
              <a:rPr lang="en-US" altLang="en-US" sz="2000" dirty="0" smtClean="0">
                <a:solidFill>
                  <a:prstClr val="white"/>
                </a:solidFill>
                <a:latin typeface="Century Gothic" pitchFamily="34" charset="0"/>
                <a:ea typeface="+mn-ea"/>
                <a:cs typeface="Arial" charset="0"/>
              </a:rPr>
              <a:t>Presented at the American </a:t>
            </a:r>
            <a:r>
              <a:rPr lang="en-US" altLang="en-US" sz="2000" dirty="0">
                <a:solidFill>
                  <a:prstClr val="white"/>
                </a:solidFill>
                <a:latin typeface="Century Gothic" pitchFamily="34" charset="0"/>
                <a:ea typeface="+mn-ea"/>
                <a:cs typeface="Arial" charset="0"/>
              </a:rPr>
              <a:t>Society of Safety Professionals Nigeria Chapter (ASSP NC) (7TH Professional Development conference Abuja </a:t>
            </a:r>
            <a:r>
              <a:rPr lang="en-US" altLang="en-US" sz="2000" dirty="0" smtClean="0">
                <a:solidFill>
                  <a:prstClr val="white"/>
                </a:solidFill>
                <a:latin typeface="Century Gothic" pitchFamily="34" charset="0"/>
                <a:ea typeface="+mn-ea"/>
                <a:cs typeface="Arial" charset="0"/>
              </a:rPr>
              <a:t>20</a:t>
            </a:r>
            <a:r>
              <a:rPr lang="en-US" altLang="en-US" sz="2000" baseline="30000" dirty="0" smtClean="0">
                <a:solidFill>
                  <a:prstClr val="white"/>
                </a:solidFill>
                <a:latin typeface="Century Gothic" pitchFamily="34" charset="0"/>
                <a:ea typeface="+mn-ea"/>
                <a:cs typeface="Arial" charset="0"/>
              </a:rPr>
              <a:t>th</a:t>
            </a:r>
            <a:r>
              <a:rPr lang="en-US" altLang="en-US" sz="2000" dirty="0" smtClean="0">
                <a:solidFill>
                  <a:prstClr val="white"/>
                </a:solidFill>
                <a:latin typeface="Century Gothic" pitchFamily="34" charset="0"/>
                <a:ea typeface="+mn-ea"/>
                <a:cs typeface="Arial" charset="0"/>
              </a:rPr>
              <a:t> March, 2020</a:t>
            </a:r>
            <a:br>
              <a:rPr lang="en-US" altLang="en-US" sz="2000" dirty="0" smtClean="0">
                <a:solidFill>
                  <a:prstClr val="white"/>
                </a:solidFill>
                <a:latin typeface="Century Gothic" pitchFamily="34" charset="0"/>
                <a:ea typeface="+mn-ea"/>
                <a:cs typeface="Arial" charset="0"/>
              </a:rPr>
            </a:br>
            <a:r>
              <a:rPr lang="en-US" altLang="en-US" sz="2000" dirty="0">
                <a:solidFill>
                  <a:prstClr val="white"/>
                </a:solidFill>
                <a:latin typeface="Century Gothic" pitchFamily="34" charset="0"/>
                <a:ea typeface="+mn-ea"/>
                <a:cs typeface="Arial" charset="0"/>
              </a:rPr>
              <a:t/>
            </a:r>
            <a:br>
              <a:rPr lang="en-US" altLang="en-US" sz="2000" dirty="0">
                <a:solidFill>
                  <a:prstClr val="white"/>
                </a:solidFill>
                <a:latin typeface="Century Gothic" pitchFamily="34" charset="0"/>
                <a:ea typeface="+mn-ea"/>
                <a:cs typeface="Arial" charset="0"/>
              </a:rPr>
            </a:br>
            <a:r>
              <a:rPr lang="en-US" altLang="en-US" sz="2000" dirty="0" smtClean="0">
                <a:solidFill>
                  <a:prstClr val="white"/>
                </a:solidFill>
                <a:latin typeface="Century Gothic" pitchFamily="34" charset="0"/>
                <a:ea typeface="+mn-ea"/>
                <a:cs typeface="Arial" charset="0"/>
              </a:rPr>
              <a:t/>
            </a:r>
            <a:br>
              <a:rPr lang="en-US" altLang="en-US" sz="2000" dirty="0" smtClean="0">
                <a:solidFill>
                  <a:prstClr val="white"/>
                </a:solidFill>
                <a:latin typeface="Century Gothic" pitchFamily="34" charset="0"/>
                <a:ea typeface="+mn-ea"/>
                <a:cs typeface="Arial" charset="0"/>
              </a:rPr>
            </a:br>
            <a:r>
              <a:rPr lang="en-US" altLang="en-US" sz="2000" dirty="0" smtClean="0">
                <a:solidFill>
                  <a:prstClr val="white"/>
                </a:solidFill>
                <a:latin typeface="Century Gothic" pitchFamily="34" charset="0"/>
                <a:ea typeface="+mn-ea"/>
                <a:cs typeface="Arial" charset="0"/>
              </a:rPr>
              <a:t>By</a:t>
            </a:r>
            <a:endParaRPr lang="en-US" sz="20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8612" y="4760378"/>
            <a:ext cx="42005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562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73026" y="2115091"/>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73026" y="204413"/>
            <a:ext cx="90709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3200" b="1" dirty="0" smtClean="0">
                <a:solidFill>
                  <a:srgbClr val="FFFFFF"/>
                </a:solidFill>
                <a:latin typeface="Century Gothic" pitchFamily="34" charset="0"/>
              </a:rPr>
              <a:t>Safety in Production Process-(SAFPROD Model)</a:t>
            </a:r>
            <a:endParaRPr lang="en-US" altLang="en-US" sz="3200" b="1" dirty="0">
              <a:solidFill>
                <a:srgbClr val="FFFFFF"/>
              </a:solidFill>
              <a:latin typeface="Century Gothic" pitchFamily="34" charset="0"/>
            </a:endParaRPr>
          </a:p>
        </p:txBody>
      </p:sp>
      <p:sp>
        <p:nvSpPr>
          <p:cNvPr id="3" name="Rectangle 2"/>
          <p:cNvSpPr/>
          <p:nvPr/>
        </p:nvSpPr>
        <p:spPr>
          <a:xfrm>
            <a:off x="2470023" y="3645708"/>
            <a:ext cx="134190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Procedures/Processes</a:t>
            </a:r>
            <a:endParaRPr lang="en-US" dirty="0">
              <a:solidFill>
                <a:srgbClr val="FFFFFF"/>
              </a:solidFill>
            </a:endParaRPr>
          </a:p>
        </p:txBody>
      </p:sp>
      <p:sp>
        <p:nvSpPr>
          <p:cNvPr id="10" name="Rectangle 9"/>
          <p:cNvSpPr/>
          <p:nvPr/>
        </p:nvSpPr>
        <p:spPr>
          <a:xfrm>
            <a:off x="1155899" y="2349358"/>
            <a:ext cx="1062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Raw Materials</a:t>
            </a:r>
            <a:endParaRPr lang="en-US" dirty="0">
              <a:solidFill>
                <a:srgbClr val="FFFFFF"/>
              </a:solidFill>
            </a:endParaRPr>
          </a:p>
        </p:txBody>
      </p:sp>
      <p:sp>
        <p:nvSpPr>
          <p:cNvPr id="12" name="Rectangle 11"/>
          <p:cNvSpPr/>
          <p:nvPr/>
        </p:nvSpPr>
        <p:spPr>
          <a:xfrm>
            <a:off x="1090586" y="3651658"/>
            <a:ext cx="128148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Machines/</a:t>
            </a:r>
          </a:p>
          <a:p>
            <a:pPr algn="ctr"/>
            <a:r>
              <a:rPr lang="en-US" dirty="0" smtClean="0">
                <a:solidFill>
                  <a:srgbClr val="FFFFFF"/>
                </a:solidFill>
              </a:rPr>
              <a:t>Equipment</a:t>
            </a:r>
            <a:endParaRPr lang="en-US" dirty="0">
              <a:solidFill>
                <a:srgbClr val="FFFFFF"/>
              </a:solidFill>
            </a:endParaRPr>
          </a:p>
        </p:txBody>
      </p:sp>
      <p:sp>
        <p:nvSpPr>
          <p:cNvPr id="13" name="Rectangle 12"/>
          <p:cNvSpPr/>
          <p:nvPr/>
        </p:nvSpPr>
        <p:spPr>
          <a:xfrm>
            <a:off x="110874" y="370905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Land</a:t>
            </a:r>
            <a:endParaRPr lang="en-US" dirty="0">
              <a:solidFill>
                <a:srgbClr val="FFFFFF"/>
              </a:solidFill>
            </a:endParaRPr>
          </a:p>
        </p:txBody>
      </p:sp>
      <p:sp>
        <p:nvSpPr>
          <p:cNvPr id="14" name="Rectangle 13"/>
          <p:cNvSpPr/>
          <p:nvPr/>
        </p:nvSpPr>
        <p:spPr>
          <a:xfrm>
            <a:off x="1155899" y="4797632"/>
            <a:ext cx="1062800" cy="92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Capital</a:t>
            </a:r>
            <a:endParaRPr lang="en-US" dirty="0">
              <a:solidFill>
                <a:srgbClr val="FFFFFF"/>
              </a:solidFill>
            </a:endParaRPr>
          </a:p>
        </p:txBody>
      </p:sp>
      <p:sp>
        <p:nvSpPr>
          <p:cNvPr id="15" name="Rectangle 14"/>
          <p:cNvSpPr/>
          <p:nvPr/>
        </p:nvSpPr>
        <p:spPr>
          <a:xfrm>
            <a:off x="4269915" y="3192484"/>
            <a:ext cx="1318167" cy="19979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Employee/ Asset Damaged</a:t>
            </a:r>
            <a:endParaRPr lang="en-US" dirty="0">
              <a:solidFill>
                <a:srgbClr val="FFFFFF"/>
              </a:solidFill>
            </a:endParaRPr>
          </a:p>
        </p:txBody>
      </p:sp>
      <p:sp>
        <p:nvSpPr>
          <p:cNvPr id="16" name="Rectangle 15"/>
          <p:cNvSpPr/>
          <p:nvPr/>
        </p:nvSpPr>
        <p:spPr>
          <a:xfrm>
            <a:off x="6381690" y="2208810"/>
            <a:ext cx="1406490" cy="10549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Disruption on </a:t>
            </a:r>
            <a:r>
              <a:rPr lang="en-US" dirty="0" smtClean="0">
                <a:solidFill>
                  <a:srgbClr val="FFFFFF"/>
                </a:solidFill>
              </a:rPr>
              <a:t>Productivity</a:t>
            </a:r>
            <a:endParaRPr lang="en-US" dirty="0">
              <a:solidFill>
                <a:srgbClr val="FFFFFF"/>
              </a:solidFill>
            </a:endParaRPr>
          </a:p>
        </p:txBody>
      </p:sp>
      <p:cxnSp>
        <p:nvCxnSpPr>
          <p:cNvPr id="17" name="Straight Arrow Connector 16"/>
          <p:cNvCxnSpPr/>
          <p:nvPr/>
        </p:nvCxnSpPr>
        <p:spPr>
          <a:xfrm>
            <a:off x="1995011" y="2644233"/>
            <a:ext cx="1187576" cy="100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2" idx="1"/>
          </p:cNvCxnSpPr>
          <p:nvPr/>
        </p:nvCxnSpPr>
        <p:spPr>
          <a:xfrm>
            <a:off x="1025274" y="4102908"/>
            <a:ext cx="65312" cy="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3" idx="1"/>
          </p:cNvCxnSpPr>
          <p:nvPr/>
        </p:nvCxnSpPr>
        <p:spPr>
          <a:xfrm flipV="1">
            <a:off x="2274124" y="4102908"/>
            <a:ext cx="195899" cy="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218699" y="4566058"/>
            <a:ext cx="851024" cy="68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08735" y="4150332"/>
            <a:ext cx="4611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591292" y="3073696"/>
            <a:ext cx="804127" cy="528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36018" y="2965872"/>
            <a:ext cx="680886" cy="679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4" idx="1"/>
          </p:cNvCxnSpPr>
          <p:nvPr/>
        </p:nvCxnSpPr>
        <p:spPr>
          <a:xfrm>
            <a:off x="475013" y="4623458"/>
            <a:ext cx="680886" cy="638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269915" y="2311758"/>
            <a:ext cx="1406490" cy="811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Unexpected Event</a:t>
            </a:r>
            <a:endParaRPr lang="en-US" dirty="0">
              <a:solidFill>
                <a:srgbClr val="FFFFFF"/>
              </a:solidFill>
            </a:endParaRPr>
          </a:p>
        </p:txBody>
      </p:sp>
      <p:sp>
        <p:nvSpPr>
          <p:cNvPr id="53" name="Rectangle 52"/>
          <p:cNvSpPr/>
          <p:nvPr/>
        </p:nvSpPr>
        <p:spPr>
          <a:xfrm>
            <a:off x="4431424" y="5316157"/>
            <a:ext cx="1156658" cy="6293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Safety Violation</a:t>
            </a:r>
            <a:endParaRPr lang="en-US" dirty="0">
              <a:solidFill>
                <a:srgbClr val="FFFFFF"/>
              </a:solidFill>
            </a:endParaRPr>
          </a:p>
        </p:txBody>
      </p:sp>
      <p:cxnSp>
        <p:nvCxnSpPr>
          <p:cNvPr id="54" name="Straight Arrow Connector 53"/>
          <p:cNvCxnSpPr>
            <a:endCxn id="15" idx="0"/>
          </p:cNvCxnSpPr>
          <p:nvPr/>
        </p:nvCxnSpPr>
        <p:spPr>
          <a:xfrm>
            <a:off x="4928999" y="3073696"/>
            <a:ext cx="0" cy="118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15" idx="2"/>
          </p:cNvCxnSpPr>
          <p:nvPr/>
        </p:nvCxnSpPr>
        <p:spPr>
          <a:xfrm flipV="1">
            <a:off x="4928999" y="5190471"/>
            <a:ext cx="0" cy="173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30" idx="1"/>
          </p:cNvCxnSpPr>
          <p:nvPr/>
        </p:nvCxnSpPr>
        <p:spPr>
          <a:xfrm>
            <a:off x="5591292" y="4389929"/>
            <a:ext cx="790398" cy="164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381690" y="3388434"/>
            <a:ext cx="1406490" cy="6610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Business Collapse</a:t>
            </a:r>
            <a:endParaRPr lang="en-US" dirty="0">
              <a:solidFill>
                <a:srgbClr val="FFFFFF"/>
              </a:solidFill>
            </a:endParaRPr>
          </a:p>
        </p:txBody>
      </p:sp>
      <p:cxnSp>
        <p:nvCxnSpPr>
          <p:cNvPr id="28" name="Straight Arrow Connector 27"/>
          <p:cNvCxnSpPr>
            <a:endCxn id="27" idx="1"/>
          </p:cNvCxnSpPr>
          <p:nvPr/>
        </p:nvCxnSpPr>
        <p:spPr>
          <a:xfrm flipV="1">
            <a:off x="5591292" y="3718959"/>
            <a:ext cx="790398" cy="257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381690" y="4143978"/>
            <a:ext cx="1392761" cy="821398"/>
          </a:xfrm>
          <a:prstGeom prst="rect">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Productivity drops</a:t>
            </a:r>
            <a:endParaRPr lang="en-US" dirty="0">
              <a:solidFill>
                <a:srgbClr val="FFFFFF"/>
              </a:solidFill>
            </a:endParaRPr>
          </a:p>
        </p:txBody>
      </p:sp>
      <p:sp>
        <p:nvSpPr>
          <p:cNvPr id="31" name="Rectangle 30"/>
          <p:cNvSpPr/>
          <p:nvPr/>
        </p:nvSpPr>
        <p:spPr>
          <a:xfrm>
            <a:off x="6393444" y="5086534"/>
            <a:ext cx="1392761" cy="8213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Productivity</a:t>
            </a:r>
            <a:endParaRPr lang="en-US" dirty="0">
              <a:solidFill>
                <a:srgbClr val="FFFFFF"/>
              </a:solidFill>
            </a:endParaRPr>
          </a:p>
        </p:txBody>
      </p:sp>
      <p:cxnSp>
        <p:nvCxnSpPr>
          <p:cNvPr id="34" name="Straight Arrow Connector 33"/>
          <p:cNvCxnSpPr/>
          <p:nvPr/>
        </p:nvCxnSpPr>
        <p:spPr>
          <a:xfrm>
            <a:off x="5613067" y="4797632"/>
            <a:ext cx="768623" cy="53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638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73026" y="2068848"/>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73026" y="204413"/>
            <a:ext cx="90709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3200" b="1" dirty="0" smtClean="0">
                <a:solidFill>
                  <a:srgbClr val="FFFFFF"/>
                </a:solidFill>
                <a:latin typeface="Century Gothic" pitchFamily="34" charset="0"/>
              </a:rPr>
              <a:t>Safety </a:t>
            </a:r>
            <a:r>
              <a:rPr lang="en-US" altLang="en-US" sz="3200" b="1" dirty="0" smtClean="0">
                <a:solidFill>
                  <a:srgbClr val="FFFFFF"/>
                </a:solidFill>
                <a:latin typeface="Century Gothic" pitchFamily="34" charset="0"/>
              </a:rPr>
              <a:t>/ Production </a:t>
            </a:r>
            <a:r>
              <a:rPr lang="en-US" altLang="en-US" sz="3200" b="1" dirty="0" err="1" smtClean="0">
                <a:solidFill>
                  <a:srgbClr val="FFFFFF"/>
                </a:solidFill>
                <a:latin typeface="Century Gothic" pitchFamily="34" charset="0"/>
              </a:rPr>
              <a:t>Matrice</a:t>
            </a:r>
            <a:r>
              <a:rPr lang="en-US" altLang="en-US" sz="3200" b="1" dirty="0" smtClean="0">
                <a:solidFill>
                  <a:srgbClr val="FFFFFF"/>
                </a:solidFill>
                <a:latin typeface="Century Gothic" pitchFamily="34" charset="0"/>
              </a:rPr>
              <a:t>-</a:t>
            </a:r>
            <a:r>
              <a:rPr lang="en-US" altLang="en-US" sz="3200" b="1" dirty="0" smtClean="0">
                <a:solidFill>
                  <a:srgbClr val="FFFFFF"/>
                </a:solidFill>
                <a:latin typeface="Century Gothic" pitchFamily="34" charset="0"/>
              </a:rPr>
              <a:t>(SAFPROD Model)</a:t>
            </a:r>
            <a:endParaRPr lang="en-US" altLang="en-US" sz="3200" b="1" dirty="0">
              <a:solidFill>
                <a:srgbClr val="FFFFFF"/>
              </a:solidFill>
              <a:latin typeface="Century Gothic" pitchFamily="34" charset="0"/>
            </a:endParaRPr>
          </a:p>
        </p:txBody>
      </p:sp>
      <p:sp>
        <p:nvSpPr>
          <p:cNvPr id="16" name="Rectangle 15"/>
          <p:cNvSpPr/>
          <p:nvPr/>
        </p:nvSpPr>
        <p:spPr>
          <a:xfrm>
            <a:off x="6163293" y="2933185"/>
            <a:ext cx="1622911" cy="10549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Disruption on </a:t>
            </a:r>
            <a:r>
              <a:rPr lang="en-US" dirty="0" smtClean="0">
                <a:solidFill>
                  <a:srgbClr val="FFFFFF"/>
                </a:solidFill>
              </a:rPr>
              <a:t>Productivity</a:t>
            </a:r>
            <a:endParaRPr lang="en-US" dirty="0">
              <a:solidFill>
                <a:srgbClr val="FFFFFF"/>
              </a:solidFill>
            </a:endParaRPr>
          </a:p>
        </p:txBody>
      </p:sp>
      <p:sp>
        <p:nvSpPr>
          <p:cNvPr id="27" name="Rectangle 26"/>
          <p:cNvSpPr/>
          <p:nvPr/>
        </p:nvSpPr>
        <p:spPr>
          <a:xfrm>
            <a:off x="6163294" y="2165309"/>
            <a:ext cx="1622911" cy="6610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Total Business </a:t>
            </a:r>
            <a:r>
              <a:rPr lang="en-US" dirty="0" smtClean="0">
                <a:solidFill>
                  <a:srgbClr val="FFFFFF"/>
                </a:solidFill>
              </a:rPr>
              <a:t>Collapse</a:t>
            </a:r>
            <a:endParaRPr lang="en-US" dirty="0">
              <a:solidFill>
                <a:srgbClr val="FFFFFF"/>
              </a:solidFill>
            </a:endParaRPr>
          </a:p>
        </p:txBody>
      </p:sp>
      <p:sp>
        <p:nvSpPr>
          <p:cNvPr id="30" name="Rectangle 29"/>
          <p:cNvSpPr/>
          <p:nvPr/>
        </p:nvSpPr>
        <p:spPr>
          <a:xfrm>
            <a:off x="6163294" y="4143978"/>
            <a:ext cx="1611157" cy="821398"/>
          </a:xfrm>
          <a:prstGeom prst="rect">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Productivity drops</a:t>
            </a:r>
            <a:endParaRPr lang="en-US" dirty="0">
              <a:solidFill>
                <a:srgbClr val="FFFFFF"/>
              </a:solidFill>
            </a:endParaRPr>
          </a:p>
        </p:txBody>
      </p:sp>
      <p:sp>
        <p:nvSpPr>
          <p:cNvPr id="31" name="Rectangle 30"/>
          <p:cNvSpPr/>
          <p:nvPr/>
        </p:nvSpPr>
        <p:spPr>
          <a:xfrm>
            <a:off x="6163294" y="5086534"/>
            <a:ext cx="1622912" cy="726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Productivity</a:t>
            </a:r>
            <a:endParaRPr lang="en-US" dirty="0">
              <a:solidFill>
                <a:srgbClr val="FFFFFF"/>
              </a:solidFill>
            </a:endParaRPr>
          </a:p>
        </p:txBody>
      </p:sp>
      <p:sp>
        <p:nvSpPr>
          <p:cNvPr id="32" name="Rectangle 31"/>
          <p:cNvSpPr/>
          <p:nvPr/>
        </p:nvSpPr>
        <p:spPr>
          <a:xfrm>
            <a:off x="2505694" y="2256312"/>
            <a:ext cx="1919886" cy="57004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r>
              <a:rPr lang="en-US" dirty="0" smtClean="0">
                <a:solidFill>
                  <a:srgbClr val="FFFFFF"/>
                </a:solidFill>
              </a:rPr>
              <a:t>High/Serious Impact</a:t>
            </a:r>
            <a:endParaRPr lang="en-US" dirty="0">
              <a:solidFill>
                <a:srgbClr val="FFFFFF"/>
              </a:solidFill>
            </a:endParaRPr>
          </a:p>
        </p:txBody>
      </p:sp>
      <p:sp>
        <p:nvSpPr>
          <p:cNvPr id="35" name="Rectangle 34"/>
          <p:cNvSpPr/>
          <p:nvPr/>
        </p:nvSpPr>
        <p:spPr>
          <a:xfrm>
            <a:off x="2503719" y="3168712"/>
            <a:ext cx="1919886" cy="5700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 Medium Impact</a:t>
            </a:r>
            <a:endParaRPr lang="en-US" dirty="0">
              <a:solidFill>
                <a:srgbClr val="FFFFFF"/>
              </a:solidFill>
            </a:endParaRPr>
          </a:p>
        </p:txBody>
      </p:sp>
      <p:sp>
        <p:nvSpPr>
          <p:cNvPr id="38" name="Rectangle 37"/>
          <p:cNvSpPr/>
          <p:nvPr/>
        </p:nvSpPr>
        <p:spPr>
          <a:xfrm>
            <a:off x="2523519" y="5242887"/>
            <a:ext cx="1919886" cy="570047"/>
          </a:xfrm>
          <a:prstGeom prst="rect">
            <a:avLst/>
          </a:prstGeom>
          <a:solidFill>
            <a:srgbClr val="003C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4 No Impact</a:t>
            </a:r>
            <a:endParaRPr lang="en-US" dirty="0">
              <a:solidFill>
                <a:srgbClr val="FFFFFF"/>
              </a:solidFill>
            </a:endParaRPr>
          </a:p>
        </p:txBody>
      </p:sp>
      <p:sp>
        <p:nvSpPr>
          <p:cNvPr id="39" name="Rectangle 38"/>
          <p:cNvSpPr/>
          <p:nvPr/>
        </p:nvSpPr>
        <p:spPr>
          <a:xfrm>
            <a:off x="2575069" y="4177628"/>
            <a:ext cx="1848536" cy="572492"/>
          </a:xfrm>
          <a:prstGeom prst="rect">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3. Sight Impact</a:t>
            </a:r>
            <a:endParaRPr lang="en-US" dirty="0">
              <a:solidFill>
                <a:srgbClr val="FFFFFF"/>
              </a:solidFill>
            </a:endParaRPr>
          </a:p>
        </p:txBody>
      </p:sp>
      <p:cxnSp>
        <p:nvCxnSpPr>
          <p:cNvPr id="41" name="Straight Arrow Connector 40"/>
          <p:cNvCxnSpPr/>
          <p:nvPr/>
        </p:nvCxnSpPr>
        <p:spPr>
          <a:xfrm flipV="1">
            <a:off x="5118265" y="2495834"/>
            <a:ext cx="0" cy="322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688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5875" y="6356351"/>
            <a:ext cx="9128125" cy="365125"/>
          </a:xfrm>
          <a:solidFill>
            <a:srgbClr val="608573"/>
          </a:solidFill>
        </p:spPr>
        <p:txBody>
          <a:bodyPr/>
          <a:lstStyle/>
          <a:p>
            <a:r>
              <a:rPr lang="en-US" sz="1800" b="1" dirty="0">
                <a:solidFill>
                  <a:schemeClr val="accent2"/>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31750" y="384538"/>
            <a:ext cx="91757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a:solidFill>
                  <a:srgbClr val="FFFFFF"/>
                </a:solidFill>
                <a:latin typeface="Century Gothic" pitchFamily="34" charset="0"/>
              </a:rPr>
              <a:t>Areas of Conflicts between safety and productivity</a:t>
            </a:r>
          </a:p>
        </p:txBody>
      </p:sp>
      <p:sp>
        <p:nvSpPr>
          <p:cNvPr id="9" name="TextBox 7"/>
          <p:cNvSpPr txBox="1">
            <a:spLocks noChangeArrowheads="1"/>
          </p:cNvSpPr>
          <p:nvPr/>
        </p:nvSpPr>
        <p:spPr bwMode="auto">
          <a:xfrm>
            <a:off x="15875" y="1725358"/>
            <a:ext cx="9128125"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smtClean="0">
                <a:solidFill>
                  <a:srgbClr val="000000"/>
                </a:solidFill>
                <a:latin typeface="Century Gothic" pitchFamily="34" charset="0"/>
              </a:rPr>
              <a:t>- </a:t>
            </a:r>
            <a:r>
              <a:rPr lang="en-US" sz="2400" dirty="0" smtClean="0">
                <a:solidFill>
                  <a:srgbClr val="000000"/>
                </a:solidFill>
                <a:latin typeface="Century Gothic" pitchFamily="34" charset="0"/>
              </a:rPr>
              <a:t>  Management </a:t>
            </a:r>
            <a:r>
              <a:rPr lang="en-US" sz="2400" dirty="0" smtClean="0">
                <a:solidFill>
                  <a:srgbClr val="000000"/>
                </a:solidFill>
                <a:latin typeface="Century Gothic" pitchFamily="34" charset="0"/>
              </a:rPr>
              <a:t>commitment </a:t>
            </a:r>
            <a:r>
              <a:rPr lang="en-US" sz="2400" dirty="0">
                <a:solidFill>
                  <a:srgbClr val="000000"/>
                </a:solidFill>
                <a:latin typeface="Century Gothic" pitchFamily="34" charset="0"/>
              </a:rPr>
              <a:t>and </a:t>
            </a:r>
            <a:r>
              <a:rPr lang="en-US" sz="2400" dirty="0" smtClean="0">
                <a:solidFill>
                  <a:srgbClr val="000000"/>
                </a:solidFill>
                <a:latin typeface="Century Gothic" pitchFamily="34" charset="0"/>
              </a:rPr>
              <a:t>leadership </a:t>
            </a:r>
            <a:r>
              <a:rPr lang="en-US" sz="2400" dirty="0">
                <a:solidFill>
                  <a:srgbClr val="000000"/>
                </a:solidFill>
                <a:latin typeface="Century Gothic" pitchFamily="34" charset="0"/>
              </a:rPr>
              <a:t>v</a:t>
            </a:r>
            <a:r>
              <a:rPr lang="en-US" sz="2400" dirty="0" smtClean="0">
                <a:solidFill>
                  <a:srgbClr val="000000"/>
                </a:solidFill>
                <a:latin typeface="Century Gothic" pitchFamily="34" charset="0"/>
              </a:rPr>
              <a:t>isibility on </a:t>
            </a:r>
          </a:p>
          <a:p>
            <a:r>
              <a:rPr lang="en-US" sz="2400" dirty="0" smtClean="0">
                <a:solidFill>
                  <a:srgbClr val="000000"/>
                </a:solidFill>
                <a:latin typeface="Century Gothic" pitchFamily="34" charset="0"/>
              </a:rPr>
              <a:t>  </a:t>
            </a:r>
            <a:r>
              <a:rPr lang="en-US" sz="2400" dirty="0" smtClean="0">
                <a:solidFill>
                  <a:srgbClr val="000000"/>
                </a:solidFill>
                <a:latin typeface="Century Gothic" pitchFamily="34" charset="0"/>
              </a:rPr>
              <a:t>  matters </a:t>
            </a:r>
            <a:r>
              <a:rPr lang="en-US" sz="2400" dirty="0" smtClean="0">
                <a:solidFill>
                  <a:srgbClr val="000000"/>
                </a:solidFill>
                <a:latin typeface="Century Gothic" pitchFamily="34" charset="0"/>
              </a:rPr>
              <a:t>involving safety and </a:t>
            </a:r>
            <a:r>
              <a:rPr lang="en-US" sz="2400" dirty="0">
                <a:solidFill>
                  <a:srgbClr val="000000"/>
                </a:solidFill>
                <a:latin typeface="Century Gothic" pitchFamily="34" charset="0"/>
              </a:rPr>
              <a:t>productivity/Recognizing </a:t>
            </a:r>
            <a:endParaRPr lang="en-US" sz="2400" dirty="0" smtClean="0">
              <a:solidFill>
                <a:srgbClr val="000000"/>
              </a:solidFill>
              <a:latin typeface="Century Gothic" pitchFamily="34" charset="0"/>
            </a:endParaRPr>
          </a:p>
          <a:p>
            <a:r>
              <a:rPr lang="en-US" sz="2400" dirty="0">
                <a:solidFill>
                  <a:srgbClr val="000000"/>
                </a:solidFill>
                <a:latin typeface="Century Gothic" pitchFamily="34" charset="0"/>
              </a:rPr>
              <a:t> </a:t>
            </a:r>
            <a:r>
              <a:rPr lang="en-US" sz="2400" dirty="0" smtClean="0">
                <a:solidFill>
                  <a:srgbClr val="000000"/>
                </a:solidFill>
                <a:latin typeface="Century Gothic" pitchFamily="34" charset="0"/>
              </a:rPr>
              <a:t>   Safety </a:t>
            </a:r>
            <a:r>
              <a:rPr lang="en-US" sz="2400" dirty="0">
                <a:solidFill>
                  <a:srgbClr val="000000"/>
                </a:solidFill>
                <a:latin typeface="Century Gothic" pitchFamily="34" charset="0"/>
              </a:rPr>
              <a:t>within the organization</a:t>
            </a:r>
          </a:p>
          <a:p>
            <a:pPr marL="342900" indent="-342900">
              <a:buFontTx/>
              <a:buChar char="-"/>
            </a:pPr>
            <a:r>
              <a:rPr lang="en-US" sz="2400" dirty="0" smtClean="0">
                <a:solidFill>
                  <a:srgbClr val="000000"/>
                </a:solidFill>
                <a:latin typeface="Century Gothic" pitchFamily="34" charset="0"/>
              </a:rPr>
              <a:t>Policy formulation </a:t>
            </a:r>
            <a:r>
              <a:rPr lang="en-US" sz="2400" smtClean="0">
                <a:solidFill>
                  <a:srgbClr val="000000"/>
                </a:solidFill>
                <a:latin typeface="Century Gothic" pitchFamily="34" charset="0"/>
              </a:rPr>
              <a:t>on Safety matters</a:t>
            </a:r>
            <a:endParaRPr lang="en-US" sz="2400" dirty="0" smtClean="0">
              <a:solidFill>
                <a:srgbClr val="000000"/>
              </a:solidFill>
              <a:latin typeface="Century Gothic" pitchFamily="34" charset="0"/>
            </a:endParaRPr>
          </a:p>
          <a:p>
            <a:pPr marL="342900" indent="-342900">
              <a:buFontTx/>
              <a:buChar char="-"/>
            </a:pPr>
            <a:r>
              <a:rPr lang="en-US" sz="2400" dirty="0" smtClean="0">
                <a:solidFill>
                  <a:srgbClr val="000000"/>
                </a:solidFill>
                <a:latin typeface="Century Gothic" pitchFamily="34" charset="0"/>
              </a:rPr>
              <a:t>Fund allocation</a:t>
            </a:r>
          </a:p>
          <a:p>
            <a:pPr marL="342900" indent="-342900">
              <a:buFontTx/>
              <a:buChar char="-"/>
            </a:pPr>
            <a:endParaRPr lang="en-US" sz="2400" dirty="0" smtClean="0">
              <a:solidFill>
                <a:srgbClr val="000000"/>
              </a:solidFill>
              <a:latin typeface="Century Gothic" pitchFamily="34" charset="0"/>
            </a:endParaRPr>
          </a:p>
          <a:p>
            <a:pPr marL="342900" indent="-342900">
              <a:buFontTx/>
              <a:buChar char="-"/>
            </a:pPr>
            <a:r>
              <a:rPr lang="en-US" sz="2400" dirty="0" smtClean="0">
                <a:solidFill>
                  <a:srgbClr val="000000"/>
                </a:solidFill>
                <a:latin typeface="Century Gothic" pitchFamily="34" charset="0"/>
              </a:rPr>
              <a:t>Resources allocation</a:t>
            </a:r>
          </a:p>
          <a:p>
            <a:pPr marL="342900" indent="-342900">
              <a:buFontTx/>
              <a:buChar char="-"/>
            </a:pPr>
            <a:endParaRPr lang="en-US" sz="2400" dirty="0" smtClean="0">
              <a:solidFill>
                <a:srgbClr val="000000"/>
              </a:solidFill>
              <a:latin typeface="Century Gothic" pitchFamily="34" charset="0"/>
            </a:endParaRPr>
          </a:p>
          <a:p>
            <a:pPr marL="342900" indent="-342900">
              <a:buFontTx/>
              <a:buChar char="-"/>
            </a:pPr>
            <a:r>
              <a:rPr lang="en-US" sz="2400" dirty="0" smtClean="0">
                <a:solidFill>
                  <a:srgbClr val="000000"/>
                </a:solidFill>
                <a:latin typeface="Century Gothic" pitchFamily="34" charset="0"/>
              </a:rPr>
              <a:t>Provision of Personal Protective Equipment (PPE) </a:t>
            </a:r>
          </a:p>
          <a:p>
            <a:endParaRPr lang="en-US" sz="2400" dirty="0" smtClean="0">
              <a:solidFill>
                <a:srgbClr val="000000"/>
              </a:solidFill>
              <a:latin typeface="Century Gothic" pitchFamily="34" charset="0"/>
            </a:endParaRPr>
          </a:p>
          <a:p>
            <a:r>
              <a:rPr lang="en-US" sz="2400" dirty="0" smtClean="0">
                <a:solidFill>
                  <a:srgbClr val="000000"/>
                </a:solidFill>
                <a:latin typeface="Century Gothic" pitchFamily="34" charset="0"/>
              </a:rPr>
              <a:t>-  Training and Retraining of personnel  </a:t>
            </a:r>
          </a:p>
          <a:p>
            <a:endParaRPr lang="en-US" sz="1400" dirty="0" smtClean="0">
              <a:solidFill>
                <a:srgbClr val="000000"/>
              </a:solidFill>
              <a:latin typeface="Century Gothic" pitchFamily="34" charset="0"/>
            </a:endParaRPr>
          </a:p>
        </p:txBody>
      </p:sp>
    </p:spTree>
    <p:extLst>
      <p:ext uri="{BB962C8B-B14F-4D97-AF65-F5344CB8AC3E}">
        <p14:creationId xmlns:p14="http://schemas.microsoft.com/office/powerpoint/2010/main" val="2625551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5875" y="6356351"/>
            <a:ext cx="9128125" cy="365125"/>
          </a:xfrm>
          <a:solidFill>
            <a:srgbClr val="608573"/>
          </a:solidFill>
        </p:spPr>
        <p:txBody>
          <a:bodyPr/>
          <a:lstStyle/>
          <a:p>
            <a:r>
              <a:rPr lang="en-US" sz="1800" b="1" dirty="0">
                <a:solidFill>
                  <a:schemeClr val="accent2"/>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7587700" y="-152601"/>
            <a:ext cx="1556300" cy="1428884"/>
          </a:xfrm>
          <a:prstGeom prst="rect">
            <a:avLst/>
          </a:prstGeom>
        </p:spPr>
      </p:pic>
      <p:sp>
        <p:nvSpPr>
          <p:cNvPr id="8" name="TextBox 11"/>
          <p:cNvSpPr txBox="1">
            <a:spLocks noChangeArrowheads="1"/>
          </p:cNvSpPr>
          <p:nvPr/>
        </p:nvSpPr>
        <p:spPr bwMode="auto">
          <a:xfrm>
            <a:off x="639169" y="178130"/>
            <a:ext cx="7156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a:solidFill>
                  <a:srgbClr val="FFFFFF"/>
                </a:solidFill>
                <a:latin typeface="Century Gothic" pitchFamily="34" charset="0"/>
              </a:rPr>
              <a:t>Areas of Conflicts between safety and productivity</a:t>
            </a:r>
          </a:p>
        </p:txBody>
      </p:sp>
      <p:sp>
        <p:nvSpPr>
          <p:cNvPr id="9" name="TextBox 7"/>
          <p:cNvSpPr txBox="1">
            <a:spLocks noChangeArrowheads="1"/>
          </p:cNvSpPr>
          <p:nvPr/>
        </p:nvSpPr>
        <p:spPr bwMode="auto">
          <a:xfrm>
            <a:off x="15875" y="1725358"/>
            <a:ext cx="9128125"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smtClean="0">
                <a:solidFill>
                  <a:srgbClr val="000000"/>
                </a:solidFill>
                <a:latin typeface="Century Gothic" pitchFamily="34" charset="0"/>
              </a:rPr>
              <a:t>-  Provision of health facilities, emergency response and</a:t>
            </a:r>
          </a:p>
          <a:p>
            <a:r>
              <a:rPr lang="en-US" sz="2400" dirty="0">
                <a:solidFill>
                  <a:srgbClr val="000000"/>
                </a:solidFill>
                <a:latin typeface="Century Gothic" pitchFamily="34" charset="0"/>
              </a:rPr>
              <a:t> </a:t>
            </a:r>
            <a:r>
              <a:rPr lang="en-US" sz="2400" dirty="0" smtClean="0">
                <a:solidFill>
                  <a:srgbClr val="000000"/>
                </a:solidFill>
                <a:latin typeface="Century Gothic" pitchFamily="34" charset="0"/>
              </a:rPr>
              <a:t>  preparedness</a:t>
            </a:r>
          </a:p>
          <a:p>
            <a:endParaRPr lang="en-US" sz="2400" dirty="0" smtClean="0">
              <a:solidFill>
                <a:srgbClr val="000000"/>
              </a:solidFill>
              <a:latin typeface="Century Gothic" pitchFamily="34" charset="0"/>
            </a:endParaRPr>
          </a:p>
          <a:p>
            <a:r>
              <a:rPr lang="en-US" sz="2400" dirty="0" smtClean="0">
                <a:solidFill>
                  <a:srgbClr val="000000"/>
                </a:solidFill>
                <a:latin typeface="Century Gothic" pitchFamily="34" charset="0"/>
              </a:rPr>
              <a:t>-  Regular </a:t>
            </a:r>
            <a:r>
              <a:rPr lang="en-US" sz="2400" dirty="0" err="1" smtClean="0">
                <a:solidFill>
                  <a:srgbClr val="000000"/>
                </a:solidFill>
                <a:latin typeface="Century Gothic" pitchFamily="34" charset="0"/>
              </a:rPr>
              <a:t>premob</a:t>
            </a:r>
            <a:r>
              <a:rPr lang="en-US" sz="2400" dirty="0" smtClean="0">
                <a:solidFill>
                  <a:srgbClr val="000000"/>
                </a:solidFill>
                <a:latin typeface="Century Gothic" pitchFamily="34" charset="0"/>
              </a:rPr>
              <a:t> and certifications of equipment and </a:t>
            </a:r>
          </a:p>
          <a:p>
            <a:r>
              <a:rPr lang="en-US" sz="2400" dirty="0">
                <a:solidFill>
                  <a:srgbClr val="000000"/>
                </a:solidFill>
                <a:latin typeface="Century Gothic" pitchFamily="34" charset="0"/>
              </a:rPr>
              <a:t> </a:t>
            </a:r>
            <a:r>
              <a:rPr lang="en-US" sz="2400" dirty="0" smtClean="0">
                <a:solidFill>
                  <a:srgbClr val="000000"/>
                </a:solidFill>
                <a:latin typeface="Century Gothic" pitchFamily="34" charset="0"/>
              </a:rPr>
              <a:t>   machines</a:t>
            </a:r>
          </a:p>
          <a:p>
            <a:pPr marL="342900" indent="-342900">
              <a:buFontTx/>
              <a:buChar char="-"/>
            </a:pPr>
            <a:r>
              <a:rPr lang="en-US" sz="2400" dirty="0" smtClean="0">
                <a:solidFill>
                  <a:srgbClr val="000000"/>
                </a:solidFill>
                <a:latin typeface="Century Gothic" pitchFamily="34" charset="0"/>
              </a:rPr>
              <a:t>Procedures, work method statements formulation, </a:t>
            </a:r>
            <a:r>
              <a:rPr lang="en-US" sz="2400" dirty="0" err="1" smtClean="0">
                <a:solidFill>
                  <a:srgbClr val="000000"/>
                </a:solidFill>
                <a:latin typeface="Century Gothic" pitchFamily="34" charset="0"/>
              </a:rPr>
              <a:t>etc</a:t>
            </a:r>
            <a:endParaRPr lang="en-US" sz="2400" dirty="0" smtClean="0">
              <a:solidFill>
                <a:srgbClr val="000000"/>
              </a:solidFill>
              <a:latin typeface="Century Gothic" pitchFamily="34" charset="0"/>
            </a:endParaRPr>
          </a:p>
          <a:p>
            <a:endParaRPr lang="en-US" sz="2400" dirty="0">
              <a:solidFill>
                <a:srgbClr val="000000"/>
              </a:solidFill>
              <a:latin typeface="Century Gothic" pitchFamily="34" charset="0"/>
            </a:endParaRPr>
          </a:p>
          <a:p>
            <a:r>
              <a:rPr lang="en-US" sz="2400" dirty="0" smtClean="0">
                <a:solidFill>
                  <a:srgbClr val="000000"/>
                </a:solidFill>
                <a:latin typeface="Century Gothic" pitchFamily="34" charset="0"/>
              </a:rPr>
              <a:t>-  Performance reporting, incidents, accidents </a:t>
            </a:r>
          </a:p>
          <a:p>
            <a:r>
              <a:rPr lang="en-US" sz="2400" dirty="0">
                <a:solidFill>
                  <a:srgbClr val="000000"/>
                </a:solidFill>
                <a:latin typeface="Century Gothic" pitchFamily="34" charset="0"/>
              </a:rPr>
              <a:t> </a:t>
            </a:r>
            <a:r>
              <a:rPr lang="en-US" sz="2400" dirty="0" smtClean="0">
                <a:solidFill>
                  <a:srgbClr val="000000"/>
                </a:solidFill>
                <a:latin typeface="Century Gothic" pitchFamily="34" charset="0"/>
              </a:rPr>
              <a:t>   reporting and investigation</a:t>
            </a:r>
          </a:p>
          <a:p>
            <a:endParaRPr lang="en-US" sz="2400" dirty="0" smtClean="0">
              <a:solidFill>
                <a:srgbClr val="000000"/>
              </a:solidFill>
              <a:latin typeface="Century Gothic" pitchFamily="34" charset="0"/>
            </a:endParaRPr>
          </a:p>
          <a:p>
            <a:r>
              <a:rPr lang="en-US" sz="2400" dirty="0" smtClean="0">
                <a:solidFill>
                  <a:srgbClr val="000000"/>
                </a:solidFill>
                <a:latin typeface="Century Gothic" pitchFamily="34" charset="0"/>
              </a:rPr>
              <a:t>-  Compliance to relevant regulations, permits and</a:t>
            </a:r>
          </a:p>
          <a:p>
            <a:r>
              <a:rPr lang="en-US" sz="2400" dirty="0">
                <a:solidFill>
                  <a:srgbClr val="000000"/>
                </a:solidFill>
                <a:latin typeface="Century Gothic" pitchFamily="34" charset="0"/>
              </a:rPr>
              <a:t> </a:t>
            </a:r>
            <a:r>
              <a:rPr lang="en-US" sz="2400" dirty="0" smtClean="0">
                <a:solidFill>
                  <a:srgbClr val="000000"/>
                </a:solidFill>
                <a:latin typeface="Century Gothic" pitchFamily="34" charset="0"/>
              </a:rPr>
              <a:t>   licenses</a:t>
            </a:r>
          </a:p>
          <a:p>
            <a:pPr marL="342900" indent="-342900">
              <a:buAutoNum type="arabicPeriod"/>
            </a:pPr>
            <a:endParaRPr lang="en-US" sz="1400" dirty="0" smtClean="0">
              <a:solidFill>
                <a:srgbClr val="000000"/>
              </a:solidFill>
              <a:latin typeface="Century Gothic" pitchFamily="34" charset="0"/>
            </a:endParaRPr>
          </a:p>
          <a:p>
            <a:pPr marL="342900" indent="-342900">
              <a:buAutoNum type="arabicPeriod"/>
            </a:pPr>
            <a:endParaRPr lang="en-US" sz="1400" dirty="0" smtClean="0">
              <a:solidFill>
                <a:srgbClr val="000000"/>
              </a:solidFill>
              <a:latin typeface="Century Gothic" pitchFamily="34" charset="0"/>
            </a:endParaRPr>
          </a:p>
        </p:txBody>
      </p:sp>
    </p:spTree>
    <p:extLst>
      <p:ext uri="{BB962C8B-B14F-4D97-AF65-F5344CB8AC3E}">
        <p14:creationId xmlns:p14="http://schemas.microsoft.com/office/powerpoint/2010/main" val="2151283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3175" y="61913"/>
            <a:ext cx="90709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srgbClr val="FFFFFF"/>
                </a:solidFill>
                <a:latin typeface="Century Gothic" pitchFamily="34" charset="0"/>
              </a:rPr>
              <a:t>The intrigues of safety in a Production Process </a:t>
            </a:r>
            <a:endParaRPr lang="en-US" altLang="en-US" sz="3200" b="1" dirty="0">
              <a:solidFill>
                <a:srgbClr val="FFFFFF"/>
              </a:solidFill>
              <a:latin typeface="Century Gothic" pitchFamily="34" charset="0"/>
            </a:endParaRPr>
          </a:p>
        </p:txBody>
      </p:sp>
      <p:sp>
        <p:nvSpPr>
          <p:cNvPr id="9" name="TextBox 7"/>
          <p:cNvSpPr txBox="1">
            <a:spLocks noChangeArrowheads="1"/>
          </p:cNvSpPr>
          <p:nvPr/>
        </p:nvSpPr>
        <p:spPr bwMode="auto">
          <a:xfrm>
            <a:off x="-3175" y="1981122"/>
            <a:ext cx="9242178" cy="672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en-US" sz="2400" dirty="0" smtClean="0">
                <a:solidFill>
                  <a:srgbClr val="000000"/>
                </a:solidFill>
                <a:latin typeface="Century Gothic" pitchFamily="34" charset="0"/>
              </a:rPr>
              <a:t>Health </a:t>
            </a:r>
            <a:r>
              <a:rPr lang="en-US" sz="2400" dirty="0">
                <a:solidFill>
                  <a:srgbClr val="000000"/>
                </a:solidFill>
                <a:latin typeface="Century Gothic" pitchFamily="34" charset="0"/>
              </a:rPr>
              <a:t>and Safety is </a:t>
            </a:r>
            <a:r>
              <a:rPr lang="en-US" sz="2400" dirty="0" smtClean="0">
                <a:solidFill>
                  <a:srgbClr val="000000"/>
                </a:solidFill>
                <a:latin typeface="Century Gothic" pitchFamily="34" charset="0"/>
              </a:rPr>
              <a:t>preventing </a:t>
            </a:r>
            <a:r>
              <a:rPr lang="en-US" sz="2400" dirty="0">
                <a:solidFill>
                  <a:srgbClr val="000000"/>
                </a:solidFill>
                <a:latin typeface="Century Gothic" pitchFamily="34" charset="0"/>
              </a:rPr>
              <a:t>people from </a:t>
            </a:r>
            <a:r>
              <a:rPr lang="en-US" sz="2400" dirty="0" smtClean="0">
                <a:solidFill>
                  <a:srgbClr val="000000"/>
                </a:solidFill>
                <a:latin typeface="Century Gothic" pitchFamily="34" charset="0"/>
              </a:rPr>
              <a:t>harmed </a:t>
            </a:r>
            <a:r>
              <a:rPr lang="en-US" sz="2400" dirty="0">
                <a:solidFill>
                  <a:srgbClr val="000000"/>
                </a:solidFill>
                <a:latin typeface="Century Gothic" pitchFamily="34" charset="0"/>
              </a:rPr>
              <a:t>at work, by </a:t>
            </a:r>
            <a:r>
              <a:rPr lang="en-US" sz="2400" dirty="0" smtClean="0">
                <a:solidFill>
                  <a:srgbClr val="000000"/>
                </a:solidFill>
                <a:latin typeface="Century Gothic" pitchFamily="34" charset="0"/>
              </a:rPr>
              <a:t>identifying</a:t>
            </a:r>
            <a:r>
              <a:rPr lang="en-US" sz="2400" b="1" i="1" dirty="0" smtClean="0">
                <a:solidFill>
                  <a:srgbClr val="000000"/>
                </a:solidFill>
                <a:latin typeface="Century Gothic" pitchFamily="34" charset="0"/>
              </a:rPr>
              <a:t> </a:t>
            </a:r>
            <a:r>
              <a:rPr lang="en-US" sz="2400" dirty="0" smtClean="0">
                <a:solidFill>
                  <a:srgbClr val="000000"/>
                </a:solidFill>
                <a:latin typeface="Century Gothic" pitchFamily="34" charset="0"/>
              </a:rPr>
              <a:t>situations, practice, behavior,</a:t>
            </a:r>
          </a:p>
          <a:p>
            <a:pPr eaLnBrk="1" hangingPunct="1">
              <a:lnSpc>
                <a:spcPct val="200000"/>
              </a:lnSpc>
            </a:pPr>
            <a:r>
              <a:rPr lang="en-US" sz="2400" dirty="0" smtClean="0">
                <a:solidFill>
                  <a:srgbClr val="000000"/>
                </a:solidFill>
                <a:latin typeface="Century Gothic" pitchFamily="34" charset="0"/>
              </a:rPr>
              <a:t> condition) that has the potential to cause harm </a:t>
            </a:r>
          </a:p>
          <a:p>
            <a:pPr eaLnBrk="1" hangingPunct="1">
              <a:lnSpc>
                <a:spcPct val="200000"/>
              </a:lnSpc>
            </a:pPr>
            <a:r>
              <a:rPr lang="en-US" sz="2400" dirty="0" smtClean="0">
                <a:solidFill>
                  <a:srgbClr val="000000"/>
                </a:solidFill>
                <a:latin typeface="Century Gothic" pitchFamily="34" charset="0"/>
              </a:rPr>
              <a:t>(e.g. injury, disease, death, prevention of </a:t>
            </a:r>
          </a:p>
          <a:p>
            <a:pPr eaLnBrk="1" hangingPunct="1">
              <a:lnSpc>
                <a:spcPct val="200000"/>
              </a:lnSpc>
            </a:pPr>
            <a:r>
              <a:rPr lang="en-US" sz="2400" dirty="0" smtClean="0">
                <a:solidFill>
                  <a:srgbClr val="000000"/>
                </a:solidFill>
                <a:latin typeface="Century Gothic" pitchFamily="34" charset="0"/>
              </a:rPr>
              <a:t>environmental pollution, loss of reputation, damage to property and equipment. </a:t>
            </a:r>
          </a:p>
          <a:p>
            <a:pPr algn="just" eaLnBrk="1" hangingPunct="1">
              <a:lnSpc>
                <a:spcPct val="200000"/>
              </a:lnSpc>
            </a:pPr>
            <a:endParaRPr lang="en-US" sz="2200" b="1" i="1" dirty="0">
              <a:solidFill>
                <a:srgbClr val="000000"/>
              </a:solidFill>
              <a:latin typeface="Century Gothic" pitchFamily="34" charset="0"/>
            </a:endParaRPr>
          </a:p>
          <a:p>
            <a:pPr algn="just" eaLnBrk="1" hangingPunct="1">
              <a:lnSpc>
                <a:spcPct val="150000"/>
              </a:lnSpc>
            </a:pPr>
            <a:endParaRPr lang="en-US" sz="2200" dirty="0">
              <a:solidFill>
                <a:srgbClr val="000000"/>
              </a:solidFill>
              <a:latin typeface="Century Gothic" pitchFamily="34" charset="0"/>
            </a:endParaRPr>
          </a:p>
          <a:p>
            <a:pPr algn="just" eaLnBrk="1" hangingPunct="1">
              <a:lnSpc>
                <a:spcPct val="150000"/>
              </a:lnSpc>
            </a:pPr>
            <a:endParaRPr lang="en-US" sz="2200" dirty="0">
              <a:solidFill>
                <a:srgbClr val="000000"/>
              </a:solidFill>
              <a:latin typeface="Century Gothic" pitchFamily="34" charset="0"/>
            </a:endParaRPr>
          </a:p>
          <a:p>
            <a:pPr algn="just" eaLnBrk="1" hangingPunct="1">
              <a:lnSpc>
                <a:spcPct val="150000"/>
              </a:lnSpc>
            </a:pPr>
            <a:endParaRPr lang="en-US" sz="2200" dirty="0">
              <a:solidFill>
                <a:srgbClr val="000000"/>
              </a:solidFill>
              <a:latin typeface="Century Gothic" pitchFamily="34" charset="0"/>
            </a:endParaRPr>
          </a:p>
        </p:txBody>
      </p:sp>
      <p:pic>
        <p:nvPicPr>
          <p:cNvPr id="1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7699" y="2660597"/>
            <a:ext cx="1900051" cy="25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7172806" y="0"/>
            <a:ext cx="1556300" cy="1428884"/>
          </a:xfrm>
          <a:prstGeom prst="rect">
            <a:avLst/>
          </a:prstGeom>
        </p:spPr>
      </p:pic>
      <p:sp>
        <p:nvSpPr>
          <p:cNvPr id="8" name="TextBox 11"/>
          <p:cNvSpPr txBox="1">
            <a:spLocks noChangeArrowheads="1"/>
          </p:cNvSpPr>
          <p:nvPr/>
        </p:nvSpPr>
        <p:spPr bwMode="auto">
          <a:xfrm>
            <a:off x="-888875" y="269453"/>
            <a:ext cx="90709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solidFill>
                  <a:srgbClr val="FFFFFF"/>
                </a:solidFill>
                <a:latin typeface="Century Gothic" pitchFamily="34" charset="0"/>
              </a:rPr>
              <a:t>Workplace </a:t>
            </a:r>
            <a:r>
              <a:rPr lang="en-US" altLang="en-US" sz="3200" b="1" dirty="0" smtClean="0">
                <a:solidFill>
                  <a:srgbClr val="FFFFFF"/>
                </a:solidFill>
                <a:latin typeface="Century Gothic" pitchFamily="34" charset="0"/>
              </a:rPr>
              <a:t>Safety </a:t>
            </a:r>
            <a:r>
              <a:rPr lang="en-US" altLang="en-US" sz="3200" b="1" dirty="0" err="1" smtClean="0">
                <a:solidFill>
                  <a:srgbClr val="FFFFFF"/>
                </a:solidFill>
                <a:latin typeface="Century Gothic" pitchFamily="34" charset="0"/>
              </a:rPr>
              <a:t>vs</a:t>
            </a:r>
            <a:r>
              <a:rPr lang="en-US" altLang="en-US" sz="3200" b="1" dirty="0" smtClean="0">
                <a:solidFill>
                  <a:srgbClr val="FFFFFF"/>
                </a:solidFill>
                <a:latin typeface="Century Gothic" pitchFamily="34" charset="0"/>
              </a:rPr>
              <a:t> Productivity</a:t>
            </a:r>
            <a:endParaRPr lang="en-US" altLang="en-US" sz="3200" b="1" dirty="0">
              <a:solidFill>
                <a:srgbClr val="FFFFFF"/>
              </a:solidFill>
              <a:latin typeface="Century Gothic" pitchFamily="34" charset="0"/>
            </a:endParaRPr>
          </a:p>
        </p:txBody>
      </p:sp>
      <p:sp>
        <p:nvSpPr>
          <p:cNvPr id="9" name="TextBox 8">
            <a:extLst>
              <a:ext uri="{FF2B5EF4-FFF2-40B4-BE49-F238E27FC236}"/>
            </a:extLst>
          </p:cNvPr>
          <p:cNvSpPr txBox="1"/>
          <p:nvPr/>
        </p:nvSpPr>
        <p:spPr>
          <a:xfrm>
            <a:off x="28125" y="2316222"/>
            <a:ext cx="9115875" cy="3970318"/>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n-US" sz="2400" dirty="0" smtClean="0">
                <a:solidFill>
                  <a:prstClr val="black"/>
                </a:solidFill>
                <a:latin typeface="Century Gothic" panose="020B0502020202020204" pitchFamily="34" charset="0"/>
              </a:rPr>
              <a:t>Note: that production can only take place if the workplace is safe to work. </a:t>
            </a:r>
          </a:p>
          <a:p>
            <a:pPr algn="just">
              <a:lnSpc>
                <a:spcPct val="150000"/>
              </a:lnSpc>
              <a:defRPr/>
            </a:pPr>
            <a:r>
              <a:rPr lang="en-US" sz="2400" dirty="0">
                <a:solidFill>
                  <a:prstClr val="black"/>
                </a:solidFill>
                <a:latin typeface="Century Gothic" panose="020B0502020202020204" pitchFamily="34" charset="0"/>
              </a:rPr>
              <a:t>►Unsafe </a:t>
            </a:r>
            <a:r>
              <a:rPr lang="en-US" sz="2400" dirty="0" smtClean="0">
                <a:solidFill>
                  <a:prstClr val="black"/>
                </a:solidFill>
                <a:latin typeface="Century Gothic" panose="020B0502020202020204" pitchFamily="34" charset="0"/>
              </a:rPr>
              <a:t>workplace can lead to accidents and unexpected events or incidences. </a:t>
            </a:r>
          </a:p>
          <a:p>
            <a:pPr algn="just">
              <a:lnSpc>
                <a:spcPct val="150000"/>
              </a:lnSpc>
              <a:defRPr/>
            </a:pPr>
            <a:r>
              <a:rPr lang="en-US" sz="2400" dirty="0">
                <a:solidFill>
                  <a:prstClr val="black"/>
                </a:solidFill>
                <a:latin typeface="Century Gothic" panose="020B0502020202020204" pitchFamily="34" charset="0"/>
              </a:rPr>
              <a:t>►Workplace accidents are mostly as a the result of human error, </a:t>
            </a:r>
            <a:endParaRPr lang="en-US" sz="2400" dirty="0" smtClean="0">
              <a:solidFill>
                <a:prstClr val="black"/>
              </a:solidFill>
              <a:latin typeface="Century Gothic" panose="020B0502020202020204" pitchFamily="34" charset="0"/>
            </a:endParaRPr>
          </a:p>
          <a:p>
            <a:pPr algn="just">
              <a:lnSpc>
                <a:spcPct val="150000"/>
              </a:lnSpc>
              <a:defRPr/>
            </a:pPr>
            <a:r>
              <a:rPr lang="en-US" sz="2400" dirty="0" smtClean="0">
                <a:solidFill>
                  <a:prstClr val="black"/>
                </a:solidFill>
                <a:latin typeface="Century Gothic" panose="020B0502020202020204" pitchFamily="34" charset="0"/>
              </a:rPr>
              <a:t>►It is a demonstration of </a:t>
            </a:r>
            <a:r>
              <a:rPr lang="en-US" sz="2400" dirty="0">
                <a:solidFill>
                  <a:prstClr val="black"/>
                </a:solidFill>
                <a:latin typeface="Century Gothic" panose="020B0502020202020204" pitchFamily="34" charset="0"/>
              </a:rPr>
              <a:t>flawed systems of </a:t>
            </a:r>
            <a:r>
              <a:rPr lang="en-US" sz="2400" dirty="0" smtClean="0">
                <a:solidFill>
                  <a:prstClr val="black"/>
                </a:solidFill>
                <a:latin typeface="Century Gothic" panose="020B0502020202020204" pitchFamily="34" charset="0"/>
              </a:rPr>
              <a:t>work</a:t>
            </a:r>
            <a:endParaRPr lang="en-US"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8699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7239373" y="0"/>
            <a:ext cx="1556300" cy="1428884"/>
          </a:xfrm>
          <a:prstGeom prst="rect">
            <a:avLst/>
          </a:prstGeom>
        </p:spPr>
      </p:pic>
      <p:sp>
        <p:nvSpPr>
          <p:cNvPr id="8" name="TextBox 11"/>
          <p:cNvSpPr txBox="1">
            <a:spLocks noChangeArrowheads="1"/>
          </p:cNvSpPr>
          <p:nvPr/>
        </p:nvSpPr>
        <p:spPr bwMode="auto">
          <a:xfrm>
            <a:off x="225631" y="269453"/>
            <a:ext cx="7215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solidFill>
                  <a:srgbClr val="FFFFFF"/>
                </a:solidFill>
                <a:latin typeface="Century Gothic" pitchFamily="34" charset="0"/>
              </a:rPr>
              <a:t>Workplace </a:t>
            </a:r>
            <a:r>
              <a:rPr lang="en-US" altLang="en-US" sz="3200" b="1" dirty="0" smtClean="0">
                <a:solidFill>
                  <a:srgbClr val="FFFFFF"/>
                </a:solidFill>
                <a:latin typeface="Century Gothic" pitchFamily="34" charset="0"/>
              </a:rPr>
              <a:t>Safety </a:t>
            </a:r>
            <a:r>
              <a:rPr lang="en-US" altLang="en-US" sz="3200" b="1" dirty="0" err="1" smtClean="0">
                <a:solidFill>
                  <a:srgbClr val="FFFFFF"/>
                </a:solidFill>
                <a:latin typeface="Century Gothic" pitchFamily="34" charset="0"/>
              </a:rPr>
              <a:t>vs</a:t>
            </a:r>
            <a:r>
              <a:rPr lang="en-US" altLang="en-US" sz="3200" b="1" dirty="0" smtClean="0">
                <a:solidFill>
                  <a:srgbClr val="FFFFFF"/>
                </a:solidFill>
                <a:latin typeface="Century Gothic" pitchFamily="34" charset="0"/>
              </a:rPr>
              <a:t> Productivity</a:t>
            </a:r>
            <a:endParaRPr lang="en-US" altLang="en-US" sz="3200" b="1" dirty="0">
              <a:solidFill>
                <a:srgbClr val="FFFFFF"/>
              </a:solidFill>
              <a:latin typeface="Century Gothic" pitchFamily="34" charset="0"/>
            </a:endParaRPr>
          </a:p>
        </p:txBody>
      </p:sp>
      <p:sp>
        <p:nvSpPr>
          <p:cNvPr id="9" name="TextBox 8">
            <a:extLst>
              <a:ext uri="{FF2B5EF4-FFF2-40B4-BE49-F238E27FC236}"/>
            </a:extLst>
          </p:cNvPr>
          <p:cNvSpPr txBox="1"/>
          <p:nvPr/>
        </p:nvSpPr>
        <p:spPr>
          <a:xfrm>
            <a:off x="28125" y="2316222"/>
            <a:ext cx="9115875" cy="4524315"/>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n-US" sz="2400" dirty="0" smtClean="0">
                <a:solidFill>
                  <a:prstClr val="black"/>
                </a:solidFill>
                <a:latin typeface="Century Gothic" panose="020B0502020202020204" pitchFamily="34" charset="0"/>
              </a:rPr>
              <a:t>Safety and productivity require the interaction of the followings:</a:t>
            </a:r>
          </a:p>
          <a:p>
            <a:pPr marL="342900" indent="-342900" algn="just" eaLnBrk="1" fontAlgn="auto" hangingPunct="1">
              <a:lnSpc>
                <a:spcPct val="150000"/>
              </a:lnSpc>
              <a:spcBef>
                <a:spcPts val="0"/>
              </a:spcBef>
              <a:spcAft>
                <a:spcPts val="0"/>
              </a:spcAft>
              <a:buFont typeface="Arial" pitchFamily="34" charset="0"/>
              <a:buChar char="•"/>
              <a:defRPr/>
            </a:pPr>
            <a:r>
              <a:rPr lang="en-US" sz="2400" dirty="0" smtClean="0">
                <a:solidFill>
                  <a:prstClr val="black"/>
                </a:solidFill>
                <a:latin typeface="Century Gothic" panose="020B0502020202020204" pitchFamily="34" charset="0"/>
              </a:rPr>
              <a:t>the </a:t>
            </a:r>
            <a:r>
              <a:rPr lang="en-US" sz="2400" dirty="0">
                <a:solidFill>
                  <a:prstClr val="black"/>
                </a:solidFill>
                <a:latin typeface="Century Gothic" panose="020B0502020202020204" pitchFamily="34" charset="0"/>
              </a:rPr>
              <a:t>human</a:t>
            </a:r>
          </a:p>
          <a:p>
            <a:pPr marL="342900" indent="-342900" algn="just" eaLnBrk="1" fontAlgn="auto" hangingPunct="1">
              <a:lnSpc>
                <a:spcPct val="150000"/>
              </a:lnSpc>
              <a:spcBef>
                <a:spcPts val="0"/>
              </a:spcBef>
              <a:spcAft>
                <a:spcPts val="0"/>
              </a:spcAft>
              <a:buFont typeface="Arial" pitchFamily="34" charset="0"/>
              <a:buChar char="•"/>
              <a:defRPr/>
            </a:pPr>
            <a:r>
              <a:rPr lang="en-US" sz="2400" dirty="0">
                <a:solidFill>
                  <a:prstClr val="black"/>
                </a:solidFill>
                <a:latin typeface="Century Gothic" panose="020B0502020202020204" pitchFamily="34" charset="0"/>
              </a:rPr>
              <a:t>the organization</a:t>
            </a:r>
          </a:p>
          <a:p>
            <a:pPr marL="342900" indent="-342900" algn="just" eaLnBrk="1" fontAlgn="auto" hangingPunct="1">
              <a:lnSpc>
                <a:spcPct val="150000"/>
              </a:lnSpc>
              <a:spcBef>
                <a:spcPts val="0"/>
              </a:spcBef>
              <a:spcAft>
                <a:spcPts val="0"/>
              </a:spcAft>
              <a:buFont typeface="Arial" pitchFamily="34" charset="0"/>
              <a:buChar char="•"/>
              <a:defRPr/>
            </a:pPr>
            <a:r>
              <a:rPr lang="en-US" sz="2400" dirty="0">
                <a:solidFill>
                  <a:prstClr val="black"/>
                </a:solidFill>
                <a:latin typeface="Century Gothic" panose="020B0502020202020204" pitchFamily="34" charset="0"/>
              </a:rPr>
              <a:t>Processes (Procedures and Policies)</a:t>
            </a:r>
          </a:p>
          <a:p>
            <a:pPr marL="342900" indent="-342900" algn="just" eaLnBrk="1" fontAlgn="auto" hangingPunct="1">
              <a:lnSpc>
                <a:spcPct val="150000"/>
              </a:lnSpc>
              <a:spcBef>
                <a:spcPts val="0"/>
              </a:spcBef>
              <a:spcAft>
                <a:spcPts val="0"/>
              </a:spcAft>
              <a:buFont typeface="Arial" pitchFamily="34" charset="0"/>
              <a:buChar char="•"/>
              <a:defRPr/>
            </a:pPr>
            <a:r>
              <a:rPr lang="en-US" sz="2400" dirty="0">
                <a:solidFill>
                  <a:prstClr val="black"/>
                </a:solidFill>
                <a:latin typeface="Century Gothic" panose="020B0502020202020204" pitchFamily="34" charset="0"/>
              </a:rPr>
              <a:t>the </a:t>
            </a:r>
            <a:r>
              <a:rPr lang="en-US" sz="2400" dirty="0" smtClean="0">
                <a:solidFill>
                  <a:prstClr val="black"/>
                </a:solidFill>
                <a:latin typeface="Century Gothic" panose="020B0502020202020204" pitchFamily="34" charset="0"/>
              </a:rPr>
              <a:t>machine</a:t>
            </a:r>
          </a:p>
          <a:p>
            <a:pPr marL="342900" indent="-342900" algn="just">
              <a:lnSpc>
                <a:spcPct val="150000"/>
              </a:lnSpc>
              <a:buFont typeface="Arial" pitchFamily="34" charset="0"/>
              <a:buChar char="•"/>
              <a:defRPr/>
            </a:pPr>
            <a:r>
              <a:rPr lang="en-US" sz="2400" dirty="0" smtClean="0">
                <a:solidFill>
                  <a:prstClr val="black"/>
                </a:solidFill>
                <a:latin typeface="Century Gothic" panose="020B0502020202020204" pitchFamily="34" charset="0"/>
              </a:rPr>
              <a:t>the method in which one acts on the other</a:t>
            </a:r>
          </a:p>
          <a:p>
            <a:pPr marL="342900" indent="-342900" algn="just" eaLnBrk="1" fontAlgn="auto" hangingPunct="1">
              <a:lnSpc>
                <a:spcPct val="150000"/>
              </a:lnSpc>
              <a:spcBef>
                <a:spcPts val="0"/>
              </a:spcBef>
              <a:spcAft>
                <a:spcPts val="0"/>
              </a:spcAft>
              <a:buFont typeface="Arial" pitchFamily="34" charset="0"/>
              <a:buChar char="•"/>
              <a:defRPr/>
            </a:pPr>
            <a:endParaRPr lang="en-US"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46285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9" name="Rectangle 1"/>
          <p:cNvSpPr>
            <a:spLocks noChangeArrowheads="1"/>
          </p:cNvSpPr>
          <p:nvPr/>
        </p:nvSpPr>
        <p:spPr bwMode="auto">
          <a:xfrm>
            <a:off x="-15875" y="-9525"/>
            <a:ext cx="9159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3200" b="1" dirty="0">
                <a:solidFill>
                  <a:srgbClr val="FFFFFF"/>
                </a:solidFill>
                <a:latin typeface="Century Gothic" pitchFamily="34" charset="0"/>
              </a:rPr>
              <a:t>Consequences of </a:t>
            </a:r>
            <a:r>
              <a:rPr lang="en-US" altLang="en-US" sz="3200" b="1" dirty="0" smtClean="0">
                <a:solidFill>
                  <a:srgbClr val="FFFFFF"/>
                </a:solidFill>
                <a:latin typeface="Century Gothic" pitchFamily="34" charset="0"/>
              </a:rPr>
              <a:t>Poor Health </a:t>
            </a:r>
            <a:r>
              <a:rPr lang="en-US" altLang="en-US" sz="3200" b="1" dirty="0">
                <a:solidFill>
                  <a:srgbClr val="FFFFFF"/>
                </a:solidFill>
                <a:latin typeface="Century Gothic" pitchFamily="34" charset="0"/>
              </a:rPr>
              <a:t>and </a:t>
            </a:r>
            <a:r>
              <a:rPr lang="en-US" altLang="en-US" sz="3200" b="1" dirty="0" smtClean="0">
                <a:solidFill>
                  <a:srgbClr val="FFFFFF"/>
                </a:solidFill>
                <a:latin typeface="Century Gothic" pitchFamily="34" charset="0"/>
              </a:rPr>
              <a:t>Safety in the Workplace</a:t>
            </a:r>
            <a:endParaRPr lang="en-US" altLang="en-US" sz="3200" b="1" dirty="0">
              <a:solidFill>
                <a:srgbClr val="FFFFFF"/>
              </a:solidFill>
              <a:latin typeface="Century Gothic" pitchFamily="34" charset="0"/>
            </a:endParaRPr>
          </a:p>
        </p:txBody>
      </p:sp>
      <p:sp>
        <p:nvSpPr>
          <p:cNvPr id="10" name="TextBox 9">
            <a:extLst>
              <a:ext uri="{FF2B5EF4-FFF2-40B4-BE49-F238E27FC236}"/>
            </a:extLst>
          </p:cNvPr>
          <p:cNvSpPr txBox="1"/>
          <p:nvPr/>
        </p:nvSpPr>
        <p:spPr>
          <a:xfrm>
            <a:off x="-15875" y="2316163"/>
            <a:ext cx="9159875" cy="3970318"/>
          </a:xfrm>
          <a:prstGeom prst="rect">
            <a:avLst/>
          </a:prstGeom>
          <a:noFill/>
        </p:spPr>
        <p:txBody>
          <a:bodyPr wrap="square">
            <a:spAutoFit/>
          </a:bodyPr>
          <a:lstStyle/>
          <a:p>
            <a:pPr eaLnBrk="1" fontAlgn="auto" hangingPunct="1">
              <a:lnSpc>
                <a:spcPct val="150000"/>
              </a:lnSpc>
              <a:spcBef>
                <a:spcPts val="0"/>
              </a:spcBef>
              <a:spcAft>
                <a:spcPts val="0"/>
              </a:spcAft>
              <a:defRPr/>
            </a:pPr>
            <a:r>
              <a:rPr lang="en-US" sz="2400" dirty="0">
                <a:solidFill>
                  <a:prstClr val="black"/>
                </a:solidFill>
                <a:latin typeface="Century Gothic" panose="020B0502020202020204" pitchFamily="34" charset="0"/>
              </a:rPr>
              <a:t>Statistics available  due to poor health and safety culture in the workplace in.</a:t>
            </a:r>
          </a:p>
          <a:p>
            <a:pPr eaLnBrk="1" fontAlgn="auto" hangingPunct="1">
              <a:lnSpc>
                <a:spcPct val="150000"/>
              </a:lnSpc>
              <a:spcBef>
                <a:spcPts val="0"/>
              </a:spcBef>
              <a:spcAft>
                <a:spcPts val="0"/>
              </a:spcAft>
              <a:defRPr/>
            </a:pPr>
            <a:r>
              <a:rPr lang="en-US" sz="2400" dirty="0">
                <a:solidFill>
                  <a:prstClr val="black"/>
                </a:solidFill>
                <a:latin typeface="Century Gothic" panose="020B0502020202020204" pitchFamily="34" charset="0"/>
              </a:rPr>
              <a:t>2016/2017 statistics from the </a:t>
            </a:r>
            <a:r>
              <a:rPr lang="en-US" sz="2400" b="1" dirty="0">
                <a:solidFill>
                  <a:prstClr val="black"/>
                </a:solidFill>
                <a:latin typeface="Century Gothic" panose="020B0502020202020204" pitchFamily="34" charset="0"/>
              </a:rPr>
              <a:t>HSE</a:t>
            </a:r>
            <a:r>
              <a:rPr lang="en-US" sz="2400" dirty="0">
                <a:solidFill>
                  <a:prstClr val="black"/>
                </a:solidFill>
                <a:latin typeface="Century Gothic" panose="020B0502020202020204" pitchFamily="34" charset="0"/>
              </a:rPr>
              <a:t> in Great Britain:</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dirty="0">
                <a:solidFill>
                  <a:prstClr val="black"/>
                </a:solidFill>
                <a:latin typeface="Century Gothic" panose="020B0502020202020204" pitchFamily="34" charset="0"/>
              </a:rPr>
              <a:t> 1.3 million persons suffered from a work-related illness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dirty="0">
                <a:solidFill>
                  <a:prstClr val="black"/>
                </a:solidFill>
                <a:latin typeface="Century Gothic" panose="020B0502020202020204" pitchFamily="34" charset="0"/>
              </a:rPr>
              <a:t>2,542 mesothelioma deaths due to past asbestos exposures (2015)</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dirty="0">
                <a:solidFill>
                  <a:prstClr val="black"/>
                </a:solidFill>
                <a:latin typeface="Century Gothic" panose="020B0502020202020204" pitchFamily="34" charset="0"/>
              </a:rPr>
              <a:t>137 workers killed at </a:t>
            </a:r>
            <a:r>
              <a:rPr lang="en-US" sz="2400" dirty="0" smtClean="0">
                <a:solidFill>
                  <a:prstClr val="black"/>
                </a:solidFill>
                <a:latin typeface="Century Gothic" panose="020B0502020202020204" pitchFamily="34" charset="0"/>
              </a:rPr>
              <a:t>work</a:t>
            </a:r>
            <a:endParaRPr lang="en-US"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8699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9" name="Rectangle 1"/>
          <p:cNvSpPr>
            <a:spLocks noChangeArrowheads="1"/>
          </p:cNvSpPr>
          <p:nvPr/>
        </p:nvSpPr>
        <p:spPr bwMode="auto">
          <a:xfrm>
            <a:off x="-15875" y="-9525"/>
            <a:ext cx="9159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rgbClr val="FFFFFF"/>
                </a:solidFill>
                <a:latin typeface="Century Gothic" pitchFamily="34" charset="0"/>
              </a:rPr>
              <a:t>Consequences of Poor Health and Safety in the </a:t>
            </a:r>
            <a:r>
              <a:rPr lang="en-US" altLang="en-US" sz="3200" b="1" dirty="0" smtClean="0">
                <a:solidFill>
                  <a:srgbClr val="FFFFFF"/>
                </a:solidFill>
                <a:latin typeface="Century Gothic" pitchFamily="34" charset="0"/>
              </a:rPr>
              <a:t>Workplace </a:t>
            </a:r>
            <a:r>
              <a:rPr lang="en-US" altLang="en-US" sz="3200" b="1" dirty="0" err="1" smtClean="0">
                <a:solidFill>
                  <a:srgbClr val="FFFFFF"/>
                </a:solidFill>
                <a:latin typeface="Century Gothic" pitchFamily="34" charset="0"/>
              </a:rPr>
              <a:t>Condt</a:t>
            </a:r>
            <a:r>
              <a:rPr lang="en-US" altLang="en-US" sz="3200" b="1" dirty="0" smtClean="0">
                <a:solidFill>
                  <a:srgbClr val="FFFFFF"/>
                </a:solidFill>
                <a:latin typeface="Century Gothic" pitchFamily="34" charset="0"/>
              </a:rPr>
              <a:t>:</a:t>
            </a:r>
            <a:endParaRPr lang="en-US" altLang="en-US" sz="3200" b="1" dirty="0">
              <a:solidFill>
                <a:srgbClr val="FFFFFF"/>
              </a:solidFill>
              <a:latin typeface="Century Gothic" pitchFamily="34" charset="0"/>
            </a:endParaRPr>
          </a:p>
        </p:txBody>
      </p:sp>
      <p:sp>
        <p:nvSpPr>
          <p:cNvPr id="10" name="TextBox 9">
            <a:extLst>
              <a:ext uri="{FF2B5EF4-FFF2-40B4-BE49-F238E27FC236}"/>
            </a:extLst>
          </p:cNvPr>
          <p:cNvSpPr txBox="1"/>
          <p:nvPr/>
        </p:nvSpPr>
        <p:spPr>
          <a:xfrm>
            <a:off x="-15875" y="2316163"/>
            <a:ext cx="9159875" cy="3970318"/>
          </a:xfrm>
          <a:prstGeom prst="rect">
            <a:avLst/>
          </a:prstGeom>
          <a:noFill/>
        </p:spPr>
        <p:txBody>
          <a:bodyPr wrap="square">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dirty="0" smtClean="0">
                <a:solidFill>
                  <a:prstClr val="black"/>
                </a:solidFill>
                <a:latin typeface="Century Gothic" panose="020B0502020202020204" pitchFamily="34" charset="0"/>
              </a:rPr>
              <a:t>609,000 </a:t>
            </a:r>
            <a:r>
              <a:rPr lang="en-US" sz="2400" dirty="0">
                <a:solidFill>
                  <a:prstClr val="black"/>
                </a:solidFill>
                <a:latin typeface="Century Gothic" panose="020B0502020202020204" pitchFamily="34" charset="0"/>
              </a:rPr>
              <a:t>injuries occurred at work according to the Labor Force survey</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dirty="0">
                <a:solidFill>
                  <a:prstClr val="black"/>
                </a:solidFill>
                <a:latin typeface="Century Gothic" panose="020B0502020202020204" pitchFamily="34" charset="0"/>
              </a:rPr>
              <a:t>70,116 injuries to employees reported under (</a:t>
            </a:r>
            <a:r>
              <a:rPr lang="en-US" sz="2400" dirty="0">
                <a:solidFill>
                  <a:srgbClr val="545454"/>
                </a:solidFill>
                <a:latin typeface="arial"/>
              </a:rPr>
              <a:t>Reporting of Injuries, Diseases and Dangerous Occurrences Regulations 2013).(</a:t>
            </a:r>
            <a:r>
              <a:rPr lang="en-US" sz="2400" dirty="0">
                <a:solidFill>
                  <a:prstClr val="black"/>
                </a:solidFill>
                <a:latin typeface="Century Gothic" panose="020B0502020202020204" pitchFamily="34" charset="0"/>
              </a:rPr>
              <a:t>RIDDOR) </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dirty="0">
                <a:solidFill>
                  <a:prstClr val="black"/>
                </a:solidFill>
                <a:latin typeface="Century Gothic" panose="020B0502020202020204" pitchFamily="34" charset="0"/>
              </a:rPr>
              <a:t>31.2 million working days lost due to work-related illness and workplace </a:t>
            </a:r>
            <a:r>
              <a:rPr lang="en-US" sz="2400" dirty="0" smtClean="0">
                <a:solidFill>
                  <a:prstClr val="black"/>
                </a:solidFill>
                <a:latin typeface="Century Gothic" panose="020B0502020202020204" pitchFamily="34" charset="0"/>
              </a:rPr>
              <a:t>injury</a:t>
            </a:r>
          </a:p>
        </p:txBody>
      </p:sp>
    </p:spTree>
    <p:extLst>
      <p:ext uri="{BB962C8B-B14F-4D97-AF65-F5344CB8AC3E}">
        <p14:creationId xmlns:p14="http://schemas.microsoft.com/office/powerpoint/2010/main" val="9187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9" name="Rectangle 1"/>
          <p:cNvSpPr>
            <a:spLocks noChangeArrowheads="1"/>
          </p:cNvSpPr>
          <p:nvPr/>
        </p:nvSpPr>
        <p:spPr bwMode="auto">
          <a:xfrm>
            <a:off x="-15875" y="-9525"/>
            <a:ext cx="9159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rgbClr val="FFFFFF"/>
                </a:solidFill>
                <a:latin typeface="Century Gothic" pitchFamily="34" charset="0"/>
              </a:rPr>
              <a:t>Consequences of Poor Health and Safety in the </a:t>
            </a:r>
            <a:r>
              <a:rPr lang="en-US" altLang="en-US" sz="3200" b="1" dirty="0" smtClean="0">
                <a:solidFill>
                  <a:srgbClr val="FFFFFF"/>
                </a:solidFill>
                <a:latin typeface="Century Gothic" pitchFamily="34" charset="0"/>
              </a:rPr>
              <a:t>Workplace </a:t>
            </a:r>
            <a:r>
              <a:rPr lang="en-US" altLang="en-US" sz="3200" b="1" dirty="0" err="1" smtClean="0">
                <a:solidFill>
                  <a:srgbClr val="FFFFFF"/>
                </a:solidFill>
                <a:latin typeface="Century Gothic" pitchFamily="34" charset="0"/>
              </a:rPr>
              <a:t>Contd</a:t>
            </a:r>
            <a:r>
              <a:rPr lang="en-US" altLang="en-US" sz="3200" b="1" dirty="0" smtClean="0">
                <a:solidFill>
                  <a:srgbClr val="FFFFFF"/>
                </a:solidFill>
                <a:latin typeface="Century Gothic" pitchFamily="34" charset="0"/>
              </a:rPr>
              <a:t>:</a:t>
            </a:r>
            <a:endParaRPr lang="en-US" altLang="en-US" sz="3200" b="1" dirty="0">
              <a:solidFill>
                <a:srgbClr val="FFFFFF"/>
              </a:solidFill>
              <a:latin typeface="Century Gothic" pitchFamily="34" charset="0"/>
            </a:endParaRPr>
          </a:p>
        </p:txBody>
      </p:sp>
      <p:sp>
        <p:nvSpPr>
          <p:cNvPr id="10" name="TextBox 9">
            <a:extLst>
              <a:ext uri="{FF2B5EF4-FFF2-40B4-BE49-F238E27FC236}"/>
            </a:extLst>
          </p:cNvPr>
          <p:cNvSpPr txBox="1"/>
          <p:nvPr/>
        </p:nvSpPr>
        <p:spPr>
          <a:xfrm>
            <a:off x="-15875" y="2316163"/>
            <a:ext cx="9159875" cy="2862322"/>
          </a:xfrm>
          <a:prstGeom prst="rect">
            <a:avLst/>
          </a:prstGeom>
          <a:noFill/>
        </p:spPr>
        <p:txBody>
          <a:bodyPr wrap="square">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sz="2400" dirty="0" smtClean="0">
                <a:solidFill>
                  <a:prstClr val="black"/>
                </a:solidFill>
                <a:latin typeface="Century Gothic" panose="020B0502020202020204" pitchFamily="34" charset="0"/>
              </a:rPr>
              <a:t>£</a:t>
            </a:r>
            <a:r>
              <a:rPr lang="en-US" sz="2400" dirty="0">
                <a:solidFill>
                  <a:prstClr val="black"/>
                </a:solidFill>
                <a:latin typeface="Century Gothic" panose="020B0502020202020204" pitchFamily="34" charset="0"/>
              </a:rPr>
              <a:t>14.9 billion (7.5trillion naira) estimated cost of injuries and ill health from current working </a:t>
            </a:r>
            <a:r>
              <a:rPr lang="en-US" sz="2400" dirty="0" smtClean="0">
                <a:solidFill>
                  <a:prstClr val="black"/>
                </a:solidFill>
                <a:latin typeface="Century Gothic" panose="020B0502020202020204" pitchFamily="34" charset="0"/>
              </a:rPr>
              <a:t>conditions.</a:t>
            </a:r>
          </a:p>
          <a:p>
            <a:pPr>
              <a:lnSpc>
                <a:spcPct val="150000"/>
              </a:lnSpc>
              <a:defRPr/>
            </a:pPr>
            <a:r>
              <a:rPr lang="en-US" sz="2400" dirty="0" smtClean="0">
                <a:solidFill>
                  <a:prstClr val="black"/>
                </a:solidFill>
                <a:latin typeface="Century Gothic" panose="020B0502020202020204" pitchFamily="34" charset="0"/>
              </a:rPr>
              <a:t>►Employees incapacitation can affects </a:t>
            </a:r>
            <a:r>
              <a:rPr lang="en-US" sz="2400" dirty="0">
                <a:solidFill>
                  <a:prstClr val="black"/>
                </a:solidFill>
                <a:latin typeface="Century Gothic" panose="020B0502020202020204" pitchFamily="34" charset="0"/>
              </a:rPr>
              <a:t>the economic viability of the organization </a:t>
            </a:r>
            <a:r>
              <a:rPr lang="en-US" sz="2400" dirty="0" smtClean="0">
                <a:solidFill>
                  <a:prstClr val="black"/>
                </a:solidFill>
                <a:latin typeface="Century Gothic" panose="020B0502020202020204" pitchFamily="34" charset="0"/>
              </a:rPr>
              <a:t>and production </a:t>
            </a:r>
            <a:r>
              <a:rPr lang="en-US" sz="2400" dirty="0">
                <a:solidFill>
                  <a:prstClr val="black"/>
                </a:solidFill>
                <a:latin typeface="Century Gothic" panose="020B0502020202020204" pitchFamily="34" charset="0"/>
              </a:rPr>
              <a:t>chain is broken.</a:t>
            </a:r>
          </a:p>
          <a:p>
            <a:pPr eaLnBrk="1" fontAlgn="auto" hangingPunct="1">
              <a:lnSpc>
                <a:spcPct val="150000"/>
              </a:lnSpc>
              <a:spcBef>
                <a:spcPts val="0"/>
              </a:spcBef>
              <a:spcAft>
                <a:spcPts val="0"/>
              </a:spcAft>
              <a:defRPr/>
            </a:pPr>
            <a:endParaRPr lang="en-US"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7982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81" y="463042"/>
            <a:ext cx="8118805" cy="930683"/>
          </a:xfrm>
        </p:spPr>
        <p:txBody>
          <a:bodyPr>
            <a:normAutofit/>
          </a:bodyPr>
          <a:lstStyle/>
          <a:p>
            <a:pPr lvl="0" algn="ctr" defTabSz="914400" fontAlgn="base">
              <a:lnSpc>
                <a:spcPct val="100000"/>
              </a:lnSpc>
              <a:spcAft>
                <a:spcPct val="0"/>
              </a:spcAft>
            </a:pPr>
            <a:r>
              <a:rPr lang="en-US" altLang="en-US" sz="3600" dirty="0" smtClean="0">
                <a:solidFill>
                  <a:prstClr val="white"/>
                </a:solidFill>
                <a:latin typeface="Century Gothic" pitchFamily="34" charset="0"/>
                <a:ea typeface="+mn-ea"/>
                <a:cs typeface="Arial" charset="0"/>
              </a:rPr>
              <a:t> </a:t>
            </a:r>
            <a:r>
              <a:rPr lang="en-US" altLang="en-US" sz="2800" dirty="0" smtClean="0">
                <a:solidFill>
                  <a:srgbClr val="FFFFFF"/>
                </a:solidFill>
                <a:latin typeface="Century Gothic" pitchFamily="34" charset="0"/>
                <a:ea typeface="+mn-ea"/>
                <a:cs typeface="Arial" charset="0"/>
              </a:rPr>
              <a:t>Aim</a:t>
            </a:r>
            <a:endParaRPr lang="en-US" altLang="en-US" sz="2800" dirty="0">
              <a:solidFill>
                <a:srgbClr val="FFFFFF"/>
              </a:solidFill>
              <a:latin typeface="Century Gothic" pitchFamily="34" charset="0"/>
              <a:ea typeface="+mn-ea"/>
              <a:cs typeface="Arial" charset="0"/>
            </a:endParaRPr>
          </a:p>
        </p:txBody>
      </p:sp>
      <p:sp>
        <p:nvSpPr>
          <p:cNvPr id="3" name="Slide Number Placeholder 2"/>
          <p:cNvSpPr>
            <a:spLocks noGrp="1"/>
          </p:cNvSpPr>
          <p:nvPr>
            <p:ph type="sldNum" sz="quarter" idx="12"/>
          </p:nvPr>
        </p:nvSpPr>
        <p:spPr/>
        <p:txBody>
          <a:bodyPr/>
          <a:lstStyle/>
          <a:p>
            <a:fld id="{4BB344DB-0EEC-2141-9AF9-4ABC895323A8}" type="slidenum">
              <a:rPr lang="en-US" smtClean="0"/>
              <a:pPr/>
              <a:t>2</a:t>
            </a:fld>
            <a:endParaRPr lang="en-US" dirty="0"/>
          </a:p>
        </p:txBody>
      </p:sp>
      <p:sp>
        <p:nvSpPr>
          <p:cNvPr id="6" name="Rectangle 5"/>
          <p:cNvSpPr/>
          <p:nvPr/>
        </p:nvSpPr>
        <p:spPr>
          <a:xfrm>
            <a:off x="527181" y="5073805"/>
            <a:ext cx="8118805" cy="635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p:cNvGrpSpPr/>
          <p:nvPr/>
        </p:nvGrpSpPr>
        <p:grpSpPr>
          <a:xfrm rot="5400000">
            <a:off x="4293359" y="1310557"/>
            <a:ext cx="295421" cy="8502997"/>
            <a:chOff x="799514" y="1664674"/>
            <a:chExt cx="295421" cy="558021"/>
          </a:xfrm>
        </p:grpSpPr>
        <p:sp>
          <p:nvSpPr>
            <p:cNvPr id="13" name="Rectangle 12"/>
            <p:cNvSpPr/>
            <p:nvPr/>
          </p:nvSpPr>
          <p:spPr>
            <a:xfrm>
              <a:off x="919089" y="1664676"/>
              <a:ext cx="56271" cy="558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038664" y="1664675"/>
              <a:ext cx="56271" cy="558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99514" y="1664674"/>
              <a:ext cx="56271" cy="558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7"/>
          <p:cNvSpPr txBox="1">
            <a:spLocks noChangeArrowheads="1"/>
          </p:cNvSpPr>
          <p:nvPr/>
        </p:nvSpPr>
        <p:spPr bwMode="auto">
          <a:xfrm>
            <a:off x="1" y="1672683"/>
            <a:ext cx="9143999"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endParaRPr lang="en-US" sz="2400" dirty="0" smtClean="0">
              <a:solidFill>
                <a:schemeClr val="bg1"/>
              </a:solidFill>
              <a:latin typeface="Century Gothic" pitchFamily="34" charset="0"/>
            </a:endParaRPr>
          </a:p>
          <a:p>
            <a:pPr algn="just" eaLnBrk="1" hangingPunct="1">
              <a:defRPr/>
            </a:pPr>
            <a:endParaRPr lang="en-US" sz="2400" dirty="0">
              <a:solidFill>
                <a:schemeClr val="bg1"/>
              </a:solidFill>
              <a:latin typeface="Century Gothic" pitchFamily="34" charset="0"/>
            </a:endParaRPr>
          </a:p>
          <a:p>
            <a:pPr algn="ctr" eaLnBrk="1" hangingPunct="1">
              <a:defRPr/>
            </a:pPr>
            <a:r>
              <a:rPr lang="en-US" sz="2400" dirty="0" smtClean="0">
                <a:solidFill>
                  <a:schemeClr val="bg1"/>
                </a:solidFill>
                <a:latin typeface="Century Gothic" pitchFamily="34" charset="0"/>
              </a:rPr>
              <a:t>Resolving  the conflicts between safety quality and</a:t>
            </a:r>
          </a:p>
          <a:p>
            <a:pPr algn="ctr" eaLnBrk="1" hangingPunct="1">
              <a:defRPr/>
            </a:pPr>
            <a:r>
              <a:rPr lang="en-US" sz="2400" dirty="0" smtClean="0">
                <a:solidFill>
                  <a:schemeClr val="bg1"/>
                </a:solidFill>
                <a:latin typeface="Century Gothic" pitchFamily="34" charset="0"/>
              </a:rPr>
              <a:t> productivity in an organization</a:t>
            </a:r>
          </a:p>
          <a:p>
            <a:pPr algn="just" eaLnBrk="1" hangingPunct="1">
              <a:defRPr/>
            </a:pPr>
            <a:endParaRPr lang="en-US" sz="2400" dirty="0" smtClean="0">
              <a:solidFill>
                <a:schemeClr val="bg1"/>
              </a:solidFill>
              <a:latin typeface="Century Gothic" pitchFamily="34" charset="0"/>
            </a:endParaRPr>
          </a:p>
          <a:p>
            <a:pPr algn="just" eaLnBrk="1" hangingPunct="1">
              <a:defRPr/>
            </a:pPr>
            <a:endParaRPr lang="en-US" sz="2400" dirty="0" smtClean="0">
              <a:solidFill>
                <a:schemeClr val="bg1"/>
              </a:solidFill>
              <a:latin typeface="Century Gothic" pitchFamily="34" charset="0"/>
            </a:endParaRPr>
          </a:p>
          <a:p>
            <a:pPr algn="just" eaLnBrk="1" hangingPunct="1">
              <a:defRPr/>
            </a:pPr>
            <a:endParaRPr lang="en-US" sz="1400" dirty="0" smtClean="0">
              <a:solidFill>
                <a:schemeClr val="bg1"/>
              </a:solidFill>
              <a:latin typeface="Century Gothic" pitchFamily="34" charset="0"/>
            </a:endParaRPr>
          </a:p>
        </p:txBody>
      </p:sp>
    </p:spTree>
    <p:extLst>
      <p:ext uri="{BB962C8B-B14F-4D97-AF65-F5344CB8AC3E}">
        <p14:creationId xmlns:p14="http://schemas.microsoft.com/office/powerpoint/2010/main" val="844996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Content Placeholder 9">
            <a:extLst>
              <a:ext uri="{FF2B5EF4-FFF2-40B4-BE49-F238E27FC236}"/>
            </a:extLst>
          </p:cNvPr>
          <p:cNvSpPr>
            <a:spLocks noGrp="1"/>
          </p:cNvSpPr>
          <p:nvPr>
            <p:ph sz="half" idx="4294967295"/>
          </p:nvPr>
        </p:nvSpPr>
        <p:spPr>
          <a:xfrm>
            <a:off x="4438113" y="2316222"/>
            <a:ext cx="4705888" cy="3839084"/>
          </a:xfrm>
          <a:prstGeom prst="rect">
            <a:avLst/>
          </a:prstGeom>
        </p:spPr>
        <p:txBody>
          <a:bodyPr>
            <a:noAutofit/>
          </a:bodyPr>
          <a:lstStyle/>
          <a:p>
            <a:pPr marL="0" indent="0">
              <a:buFont typeface="Arial" panose="020B0604020202020204" pitchFamily="34" charset="0"/>
              <a:buNone/>
              <a:defRPr/>
            </a:pPr>
            <a:r>
              <a:rPr lang="en-US" b="0" u="sng" dirty="0">
                <a:solidFill>
                  <a:schemeClr val="bg1"/>
                </a:solidFill>
                <a:latin typeface="Century Gothic" panose="020B0502020202020204" pitchFamily="34" charset="0"/>
              </a:rPr>
              <a:t>Indirect Cost</a:t>
            </a:r>
          </a:p>
          <a:p>
            <a:pPr>
              <a:buFont typeface="Arial" panose="020B0604020202020204" pitchFamily="34" charset="0"/>
              <a:buChar char="•"/>
              <a:defRPr/>
            </a:pPr>
            <a:r>
              <a:rPr lang="en-US" b="0" dirty="0">
                <a:solidFill>
                  <a:schemeClr val="bg1"/>
                </a:solidFill>
                <a:latin typeface="Century Gothic" panose="020B0502020202020204" pitchFamily="34" charset="0"/>
              </a:rPr>
              <a:t>Loss of staff from productive duties in order to investigate incidents, prepare reports, attend to court proceedings, etc.</a:t>
            </a:r>
          </a:p>
          <a:p>
            <a:pPr>
              <a:buFont typeface="Arial" panose="020B0604020202020204" pitchFamily="34" charset="0"/>
              <a:buChar char="•"/>
              <a:defRPr/>
            </a:pPr>
            <a:r>
              <a:rPr lang="en-US" b="0" dirty="0">
                <a:solidFill>
                  <a:schemeClr val="bg1"/>
                </a:solidFill>
                <a:latin typeface="Century Gothic" panose="020B0502020202020204" pitchFamily="34" charset="0"/>
              </a:rPr>
              <a:t>Loss of staff morale(which impacts on productivity, quality, and efficiency</a:t>
            </a:r>
            <a:r>
              <a:rPr lang="en-US" b="0" dirty="0" smtClean="0">
                <a:solidFill>
                  <a:schemeClr val="bg1"/>
                </a:solidFill>
                <a:latin typeface="Century Gothic" panose="020B0502020202020204" pitchFamily="34" charset="0"/>
              </a:rPr>
              <a:t>)</a:t>
            </a:r>
            <a:endParaRPr lang="en-US" b="0" dirty="0">
              <a:solidFill>
                <a:schemeClr val="bg1"/>
              </a:solidFill>
              <a:latin typeface="Century Gothic" panose="020B0502020202020204" pitchFamily="34" charset="0"/>
            </a:endParaRPr>
          </a:p>
        </p:txBody>
      </p:sp>
      <p:sp>
        <p:nvSpPr>
          <p:cNvPr id="9" name="Content Placeholder 7">
            <a:extLst>
              <a:ext uri="{FF2B5EF4-FFF2-40B4-BE49-F238E27FC236}"/>
            </a:extLst>
          </p:cNvPr>
          <p:cNvSpPr>
            <a:spLocks noGrp="1"/>
          </p:cNvSpPr>
          <p:nvPr>
            <p:ph sz="half" idx="1"/>
          </p:nvPr>
        </p:nvSpPr>
        <p:spPr>
          <a:xfrm>
            <a:off x="0" y="2316222"/>
            <a:ext cx="4438113" cy="3589278"/>
          </a:xfrm>
        </p:spPr>
        <p:txBody>
          <a:bodyPr>
            <a:noAutofit/>
          </a:bodyPr>
          <a:lstStyle/>
          <a:p>
            <a:pPr marL="0" indent="0">
              <a:buFont typeface="Arial" panose="020B0604020202020204" pitchFamily="34" charset="0"/>
              <a:buNone/>
              <a:defRPr/>
            </a:pPr>
            <a:r>
              <a:rPr lang="en-US" b="0" u="sng" dirty="0">
                <a:solidFill>
                  <a:schemeClr val="bg1"/>
                </a:solidFill>
                <a:latin typeface="Century Gothic" panose="020B0502020202020204" pitchFamily="34" charset="0"/>
              </a:rPr>
              <a:t>Direct Cost</a:t>
            </a:r>
          </a:p>
          <a:p>
            <a:pPr>
              <a:buFont typeface="Arial" panose="020B0604020202020204" pitchFamily="34" charset="0"/>
              <a:buChar char="•"/>
              <a:defRPr/>
            </a:pPr>
            <a:r>
              <a:rPr lang="en-US" b="0" dirty="0">
                <a:solidFill>
                  <a:schemeClr val="bg1"/>
                </a:solidFill>
                <a:latin typeface="Century Gothic" panose="020B0502020202020204" pitchFamily="34" charset="0"/>
              </a:rPr>
              <a:t>Fines in the criminal court</a:t>
            </a:r>
          </a:p>
          <a:p>
            <a:pPr>
              <a:buFont typeface="Arial" panose="020B0604020202020204" pitchFamily="34" charset="0"/>
              <a:buChar char="•"/>
              <a:defRPr/>
            </a:pPr>
            <a:r>
              <a:rPr lang="en-US" b="0" dirty="0">
                <a:solidFill>
                  <a:schemeClr val="bg1"/>
                </a:solidFill>
                <a:latin typeface="Century Gothic" panose="020B0502020202020204" pitchFamily="34" charset="0"/>
              </a:rPr>
              <a:t>Medicals </a:t>
            </a:r>
            <a:r>
              <a:rPr lang="en-US" b="0" dirty="0" smtClean="0">
                <a:solidFill>
                  <a:schemeClr val="bg1"/>
                </a:solidFill>
                <a:latin typeface="Century Gothic" panose="020B0502020202020204" pitchFamily="34" charset="0"/>
              </a:rPr>
              <a:t> expenses</a:t>
            </a:r>
            <a:endParaRPr lang="en-US" b="0" dirty="0">
              <a:solidFill>
                <a:schemeClr val="bg1"/>
              </a:solidFill>
              <a:latin typeface="Century Gothic" panose="020B0502020202020204" pitchFamily="34" charset="0"/>
            </a:endParaRPr>
          </a:p>
          <a:p>
            <a:pPr>
              <a:buFont typeface="Arial" panose="020B0604020202020204" pitchFamily="34" charset="0"/>
              <a:buChar char="•"/>
              <a:defRPr/>
            </a:pPr>
            <a:r>
              <a:rPr lang="en-US" b="0" dirty="0">
                <a:solidFill>
                  <a:schemeClr val="bg1"/>
                </a:solidFill>
                <a:latin typeface="Century Gothic" panose="020B0502020202020204" pitchFamily="34" charset="0"/>
              </a:rPr>
              <a:t>Compensation payable to injured victims</a:t>
            </a:r>
          </a:p>
          <a:p>
            <a:pPr>
              <a:buFont typeface="Arial" panose="020B0604020202020204" pitchFamily="34" charset="0"/>
              <a:buChar char="•"/>
              <a:defRPr/>
            </a:pPr>
            <a:r>
              <a:rPr lang="en-US" b="0" dirty="0">
                <a:solidFill>
                  <a:schemeClr val="bg1"/>
                </a:solidFill>
                <a:latin typeface="Century Gothic" panose="020B0502020202020204" pitchFamily="34" charset="0"/>
              </a:rPr>
              <a:t>Worker sick pay</a:t>
            </a:r>
          </a:p>
          <a:p>
            <a:pPr>
              <a:buFont typeface="Arial" panose="020B0604020202020204" pitchFamily="34" charset="0"/>
              <a:buChar char="•"/>
              <a:defRPr/>
            </a:pPr>
            <a:r>
              <a:rPr lang="en-US" b="0" dirty="0">
                <a:solidFill>
                  <a:schemeClr val="bg1"/>
                </a:solidFill>
                <a:latin typeface="Century Gothic" panose="020B0502020202020204" pitchFamily="34" charset="0"/>
              </a:rPr>
              <a:t>Repairs </a:t>
            </a:r>
            <a:r>
              <a:rPr lang="en-US" b="0" dirty="0" smtClean="0">
                <a:solidFill>
                  <a:schemeClr val="bg1"/>
                </a:solidFill>
                <a:latin typeface="Century Gothic" panose="020B0502020202020204" pitchFamily="34" charset="0"/>
              </a:rPr>
              <a:t>to </a:t>
            </a:r>
            <a:r>
              <a:rPr lang="en-US" b="0" dirty="0">
                <a:solidFill>
                  <a:schemeClr val="bg1"/>
                </a:solidFill>
                <a:latin typeface="Century Gothic" panose="020B0502020202020204" pitchFamily="34" charset="0"/>
              </a:rPr>
              <a:t>or replacement </a:t>
            </a:r>
            <a:r>
              <a:rPr lang="en-US" b="0" dirty="0" smtClean="0">
                <a:solidFill>
                  <a:schemeClr val="bg1"/>
                </a:solidFill>
                <a:latin typeface="Century Gothic" panose="020B0502020202020204" pitchFamily="34" charset="0"/>
              </a:rPr>
              <a:t>of </a:t>
            </a:r>
            <a:r>
              <a:rPr lang="en-US" b="0" dirty="0">
                <a:solidFill>
                  <a:schemeClr val="bg1"/>
                </a:solidFill>
                <a:latin typeface="Century Gothic" panose="020B0502020202020204" pitchFamily="34" charset="0"/>
              </a:rPr>
              <a:t>damaged equipment and </a:t>
            </a:r>
            <a:r>
              <a:rPr lang="en-US" b="0" dirty="0" smtClean="0">
                <a:solidFill>
                  <a:schemeClr val="bg1"/>
                </a:solidFill>
                <a:latin typeface="Century Gothic" panose="020B0502020202020204" pitchFamily="34" charset="0"/>
              </a:rPr>
              <a:t>buildings</a:t>
            </a:r>
            <a:endParaRPr lang="en-US" b="0" dirty="0">
              <a:solidFill>
                <a:schemeClr val="bg1"/>
              </a:solidFill>
              <a:latin typeface="Century Gothic" panose="020B0502020202020204" pitchFamily="34" charset="0"/>
            </a:endParaRPr>
          </a:p>
        </p:txBody>
      </p:sp>
      <p:sp>
        <p:nvSpPr>
          <p:cNvPr id="10" name="TextBox 6"/>
          <p:cNvSpPr txBox="1">
            <a:spLocks noChangeArrowheads="1"/>
          </p:cNvSpPr>
          <p:nvPr/>
        </p:nvSpPr>
        <p:spPr bwMode="auto">
          <a:xfrm>
            <a:off x="0" y="76200"/>
            <a:ext cx="9144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solidFill>
                  <a:srgbClr val="FFFFFF"/>
                </a:solidFill>
                <a:latin typeface="Calibri" pitchFamily="34" charset="0"/>
              </a:rPr>
              <a:t>Direct and Indirect Costs of Accidents to an Organization</a:t>
            </a:r>
          </a:p>
        </p:txBody>
      </p:sp>
    </p:spTree>
    <p:extLst>
      <p:ext uri="{BB962C8B-B14F-4D97-AF65-F5344CB8AC3E}">
        <p14:creationId xmlns:p14="http://schemas.microsoft.com/office/powerpoint/2010/main" val="8699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Content Placeholder 9">
            <a:extLst>
              <a:ext uri="{FF2B5EF4-FFF2-40B4-BE49-F238E27FC236}"/>
            </a:extLst>
          </p:cNvPr>
          <p:cNvSpPr>
            <a:spLocks noGrp="1"/>
          </p:cNvSpPr>
          <p:nvPr>
            <p:ph sz="half" idx="4294967295"/>
          </p:nvPr>
        </p:nvSpPr>
        <p:spPr>
          <a:xfrm>
            <a:off x="4438113" y="2316222"/>
            <a:ext cx="4705888" cy="3839084"/>
          </a:xfrm>
          <a:prstGeom prst="rect">
            <a:avLst/>
          </a:prstGeom>
        </p:spPr>
        <p:txBody>
          <a:bodyPr>
            <a:noAutofit/>
          </a:bodyPr>
          <a:lstStyle/>
          <a:p>
            <a:pPr marL="0" indent="0">
              <a:buFont typeface="Arial" panose="020B0604020202020204" pitchFamily="34" charset="0"/>
              <a:buNone/>
              <a:defRPr/>
            </a:pPr>
            <a:r>
              <a:rPr lang="en-US" b="0" u="sng" dirty="0">
                <a:solidFill>
                  <a:schemeClr val="bg1"/>
                </a:solidFill>
                <a:latin typeface="Century Gothic" panose="020B0502020202020204" pitchFamily="34" charset="0"/>
              </a:rPr>
              <a:t>Indirect Cost</a:t>
            </a:r>
          </a:p>
          <a:p>
            <a:pPr>
              <a:buFont typeface="Arial" panose="020B0604020202020204" pitchFamily="34" charset="0"/>
              <a:buChar char="•"/>
              <a:defRPr/>
            </a:pPr>
            <a:r>
              <a:rPr lang="en-US" b="0" dirty="0" smtClean="0">
                <a:solidFill>
                  <a:schemeClr val="bg1"/>
                </a:solidFill>
                <a:latin typeface="Century Gothic" panose="020B0502020202020204" pitchFamily="34" charset="0"/>
              </a:rPr>
              <a:t>Cost of recruiting and training temporary or replacement labor</a:t>
            </a:r>
          </a:p>
          <a:p>
            <a:pPr>
              <a:buFont typeface="Arial" panose="020B0604020202020204" pitchFamily="34" charset="0"/>
              <a:buChar char="•"/>
              <a:defRPr/>
            </a:pPr>
            <a:r>
              <a:rPr lang="en-US" b="0" dirty="0" smtClean="0">
                <a:solidFill>
                  <a:schemeClr val="bg1"/>
                </a:solidFill>
                <a:latin typeface="Century Gothic" panose="020B0502020202020204" pitchFamily="34" charset="0"/>
              </a:rPr>
              <a:t>Activation </a:t>
            </a:r>
            <a:r>
              <a:rPr lang="en-US" b="0" dirty="0">
                <a:solidFill>
                  <a:schemeClr val="bg1"/>
                </a:solidFill>
                <a:latin typeface="Century Gothic" panose="020B0502020202020204" pitchFamily="34" charset="0"/>
              </a:rPr>
              <a:t>of penalty clauses from regulators</a:t>
            </a:r>
          </a:p>
          <a:p>
            <a:pPr>
              <a:buFont typeface="Arial" panose="020B0604020202020204" pitchFamily="34" charset="0"/>
              <a:buChar char="•"/>
              <a:defRPr/>
            </a:pPr>
            <a:r>
              <a:rPr lang="en-US" b="0" dirty="0">
                <a:solidFill>
                  <a:schemeClr val="bg1"/>
                </a:solidFill>
                <a:latin typeface="Century Gothic" panose="020B0502020202020204" pitchFamily="34" charset="0"/>
              </a:rPr>
              <a:t>Resources committed  to court cases</a:t>
            </a:r>
          </a:p>
          <a:p>
            <a:pPr>
              <a:buFont typeface="Arial" panose="020B0604020202020204" pitchFamily="34" charset="0"/>
              <a:buChar char="•"/>
              <a:defRPr/>
            </a:pPr>
            <a:r>
              <a:rPr lang="en-US" b="0" dirty="0">
                <a:solidFill>
                  <a:schemeClr val="bg1"/>
                </a:solidFill>
                <a:latin typeface="Century Gothic" panose="020B0502020202020204" pitchFamily="34" charset="0"/>
              </a:rPr>
              <a:t>Damage to company </a:t>
            </a:r>
            <a:r>
              <a:rPr lang="en-US" b="0" dirty="0" smtClean="0">
                <a:solidFill>
                  <a:schemeClr val="bg1"/>
                </a:solidFill>
                <a:latin typeface="Century Gothic" panose="020B0502020202020204" pitchFamily="34" charset="0"/>
              </a:rPr>
              <a:t>reputation</a:t>
            </a:r>
            <a:endParaRPr lang="en-US" b="0" dirty="0">
              <a:solidFill>
                <a:schemeClr val="bg1"/>
              </a:solidFill>
              <a:latin typeface="Century Gothic" panose="020B0502020202020204" pitchFamily="34" charset="0"/>
            </a:endParaRPr>
          </a:p>
        </p:txBody>
      </p:sp>
      <p:sp>
        <p:nvSpPr>
          <p:cNvPr id="9" name="Content Placeholder 7">
            <a:extLst>
              <a:ext uri="{FF2B5EF4-FFF2-40B4-BE49-F238E27FC236}"/>
            </a:extLst>
          </p:cNvPr>
          <p:cNvSpPr>
            <a:spLocks noGrp="1"/>
          </p:cNvSpPr>
          <p:nvPr>
            <p:ph sz="half" idx="1"/>
          </p:nvPr>
        </p:nvSpPr>
        <p:spPr>
          <a:xfrm>
            <a:off x="0" y="2316222"/>
            <a:ext cx="4438113" cy="3589278"/>
          </a:xfrm>
        </p:spPr>
        <p:txBody>
          <a:bodyPr>
            <a:noAutofit/>
          </a:bodyPr>
          <a:lstStyle/>
          <a:p>
            <a:pPr marL="0" indent="0">
              <a:buFont typeface="Arial" panose="020B0604020202020204" pitchFamily="34" charset="0"/>
              <a:buNone/>
              <a:defRPr/>
            </a:pPr>
            <a:r>
              <a:rPr lang="en-US" b="0" u="sng" dirty="0">
                <a:solidFill>
                  <a:schemeClr val="bg1"/>
                </a:solidFill>
                <a:latin typeface="Century Gothic" panose="020B0502020202020204" pitchFamily="34" charset="0"/>
              </a:rPr>
              <a:t>Direct Cost</a:t>
            </a:r>
          </a:p>
          <a:p>
            <a:pPr>
              <a:buFont typeface="Arial" panose="020B0604020202020204" pitchFamily="34" charset="0"/>
              <a:buChar char="•"/>
              <a:defRPr/>
            </a:pPr>
            <a:r>
              <a:rPr lang="en-US" b="0" dirty="0" smtClean="0">
                <a:solidFill>
                  <a:schemeClr val="bg1"/>
                </a:solidFill>
                <a:latin typeface="Century Gothic" panose="020B0502020202020204" pitchFamily="34" charset="0"/>
              </a:rPr>
              <a:t>Lost </a:t>
            </a:r>
            <a:r>
              <a:rPr lang="en-US" b="0" dirty="0">
                <a:solidFill>
                  <a:schemeClr val="bg1"/>
                </a:solidFill>
                <a:latin typeface="Century Gothic" panose="020B0502020202020204" pitchFamily="34" charset="0"/>
              </a:rPr>
              <a:t>or damaged product</a:t>
            </a:r>
          </a:p>
          <a:p>
            <a:pPr>
              <a:buFont typeface="Arial" panose="020B0604020202020204" pitchFamily="34" charset="0"/>
              <a:buChar char="•"/>
              <a:defRPr/>
            </a:pPr>
            <a:r>
              <a:rPr lang="en-US" b="0" dirty="0">
                <a:solidFill>
                  <a:schemeClr val="bg1"/>
                </a:solidFill>
                <a:latin typeface="Century Gothic" panose="020B0502020202020204" pitchFamily="34" charset="0"/>
              </a:rPr>
              <a:t>Lost production time while dealing with the injury</a:t>
            </a:r>
          </a:p>
          <a:p>
            <a:pPr>
              <a:buFont typeface="Arial" panose="020B0604020202020204" pitchFamily="34" charset="0"/>
              <a:buChar char="•"/>
              <a:defRPr/>
            </a:pPr>
            <a:r>
              <a:rPr lang="en-US" b="0" dirty="0">
                <a:solidFill>
                  <a:schemeClr val="bg1"/>
                </a:solidFill>
                <a:latin typeface="Century Gothic" panose="020B0502020202020204" pitchFamily="34" charset="0"/>
              </a:rPr>
              <a:t>Costs associated with the rehabilitation of the injured worker and their return to work </a:t>
            </a:r>
          </a:p>
        </p:txBody>
      </p:sp>
      <p:sp>
        <p:nvSpPr>
          <p:cNvPr id="10" name="TextBox 6"/>
          <p:cNvSpPr txBox="1">
            <a:spLocks noChangeArrowheads="1"/>
          </p:cNvSpPr>
          <p:nvPr/>
        </p:nvSpPr>
        <p:spPr bwMode="auto">
          <a:xfrm>
            <a:off x="0" y="76200"/>
            <a:ext cx="9144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solidFill>
                  <a:srgbClr val="FFFFFF"/>
                </a:solidFill>
                <a:latin typeface="Calibri" pitchFamily="34" charset="0"/>
              </a:rPr>
              <a:t>Direct and Indirect Costs of Accidents to an </a:t>
            </a:r>
            <a:r>
              <a:rPr lang="en-US" altLang="en-US" sz="3200" b="1" dirty="0" smtClean="0">
                <a:solidFill>
                  <a:srgbClr val="FFFFFF"/>
                </a:solidFill>
                <a:latin typeface="Calibri" pitchFamily="34" charset="0"/>
              </a:rPr>
              <a:t>Organization </a:t>
            </a:r>
            <a:r>
              <a:rPr lang="en-US" altLang="en-US" sz="3200" b="1" dirty="0" err="1" smtClean="0">
                <a:solidFill>
                  <a:srgbClr val="FFFFFF"/>
                </a:solidFill>
                <a:latin typeface="Calibri" pitchFamily="34" charset="0"/>
              </a:rPr>
              <a:t>Contd</a:t>
            </a:r>
            <a:r>
              <a:rPr lang="en-US" altLang="en-US" sz="3200" b="1" dirty="0" smtClean="0">
                <a:solidFill>
                  <a:srgbClr val="FFFFFF"/>
                </a:solidFill>
                <a:latin typeface="Calibri" pitchFamily="34" charset="0"/>
              </a:rPr>
              <a:t>:</a:t>
            </a:r>
            <a:endParaRPr lang="en-US" altLang="en-US" sz="3200" b="1" dirty="0">
              <a:solidFill>
                <a:srgbClr val="FFFFFF"/>
              </a:solidFill>
              <a:latin typeface="Calibri" pitchFamily="34" charset="0"/>
            </a:endParaRPr>
          </a:p>
        </p:txBody>
      </p:sp>
    </p:spTree>
    <p:extLst>
      <p:ext uri="{BB962C8B-B14F-4D97-AF65-F5344CB8AC3E}">
        <p14:creationId xmlns:p14="http://schemas.microsoft.com/office/powerpoint/2010/main" val="2446543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Content Placeholder 9">
            <a:extLst>
              <a:ext uri="{FF2B5EF4-FFF2-40B4-BE49-F238E27FC236}"/>
            </a:extLst>
          </p:cNvPr>
          <p:cNvSpPr>
            <a:spLocks noGrp="1"/>
          </p:cNvSpPr>
          <p:nvPr>
            <p:ph sz="half" idx="4294967295"/>
          </p:nvPr>
        </p:nvSpPr>
        <p:spPr>
          <a:xfrm>
            <a:off x="4251366" y="2316222"/>
            <a:ext cx="4892635" cy="3929002"/>
          </a:xfrm>
          <a:prstGeom prst="rect">
            <a:avLst/>
          </a:prstGeom>
        </p:spPr>
        <p:txBody>
          <a:bodyPr>
            <a:noAutofit/>
          </a:bodyPr>
          <a:lstStyle/>
          <a:p>
            <a:pPr marL="0" indent="0">
              <a:buFont typeface="Arial" panose="020B0604020202020204" pitchFamily="34" charset="0"/>
              <a:buNone/>
              <a:defRPr/>
            </a:pPr>
            <a:r>
              <a:rPr lang="en-US" b="0" dirty="0" smtClean="0">
                <a:solidFill>
                  <a:schemeClr val="bg1"/>
                </a:solidFill>
                <a:latin typeface="Century Gothic" panose="020B0502020202020204" pitchFamily="34" charset="0"/>
              </a:rPr>
              <a:t>Productivity</a:t>
            </a:r>
            <a:endParaRPr lang="en-US" b="0" dirty="0">
              <a:solidFill>
                <a:schemeClr val="bg1"/>
              </a:solidFill>
              <a:latin typeface="Century Gothic" panose="020B0502020202020204" pitchFamily="34" charset="0"/>
            </a:endParaRPr>
          </a:p>
          <a:p>
            <a:pPr>
              <a:buFont typeface="Arial" panose="020B0604020202020204" pitchFamily="34" charset="0"/>
              <a:buChar char="•"/>
              <a:defRPr/>
            </a:pPr>
            <a:r>
              <a:rPr lang="en-US" sz="2200" b="0" dirty="0">
                <a:solidFill>
                  <a:schemeClr val="bg1"/>
                </a:solidFill>
                <a:latin typeface="Century Gothic" panose="020B0502020202020204" pitchFamily="34" charset="0"/>
              </a:rPr>
              <a:t>R</a:t>
            </a:r>
            <a:r>
              <a:rPr lang="en-US" sz="2200" b="0" dirty="0" smtClean="0">
                <a:solidFill>
                  <a:schemeClr val="bg1"/>
                </a:solidFill>
                <a:latin typeface="Century Gothic" panose="020B0502020202020204" pitchFamily="34" charset="0"/>
              </a:rPr>
              <a:t>eplacement </a:t>
            </a:r>
            <a:r>
              <a:rPr lang="en-US" sz="2200" b="0" dirty="0">
                <a:solidFill>
                  <a:schemeClr val="bg1"/>
                </a:solidFill>
                <a:latin typeface="Century Gothic" panose="020B0502020202020204" pitchFamily="34" charset="0"/>
              </a:rPr>
              <a:t>labor</a:t>
            </a:r>
          </a:p>
          <a:p>
            <a:pPr>
              <a:buFont typeface="Arial" panose="020B0604020202020204" pitchFamily="34" charset="0"/>
              <a:buChar char="•"/>
              <a:defRPr/>
            </a:pPr>
            <a:r>
              <a:rPr lang="en-US" sz="2200" b="0" dirty="0">
                <a:solidFill>
                  <a:schemeClr val="bg1"/>
                </a:solidFill>
                <a:latin typeface="Century Gothic" panose="020B0502020202020204" pitchFamily="34" charset="0"/>
              </a:rPr>
              <a:t>Activation of penalty clauses from regulators</a:t>
            </a:r>
          </a:p>
          <a:p>
            <a:pPr>
              <a:buFont typeface="Arial" panose="020B0604020202020204" pitchFamily="34" charset="0"/>
              <a:buChar char="•"/>
              <a:defRPr/>
            </a:pPr>
            <a:r>
              <a:rPr lang="en-US" sz="2200" b="0" dirty="0">
                <a:solidFill>
                  <a:schemeClr val="bg1"/>
                </a:solidFill>
                <a:latin typeface="Century Gothic" panose="020B0502020202020204" pitchFamily="34" charset="0"/>
              </a:rPr>
              <a:t>Resources committed  to court cases</a:t>
            </a:r>
          </a:p>
          <a:p>
            <a:pPr>
              <a:buFont typeface="Arial" panose="020B0604020202020204" pitchFamily="34" charset="0"/>
              <a:buChar char="•"/>
              <a:defRPr/>
            </a:pPr>
            <a:r>
              <a:rPr lang="en-US" sz="2200" b="0" dirty="0">
                <a:solidFill>
                  <a:schemeClr val="bg1"/>
                </a:solidFill>
                <a:latin typeface="Century Gothic" panose="020B0502020202020204" pitchFamily="34" charset="0"/>
              </a:rPr>
              <a:t>Damage to company </a:t>
            </a:r>
            <a:r>
              <a:rPr lang="en-US" sz="2200" b="0" dirty="0" smtClean="0">
                <a:solidFill>
                  <a:schemeClr val="bg1"/>
                </a:solidFill>
                <a:latin typeface="Century Gothic" panose="020B0502020202020204" pitchFamily="34" charset="0"/>
              </a:rPr>
              <a:t>reputation</a:t>
            </a:r>
          </a:p>
          <a:p>
            <a:pPr>
              <a:defRPr/>
            </a:pPr>
            <a:r>
              <a:rPr lang="en-US" sz="2200" b="0" dirty="0" smtClean="0">
                <a:solidFill>
                  <a:schemeClr val="bg1"/>
                </a:solidFill>
                <a:latin typeface="Century Gothic" panose="020B0502020202020204" pitchFamily="34" charset="0"/>
              </a:rPr>
              <a:t>Damage to industrial relations perhaps leading to industrial actions e.g. strikes.</a:t>
            </a:r>
          </a:p>
          <a:p>
            <a:pPr>
              <a:buFont typeface="Arial" panose="020B0604020202020204" pitchFamily="34" charset="0"/>
              <a:buChar char="•"/>
              <a:defRPr/>
            </a:pPr>
            <a:endParaRPr lang="en-US" b="0" dirty="0">
              <a:solidFill>
                <a:schemeClr val="bg1"/>
              </a:solidFill>
              <a:latin typeface="Century Gothic" panose="020B0502020202020204" pitchFamily="34" charset="0"/>
            </a:endParaRPr>
          </a:p>
        </p:txBody>
      </p:sp>
      <p:sp>
        <p:nvSpPr>
          <p:cNvPr id="9" name="Content Placeholder 7">
            <a:extLst>
              <a:ext uri="{FF2B5EF4-FFF2-40B4-BE49-F238E27FC236}"/>
            </a:extLst>
          </p:cNvPr>
          <p:cNvSpPr>
            <a:spLocks noGrp="1"/>
          </p:cNvSpPr>
          <p:nvPr>
            <p:ph sz="half" idx="1"/>
          </p:nvPr>
        </p:nvSpPr>
        <p:spPr>
          <a:xfrm>
            <a:off x="0" y="2316222"/>
            <a:ext cx="4438113" cy="3589278"/>
          </a:xfrm>
        </p:spPr>
        <p:txBody>
          <a:bodyPr>
            <a:noAutofit/>
          </a:bodyPr>
          <a:lstStyle/>
          <a:p>
            <a:pPr marL="0" indent="0">
              <a:buFont typeface="Arial" panose="020B0604020202020204" pitchFamily="34" charset="0"/>
              <a:buNone/>
              <a:defRPr/>
            </a:pPr>
            <a:r>
              <a:rPr lang="en-US" b="0" dirty="0" smtClean="0">
                <a:solidFill>
                  <a:schemeClr val="bg1"/>
                </a:solidFill>
                <a:latin typeface="Century Gothic" panose="020B0502020202020204" pitchFamily="34" charset="0"/>
              </a:rPr>
              <a:t>Safety </a:t>
            </a:r>
            <a:endParaRPr lang="en-US" b="0" dirty="0">
              <a:solidFill>
                <a:schemeClr val="bg1"/>
              </a:solidFill>
              <a:latin typeface="Century Gothic" panose="020B0502020202020204" pitchFamily="34" charset="0"/>
            </a:endParaRPr>
          </a:p>
          <a:p>
            <a:pPr>
              <a:buFont typeface="Arial" panose="020B0604020202020204" pitchFamily="34" charset="0"/>
              <a:buChar char="•"/>
              <a:defRPr/>
            </a:pPr>
            <a:r>
              <a:rPr lang="en-US" b="0" dirty="0" smtClean="0">
                <a:solidFill>
                  <a:schemeClr val="bg1"/>
                </a:solidFill>
                <a:latin typeface="Century Gothic" panose="020B0502020202020204" pitchFamily="34" charset="0"/>
              </a:rPr>
              <a:t>Lost </a:t>
            </a:r>
            <a:r>
              <a:rPr lang="en-US" b="0" dirty="0">
                <a:solidFill>
                  <a:schemeClr val="bg1"/>
                </a:solidFill>
                <a:latin typeface="Century Gothic" panose="020B0502020202020204" pitchFamily="34" charset="0"/>
              </a:rPr>
              <a:t>production time while dealing with the injury</a:t>
            </a:r>
          </a:p>
          <a:p>
            <a:pPr>
              <a:buFont typeface="Arial" panose="020B0604020202020204" pitchFamily="34" charset="0"/>
              <a:buChar char="•"/>
              <a:defRPr/>
            </a:pPr>
            <a:r>
              <a:rPr lang="en-US" b="0" dirty="0">
                <a:solidFill>
                  <a:schemeClr val="bg1"/>
                </a:solidFill>
                <a:latin typeface="Century Gothic" panose="020B0502020202020204" pitchFamily="34" charset="0"/>
              </a:rPr>
              <a:t>Costs associated with the rehabilitation of the injured worker and their return to work </a:t>
            </a:r>
          </a:p>
        </p:txBody>
      </p:sp>
      <p:sp>
        <p:nvSpPr>
          <p:cNvPr id="10" name="Content Placeholder 7">
            <a:extLst>
              <a:ext uri="{FF2B5EF4-FFF2-40B4-BE49-F238E27FC236}"/>
            </a:extLst>
          </p:cNvPr>
          <p:cNvSpPr txBox="1">
            <a:spLocks/>
          </p:cNvSpPr>
          <p:nvPr/>
        </p:nvSpPr>
        <p:spPr>
          <a:xfrm>
            <a:off x="152399" y="213756"/>
            <a:ext cx="8469087" cy="162691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tx1"/>
                </a:solidFill>
                <a:latin typeface="Myriad Pro" charset="0"/>
                <a:ea typeface="Myriad Pro" charset="0"/>
                <a:cs typeface="Myriad Pro"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Myriad Pro" charset="0"/>
                <a:ea typeface="Myriad Pro" charset="0"/>
                <a:cs typeface="Myriad Pro"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tx1"/>
                </a:solidFill>
                <a:latin typeface="Myriad Pro Semibold" charset="0"/>
                <a:ea typeface="Myriad Pro Semibold" charset="0"/>
                <a:cs typeface="Myriad Pro Semibol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1" i="0" kern="1200">
                <a:solidFill>
                  <a:schemeClr val="tx1"/>
                </a:solidFill>
                <a:latin typeface="Myriad Pro Semibold" charset="0"/>
                <a:ea typeface="Myriad Pro Semibold" charset="0"/>
                <a:cs typeface="Myriad Pro Semibol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n-US" altLang="en-US" sz="3200" dirty="0" smtClean="0">
                <a:solidFill>
                  <a:srgbClr val="FFFFFF"/>
                </a:solidFill>
                <a:latin typeface="Calibri" pitchFamily="34" charset="0"/>
              </a:rPr>
              <a:t>Direct </a:t>
            </a:r>
            <a:r>
              <a:rPr lang="en-US" altLang="en-US" sz="3200" dirty="0">
                <a:solidFill>
                  <a:srgbClr val="FFFFFF"/>
                </a:solidFill>
                <a:latin typeface="Calibri" pitchFamily="34" charset="0"/>
              </a:rPr>
              <a:t>and Indirect Costs of Accidents to an Organization </a:t>
            </a:r>
            <a:r>
              <a:rPr lang="en-US" altLang="en-US" sz="3200" dirty="0" err="1">
                <a:solidFill>
                  <a:srgbClr val="FFFFFF"/>
                </a:solidFill>
                <a:latin typeface="Calibri" pitchFamily="34" charset="0"/>
              </a:rPr>
              <a:t>Contd</a:t>
            </a:r>
            <a:r>
              <a:rPr lang="en-US" altLang="en-US" dirty="0">
                <a:solidFill>
                  <a:srgbClr val="FFFFFF"/>
                </a:solidFill>
                <a:latin typeface="Calibri" pitchFamily="34" charset="0"/>
              </a:rPr>
              <a:t>:</a:t>
            </a:r>
          </a:p>
          <a:p>
            <a:pPr marL="0" indent="0">
              <a:buNone/>
              <a:defRPr/>
            </a:pPr>
            <a:endParaRPr lang="en-US" b="0" dirty="0" smtClean="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701600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6"/>
          <p:cNvSpPr txBox="1">
            <a:spLocks noChangeArrowheads="1"/>
          </p:cNvSpPr>
          <p:nvPr/>
        </p:nvSpPr>
        <p:spPr bwMode="auto">
          <a:xfrm>
            <a:off x="0" y="0"/>
            <a:ext cx="919941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solidFill>
                  <a:srgbClr val="FFFFFF"/>
                </a:solidFill>
                <a:latin typeface="Century Gothic" pitchFamily="34" charset="0"/>
              </a:rPr>
              <a:t>Costs of Accidents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8790" y="2316221"/>
            <a:ext cx="6523635" cy="383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125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6"/>
          <p:cNvSpPr txBox="1">
            <a:spLocks noChangeArrowheads="1"/>
          </p:cNvSpPr>
          <p:nvPr/>
        </p:nvSpPr>
        <p:spPr bwMode="auto">
          <a:xfrm>
            <a:off x="0" y="515575"/>
            <a:ext cx="7243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solidFill>
                  <a:srgbClr val="FFFFFF"/>
                </a:solidFill>
                <a:latin typeface="Century Gothic" pitchFamily="34" charset="0"/>
              </a:rPr>
              <a:t>Cost of Accidents – The </a:t>
            </a:r>
            <a:r>
              <a:rPr lang="en-US" altLang="en-US" sz="3200" b="1" dirty="0" err="1">
                <a:solidFill>
                  <a:srgbClr val="FFFFFF"/>
                </a:solidFill>
                <a:latin typeface="Century Gothic" pitchFamily="34" charset="0"/>
              </a:rPr>
              <a:t>Macondo</a:t>
            </a:r>
            <a:r>
              <a:rPr lang="en-US" altLang="en-US" sz="3200" b="1" dirty="0">
                <a:solidFill>
                  <a:srgbClr val="FFFFFF"/>
                </a:solidFill>
                <a:latin typeface="Century Gothic" pitchFamily="34" charset="0"/>
              </a:rPr>
              <a:t> Blowout</a:t>
            </a:r>
          </a:p>
        </p:txBody>
      </p:sp>
      <p:sp>
        <p:nvSpPr>
          <p:cNvPr id="9" name="Content Placeholder 7">
            <a:extLst>
              <a:ext uri="{FF2B5EF4-FFF2-40B4-BE49-F238E27FC236}"/>
            </a:extLst>
          </p:cNvPr>
          <p:cNvSpPr>
            <a:spLocks noGrp="1"/>
          </p:cNvSpPr>
          <p:nvPr>
            <p:ph sz="half" idx="1"/>
          </p:nvPr>
        </p:nvSpPr>
        <p:spPr>
          <a:xfrm>
            <a:off x="0" y="2316222"/>
            <a:ext cx="9144001" cy="3819466"/>
          </a:xfrm>
        </p:spPr>
        <p:txBody>
          <a:bodyPr>
            <a:normAutofit fontScale="25000" lnSpcReduction="20000"/>
          </a:bodyPr>
          <a:lstStyle/>
          <a:p>
            <a:pPr marL="0" indent="0">
              <a:buFont typeface="Arial" panose="020B0604020202020204" pitchFamily="34" charset="0"/>
              <a:buNone/>
              <a:defRPr/>
            </a:pPr>
            <a:r>
              <a:rPr lang="en-US" sz="9600" b="0" dirty="0">
                <a:solidFill>
                  <a:schemeClr val="bg1"/>
                </a:solidFill>
                <a:latin typeface="Century Gothic" panose="020B0502020202020204" pitchFamily="34" charset="0"/>
              </a:rPr>
              <a:t>T</a:t>
            </a:r>
            <a:r>
              <a:rPr lang="en-US" sz="9600" b="0" dirty="0" smtClean="0">
                <a:solidFill>
                  <a:schemeClr val="bg1"/>
                </a:solidFill>
                <a:latin typeface="Century Gothic" panose="020B0502020202020204" pitchFamily="34" charset="0"/>
              </a:rPr>
              <a:t>he </a:t>
            </a:r>
            <a:r>
              <a:rPr lang="en-US" sz="9600" b="0" dirty="0">
                <a:solidFill>
                  <a:schemeClr val="bg1"/>
                </a:solidFill>
                <a:latin typeface="Century Gothic" panose="020B0502020202020204" pitchFamily="34" charset="0"/>
              </a:rPr>
              <a:t>Macondo Blowout accident otherwise referred to as the </a:t>
            </a:r>
            <a:endParaRPr lang="en-US" sz="9600" b="0" dirty="0" smtClean="0">
              <a:solidFill>
                <a:schemeClr val="bg1"/>
              </a:solidFill>
              <a:latin typeface="Century Gothic" panose="020B0502020202020204" pitchFamily="34" charset="0"/>
            </a:endParaRPr>
          </a:p>
          <a:p>
            <a:pPr marL="0" indent="0">
              <a:buFont typeface="Arial" panose="020B0604020202020204" pitchFamily="34" charset="0"/>
              <a:buNone/>
              <a:defRPr/>
            </a:pPr>
            <a:r>
              <a:rPr lang="en-US" sz="9600" b="0" dirty="0" smtClean="0">
                <a:solidFill>
                  <a:schemeClr val="bg1"/>
                </a:solidFill>
                <a:latin typeface="Century Gothic" panose="020B0502020202020204" pitchFamily="34" charset="0"/>
              </a:rPr>
              <a:t>Deep </a:t>
            </a:r>
            <a:r>
              <a:rPr lang="en-US" sz="9600" b="0" dirty="0">
                <a:solidFill>
                  <a:schemeClr val="bg1"/>
                </a:solidFill>
                <a:latin typeface="Century Gothic" panose="020B0502020202020204" pitchFamily="34" charset="0"/>
              </a:rPr>
              <a:t>Horizon Oil </a:t>
            </a:r>
            <a:r>
              <a:rPr lang="en-US" sz="9600" b="0" dirty="0" smtClean="0">
                <a:solidFill>
                  <a:schemeClr val="bg1"/>
                </a:solidFill>
                <a:latin typeface="Century Gothic" panose="020B0502020202020204" pitchFamily="34" charset="0"/>
              </a:rPr>
              <a:t>Spill/BP </a:t>
            </a:r>
            <a:r>
              <a:rPr lang="en-US" sz="9600" b="0" dirty="0">
                <a:solidFill>
                  <a:schemeClr val="bg1"/>
                </a:solidFill>
                <a:latin typeface="Century Gothic" panose="020B0502020202020204" pitchFamily="34" charset="0"/>
              </a:rPr>
              <a:t>Oil Spill disaster which </a:t>
            </a:r>
            <a:endParaRPr lang="en-US" sz="9600" b="0" dirty="0" smtClean="0">
              <a:solidFill>
                <a:schemeClr val="bg1"/>
              </a:solidFill>
              <a:latin typeface="Century Gothic" panose="020B0502020202020204" pitchFamily="34" charset="0"/>
            </a:endParaRPr>
          </a:p>
          <a:p>
            <a:pPr marL="0" indent="0">
              <a:buFont typeface="Arial" panose="020B0604020202020204" pitchFamily="34" charset="0"/>
              <a:buNone/>
              <a:defRPr/>
            </a:pPr>
            <a:r>
              <a:rPr lang="en-US" sz="9600" b="0" dirty="0" smtClean="0">
                <a:solidFill>
                  <a:schemeClr val="bg1"/>
                </a:solidFill>
                <a:latin typeface="Century Gothic" panose="020B0502020202020204" pitchFamily="34" charset="0"/>
              </a:rPr>
              <a:t>occurred </a:t>
            </a:r>
            <a:r>
              <a:rPr lang="en-US" sz="9600" b="0" dirty="0">
                <a:solidFill>
                  <a:schemeClr val="bg1"/>
                </a:solidFill>
                <a:latin typeface="Century Gothic" panose="020B0502020202020204" pitchFamily="34" charset="0"/>
              </a:rPr>
              <a:t>on the 20</a:t>
            </a:r>
            <a:r>
              <a:rPr lang="en-US" sz="9600" b="0" baseline="30000" dirty="0">
                <a:solidFill>
                  <a:schemeClr val="bg1"/>
                </a:solidFill>
                <a:latin typeface="Century Gothic" panose="020B0502020202020204" pitchFamily="34" charset="0"/>
              </a:rPr>
              <a:t>th</a:t>
            </a:r>
            <a:r>
              <a:rPr lang="en-US" sz="9600" b="0" dirty="0">
                <a:solidFill>
                  <a:schemeClr val="bg1"/>
                </a:solidFill>
                <a:latin typeface="Century Gothic" panose="020B0502020202020204" pitchFamily="34" charset="0"/>
              </a:rPr>
              <a:t> of April 2010 recorded the following </a:t>
            </a:r>
            <a:endParaRPr lang="en-US" sz="9600" b="0" dirty="0" smtClean="0">
              <a:solidFill>
                <a:schemeClr val="bg1"/>
              </a:solidFill>
              <a:latin typeface="Century Gothic" panose="020B0502020202020204" pitchFamily="34" charset="0"/>
            </a:endParaRPr>
          </a:p>
          <a:p>
            <a:pPr marL="0" indent="0">
              <a:buFont typeface="Arial" panose="020B0604020202020204" pitchFamily="34" charset="0"/>
              <a:buNone/>
              <a:defRPr/>
            </a:pPr>
            <a:r>
              <a:rPr lang="en-US" sz="9600" b="0" dirty="0" smtClean="0">
                <a:solidFill>
                  <a:schemeClr val="bg1"/>
                </a:solidFill>
                <a:latin typeface="Century Gothic" panose="020B0502020202020204" pitchFamily="34" charset="0"/>
              </a:rPr>
              <a:t>losses</a:t>
            </a:r>
            <a:r>
              <a:rPr lang="en-US" sz="9600" b="0" dirty="0">
                <a:solidFill>
                  <a:schemeClr val="bg1"/>
                </a:solidFill>
                <a:latin typeface="Century Gothic" panose="020B0502020202020204" pitchFamily="34" charset="0"/>
              </a:rPr>
              <a:t>:</a:t>
            </a:r>
          </a:p>
          <a:p>
            <a:pPr>
              <a:buFont typeface="Arial" panose="020B0604020202020204" pitchFamily="34" charset="0"/>
              <a:buChar char="•"/>
              <a:defRPr/>
            </a:pPr>
            <a:r>
              <a:rPr lang="en-US" sz="9600" b="0" dirty="0" smtClean="0">
                <a:solidFill>
                  <a:schemeClr val="bg1"/>
                </a:solidFill>
                <a:latin typeface="Century Gothic" panose="020B0502020202020204" pitchFamily="34" charset="0"/>
              </a:rPr>
              <a:t>11 </a:t>
            </a:r>
            <a:r>
              <a:rPr lang="en-US" sz="9600" b="0" dirty="0">
                <a:solidFill>
                  <a:schemeClr val="bg1"/>
                </a:solidFill>
                <a:latin typeface="Century Gothic" panose="020B0502020202020204" pitchFamily="34" charset="0"/>
              </a:rPr>
              <a:t>lives were lost</a:t>
            </a:r>
          </a:p>
          <a:p>
            <a:pPr>
              <a:buFont typeface="Arial" panose="020B0604020202020204" pitchFamily="34" charset="0"/>
              <a:buChar char="•"/>
              <a:defRPr/>
            </a:pPr>
            <a:r>
              <a:rPr lang="en-US" sz="9600" b="0" dirty="0" smtClean="0">
                <a:solidFill>
                  <a:schemeClr val="bg1"/>
                </a:solidFill>
                <a:latin typeface="Century Gothic" panose="020B0502020202020204" pitchFamily="34" charset="0"/>
              </a:rPr>
              <a:t>Estimated </a:t>
            </a:r>
            <a:r>
              <a:rPr lang="en-US" sz="9600" b="0" dirty="0">
                <a:solidFill>
                  <a:schemeClr val="bg1"/>
                </a:solidFill>
                <a:latin typeface="Century Gothic" panose="020B0502020202020204" pitchFamily="34" charset="0"/>
              </a:rPr>
              <a:t>4.9 billion barrels (660,000 tonnes) of oil were spilled into the sea</a:t>
            </a:r>
          </a:p>
          <a:p>
            <a:pPr>
              <a:buFont typeface="Arial" panose="020B0604020202020204" pitchFamily="34" charset="0"/>
              <a:buChar char="•"/>
              <a:defRPr/>
            </a:pPr>
            <a:r>
              <a:rPr lang="en-US" sz="9600" b="0" dirty="0" smtClean="0">
                <a:solidFill>
                  <a:schemeClr val="bg1"/>
                </a:solidFill>
                <a:latin typeface="Century Gothic" panose="020B0502020202020204" pitchFamily="34" charset="0"/>
              </a:rPr>
              <a:t>US$560 </a:t>
            </a:r>
            <a:r>
              <a:rPr lang="en-US" sz="9600" b="0" dirty="0">
                <a:solidFill>
                  <a:schemeClr val="bg1"/>
                </a:solidFill>
                <a:latin typeface="Century Gothic" panose="020B0502020202020204" pitchFamily="34" charset="0"/>
              </a:rPr>
              <a:t>million, was written off as a total loss in the disaster</a:t>
            </a:r>
          </a:p>
          <a:p>
            <a:pPr>
              <a:defRPr/>
            </a:pPr>
            <a:r>
              <a:rPr lang="en-US" sz="9600" b="0" dirty="0" smtClean="0">
                <a:solidFill>
                  <a:schemeClr val="bg1"/>
                </a:solidFill>
                <a:latin typeface="Century Gothic" panose="020B0502020202020204" pitchFamily="34" charset="0"/>
              </a:rPr>
              <a:t>48,000 </a:t>
            </a:r>
            <a:r>
              <a:rPr lang="en-US" sz="9600" b="0" dirty="0">
                <a:solidFill>
                  <a:schemeClr val="bg1"/>
                </a:solidFill>
                <a:latin typeface="Century Gothic" panose="020B0502020202020204" pitchFamily="34" charset="0"/>
              </a:rPr>
              <a:t>people, 6,500 vessels and 125 aircraft </a:t>
            </a:r>
            <a:r>
              <a:rPr lang="en-US" sz="9600" b="0" dirty="0" smtClean="0">
                <a:solidFill>
                  <a:schemeClr val="bg1"/>
                </a:solidFill>
                <a:latin typeface="Century Gothic" panose="020B0502020202020204" pitchFamily="34" charset="0"/>
              </a:rPr>
              <a:t>were involved in the </a:t>
            </a:r>
            <a:r>
              <a:rPr lang="en-US" sz="9600" b="0" dirty="0">
                <a:solidFill>
                  <a:schemeClr val="bg1"/>
                </a:solidFill>
                <a:latin typeface="Century Gothic" panose="020B0502020202020204" pitchFamily="34" charset="0"/>
              </a:rPr>
              <a:t>response </a:t>
            </a:r>
            <a:r>
              <a:rPr lang="en-US" sz="9600" b="0" dirty="0" smtClean="0">
                <a:solidFill>
                  <a:schemeClr val="bg1"/>
                </a:solidFill>
                <a:latin typeface="Century Gothic" panose="020B0502020202020204" pitchFamily="34" charset="0"/>
              </a:rPr>
              <a:t>effort.</a:t>
            </a:r>
            <a:endParaRPr lang="en-US" sz="9600" b="0" dirty="0">
              <a:solidFill>
                <a:schemeClr val="bg1"/>
              </a:solidFill>
              <a:latin typeface="Century Gothic" panose="020B0502020202020204" pitchFamily="34" charset="0"/>
            </a:endParaRPr>
          </a:p>
          <a:p>
            <a:pPr marL="0" indent="0">
              <a:buNone/>
              <a:defRPr/>
            </a:pPr>
            <a:endParaRPr lang="en-US" sz="5100" b="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85125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6"/>
          <p:cNvSpPr txBox="1">
            <a:spLocks noChangeArrowheads="1"/>
          </p:cNvSpPr>
          <p:nvPr/>
        </p:nvSpPr>
        <p:spPr bwMode="auto">
          <a:xfrm>
            <a:off x="0" y="515575"/>
            <a:ext cx="7243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solidFill>
                  <a:srgbClr val="FFFFFF"/>
                </a:solidFill>
                <a:latin typeface="Century Gothic" pitchFamily="34" charset="0"/>
              </a:rPr>
              <a:t>Cost of Accidents – The </a:t>
            </a:r>
            <a:r>
              <a:rPr lang="en-US" altLang="en-US" sz="3200" b="1" dirty="0" err="1">
                <a:solidFill>
                  <a:srgbClr val="FFFFFF"/>
                </a:solidFill>
                <a:latin typeface="Century Gothic" pitchFamily="34" charset="0"/>
              </a:rPr>
              <a:t>Macondo</a:t>
            </a:r>
            <a:r>
              <a:rPr lang="en-US" altLang="en-US" sz="3200" b="1" dirty="0">
                <a:solidFill>
                  <a:srgbClr val="FFFFFF"/>
                </a:solidFill>
                <a:latin typeface="Century Gothic" pitchFamily="34" charset="0"/>
              </a:rPr>
              <a:t> </a:t>
            </a:r>
            <a:r>
              <a:rPr lang="en-US" altLang="en-US" sz="3200" b="1" dirty="0" smtClean="0">
                <a:solidFill>
                  <a:srgbClr val="FFFFFF"/>
                </a:solidFill>
                <a:latin typeface="Century Gothic" pitchFamily="34" charset="0"/>
              </a:rPr>
              <a:t>Blowout </a:t>
            </a:r>
            <a:r>
              <a:rPr lang="en-US" altLang="en-US" sz="3200" b="1" dirty="0" err="1" smtClean="0">
                <a:solidFill>
                  <a:srgbClr val="FFFFFF"/>
                </a:solidFill>
                <a:latin typeface="Century Gothic" pitchFamily="34" charset="0"/>
              </a:rPr>
              <a:t>Contd</a:t>
            </a:r>
            <a:r>
              <a:rPr lang="en-US" altLang="en-US" sz="3200" b="1" dirty="0" smtClean="0">
                <a:solidFill>
                  <a:srgbClr val="FFFFFF"/>
                </a:solidFill>
                <a:latin typeface="Century Gothic" pitchFamily="34" charset="0"/>
              </a:rPr>
              <a:t>:</a:t>
            </a:r>
            <a:endParaRPr lang="en-US" altLang="en-US" sz="3200" b="1" dirty="0">
              <a:solidFill>
                <a:srgbClr val="FFFFFF"/>
              </a:solidFill>
              <a:latin typeface="Century Gothic" pitchFamily="34" charset="0"/>
            </a:endParaRPr>
          </a:p>
        </p:txBody>
      </p:sp>
      <p:sp>
        <p:nvSpPr>
          <p:cNvPr id="9" name="Content Placeholder 7">
            <a:extLst>
              <a:ext uri="{FF2B5EF4-FFF2-40B4-BE49-F238E27FC236}"/>
            </a:extLst>
          </p:cNvPr>
          <p:cNvSpPr>
            <a:spLocks noGrp="1"/>
          </p:cNvSpPr>
          <p:nvPr>
            <p:ph sz="half" idx="1"/>
          </p:nvPr>
        </p:nvSpPr>
        <p:spPr>
          <a:xfrm>
            <a:off x="0" y="2316222"/>
            <a:ext cx="9144001" cy="3819466"/>
          </a:xfrm>
        </p:spPr>
        <p:txBody>
          <a:bodyPr>
            <a:normAutofit/>
          </a:bodyPr>
          <a:lstStyle/>
          <a:p>
            <a:pPr>
              <a:buFont typeface="Arial" panose="020B0604020202020204" pitchFamily="34" charset="0"/>
              <a:buChar char="•"/>
              <a:defRPr/>
            </a:pPr>
            <a:r>
              <a:rPr lang="en-US" b="0" dirty="0" smtClean="0">
                <a:solidFill>
                  <a:schemeClr val="bg1"/>
                </a:solidFill>
                <a:latin typeface="Century Gothic" panose="020B0502020202020204" pitchFamily="34" charset="0"/>
              </a:rPr>
              <a:t>Total </a:t>
            </a:r>
            <a:r>
              <a:rPr lang="en-US" b="0" dirty="0">
                <a:solidFill>
                  <a:schemeClr val="bg1"/>
                </a:solidFill>
                <a:latin typeface="Century Gothic" panose="020B0502020202020204" pitchFamily="34" charset="0"/>
              </a:rPr>
              <a:t>damages were estimated to reach tens of billions of dollars</a:t>
            </a:r>
          </a:p>
          <a:p>
            <a:pPr marL="0" indent="0">
              <a:buNone/>
              <a:defRPr/>
            </a:pPr>
            <a:endParaRPr lang="en-US" b="0" dirty="0">
              <a:solidFill>
                <a:schemeClr val="bg1"/>
              </a:solidFill>
              <a:latin typeface="Century Gothic" panose="020B0502020202020204" pitchFamily="34" charset="0"/>
            </a:endParaRPr>
          </a:p>
          <a:p>
            <a:pPr marL="0" indent="0">
              <a:buFont typeface="Arial" panose="020B0604020202020204" pitchFamily="34" charset="0"/>
              <a:buNone/>
              <a:defRPr/>
            </a:pPr>
            <a:r>
              <a:rPr lang="en-US" b="0" dirty="0" smtClean="0">
                <a:solidFill>
                  <a:schemeClr val="bg1"/>
                </a:solidFill>
                <a:latin typeface="Century Gothic" panose="020B0502020202020204" pitchFamily="34" charset="0"/>
              </a:rPr>
              <a:t>In 2011</a:t>
            </a:r>
            <a:r>
              <a:rPr lang="en-US" b="0" dirty="0">
                <a:solidFill>
                  <a:schemeClr val="bg1"/>
                </a:solidFill>
                <a:latin typeface="Century Gothic" panose="020B0502020202020204" pitchFamily="34" charset="0"/>
              </a:rPr>
              <a:t>, </a:t>
            </a:r>
            <a:r>
              <a:rPr lang="en-US" b="0" dirty="0" smtClean="0">
                <a:solidFill>
                  <a:schemeClr val="bg1"/>
                </a:solidFill>
                <a:latin typeface="Century Gothic" panose="020B0502020202020204" pitchFamily="34" charset="0"/>
              </a:rPr>
              <a:t>estimated costs </a:t>
            </a:r>
            <a:r>
              <a:rPr lang="en-US" b="0" dirty="0">
                <a:solidFill>
                  <a:schemeClr val="bg1"/>
                </a:solidFill>
                <a:latin typeface="Century Gothic" panose="020B0502020202020204" pitchFamily="34" charset="0"/>
              </a:rPr>
              <a:t>related to the accident (including costs incurred by the end of 2010 and estimated obligations for future costs) at 40.9 billion </a:t>
            </a:r>
            <a:r>
              <a:rPr lang="en-US" b="0" dirty="0" smtClean="0">
                <a:solidFill>
                  <a:schemeClr val="bg1"/>
                </a:solidFill>
                <a:latin typeface="Century Gothic" panose="020B0502020202020204" pitchFamily="34" charset="0"/>
              </a:rPr>
              <a:t>dollars ( 14,764.9 trillions naira)(Using an Exchange Rate of N361to a dollar).</a:t>
            </a:r>
            <a:endParaRPr lang="en-US" b="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96511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6"/>
          <p:cNvSpPr txBox="1">
            <a:spLocks noChangeArrowheads="1"/>
          </p:cNvSpPr>
          <p:nvPr/>
        </p:nvSpPr>
        <p:spPr bwMode="auto">
          <a:xfrm>
            <a:off x="0" y="658075"/>
            <a:ext cx="71489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FFFFFF"/>
                </a:solidFill>
                <a:latin typeface="Century Gothic" pitchFamily="34" charset="0"/>
              </a:rPr>
              <a:t>Cost of Accident – Piper Alpha Disaster </a:t>
            </a:r>
            <a:r>
              <a:rPr lang="en-US" altLang="en-US" sz="2800" b="1" dirty="0" smtClean="0">
                <a:solidFill>
                  <a:srgbClr val="FFFFFF"/>
                </a:solidFill>
                <a:latin typeface="Century Gothic" pitchFamily="34" charset="0"/>
              </a:rPr>
              <a:t>6</a:t>
            </a:r>
            <a:r>
              <a:rPr lang="en-US" altLang="en-US" sz="2800" b="1" baseline="30000" dirty="0" smtClean="0">
                <a:solidFill>
                  <a:srgbClr val="FFFFFF"/>
                </a:solidFill>
                <a:latin typeface="Century Gothic" pitchFamily="34" charset="0"/>
              </a:rPr>
              <a:t>th</a:t>
            </a:r>
            <a:r>
              <a:rPr lang="en-US" altLang="en-US" sz="2800" b="1" dirty="0" smtClean="0">
                <a:solidFill>
                  <a:srgbClr val="FFFFFF"/>
                </a:solidFill>
                <a:latin typeface="Century Gothic" pitchFamily="34" charset="0"/>
              </a:rPr>
              <a:t> July1988</a:t>
            </a:r>
            <a:endParaRPr lang="en-US" altLang="en-US" sz="2800" b="1" dirty="0">
              <a:solidFill>
                <a:srgbClr val="FFFFFF"/>
              </a:solidFill>
              <a:latin typeface="Century Gothic" pitchFamily="34" charset="0"/>
            </a:endParaRPr>
          </a:p>
        </p:txBody>
      </p:sp>
      <p:sp>
        <p:nvSpPr>
          <p:cNvPr id="9" name="Content Placeholder 7"/>
          <p:cNvSpPr>
            <a:spLocks noGrp="1"/>
          </p:cNvSpPr>
          <p:nvPr>
            <p:ph sz="half" idx="1"/>
          </p:nvPr>
        </p:nvSpPr>
        <p:spPr>
          <a:xfrm>
            <a:off x="0" y="2316222"/>
            <a:ext cx="9144001" cy="3648016"/>
          </a:xfrm>
        </p:spPr>
        <p:txBody>
          <a:bodyPr>
            <a:noAutofit/>
          </a:bodyPr>
          <a:lstStyle/>
          <a:p>
            <a:pPr marL="0" indent="0">
              <a:buFont typeface="Arial" charset="0"/>
              <a:buNone/>
            </a:pPr>
            <a:r>
              <a:rPr lang="en-US" b="0" dirty="0" smtClean="0">
                <a:solidFill>
                  <a:schemeClr val="bg1"/>
                </a:solidFill>
                <a:latin typeface="Century Gothic" pitchFamily="34" charset="0"/>
              </a:rPr>
              <a:t>The </a:t>
            </a:r>
            <a:r>
              <a:rPr lang="en-US" b="0" dirty="0">
                <a:solidFill>
                  <a:schemeClr val="bg1"/>
                </a:solidFill>
                <a:latin typeface="Century Gothic" pitchFamily="34" charset="0"/>
              </a:rPr>
              <a:t>Piper Alpha disaster </a:t>
            </a:r>
            <a:r>
              <a:rPr lang="en-US" b="0" dirty="0" smtClean="0">
                <a:solidFill>
                  <a:schemeClr val="bg1"/>
                </a:solidFill>
                <a:latin typeface="Century Gothic" pitchFamily="34" charset="0"/>
              </a:rPr>
              <a:t>of </a:t>
            </a:r>
            <a:r>
              <a:rPr lang="en-US" b="0" dirty="0">
                <a:solidFill>
                  <a:schemeClr val="bg1"/>
                </a:solidFill>
                <a:latin typeface="Century Gothic" pitchFamily="34" charset="0"/>
              </a:rPr>
              <a:t>6th July, </a:t>
            </a:r>
            <a:r>
              <a:rPr lang="en-US" b="0" dirty="0" smtClean="0">
                <a:solidFill>
                  <a:schemeClr val="bg1"/>
                </a:solidFill>
                <a:latin typeface="Century Gothic" pitchFamily="34" charset="0"/>
              </a:rPr>
              <a:t>1988 claimed 167 lives  </a:t>
            </a:r>
          </a:p>
          <a:p>
            <a:pPr marL="0" indent="0">
              <a:buFont typeface="Arial" charset="0"/>
              <a:buNone/>
            </a:pPr>
            <a:r>
              <a:rPr lang="en-US" b="0" dirty="0" smtClean="0">
                <a:solidFill>
                  <a:schemeClr val="bg1"/>
                </a:solidFill>
                <a:latin typeface="Century Gothic" pitchFamily="34" charset="0"/>
              </a:rPr>
              <a:t>“The accident happened as a result of  maintenance work simultaneously carried out on one of the high-pressure condensate pumps and a safety valve, which led to a leak in condensates”.</a:t>
            </a:r>
          </a:p>
          <a:p>
            <a:pPr marL="0" indent="0">
              <a:buFont typeface="Arial" charset="0"/>
              <a:buNone/>
            </a:pPr>
            <a:r>
              <a:rPr lang="en-US" b="0" dirty="0" smtClean="0">
                <a:solidFill>
                  <a:schemeClr val="bg1"/>
                </a:solidFill>
                <a:latin typeface="Century Gothic" pitchFamily="34" charset="0"/>
              </a:rPr>
              <a:t>The entire oil platform was burnt into rumbles in the North Sea.</a:t>
            </a:r>
          </a:p>
          <a:p>
            <a:pPr marL="0" indent="0">
              <a:buFont typeface="Arial" charset="0"/>
              <a:buNone/>
            </a:pPr>
            <a:endParaRPr lang="en-US" b="0" dirty="0" smtClean="0">
              <a:solidFill>
                <a:schemeClr val="bg1"/>
              </a:solidFill>
              <a:latin typeface="Century Gothic" pitchFamily="34" charset="0"/>
            </a:endParaRPr>
          </a:p>
          <a:p>
            <a:pPr marL="0" indent="0">
              <a:buFont typeface="Arial" charset="0"/>
              <a:buNone/>
            </a:pPr>
            <a:endParaRPr lang="en-US" b="0" dirty="0" smtClean="0">
              <a:solidFill>
                <a:schemeClr val="bg1"/>
              </a:solidFill>
              <a:latin typeface="Century Gothic" pitchFamily="34" charset="0"/>
            </a:endParaRPr>
          </a:p>
          <a:p>
            <a:pPr marL="0" indent="0">
              <a:buFont typeface="Arial" charset="0"/>
              <a:buNone/>
            </a:pPr>
            <a:endParaRPr lang="en-US" b="0" dirty="0" smtClean="0">
              <a:solidFill>
                <a:schemeClr val="bg1"/>
              </a:solidFill>
              <a:latin typeface="Century Gothic" pitchFamily="34" charset="0"/>
            </a:endParaRPr>
          </a:p>
          <a:p>
            <a:pPr marL="0" indent="0">
              <a:buFont typeface="Arial" charset="0"/>
              <a:buNone/>
            </a:pPr>
            <a:endParaRPr lang="en-US" b="0" dirty="0" smtClean="0">
              <a:solidFill>
                <a:schemeClr val="bg1"/>
              </a:solidFill>
              <a:latin typeface="Century Gothic" pitchFamily="34" charset="0"/>
              <a:hlinkClick r:id="rId4"/>
            </a:endParaRPr>
          </a:p>
          <a:p>
            <a:pPr marL="0" indent="0">
              <a:buFont typeface="Arial" charset="0"/>
              <a:buNone/>
            </a:pPr>
            <a:endParaRPr lang="en-US" b="0" dirty="0" smtClean="0">
              <a:solidFill>
                <a:schemeClr val="bg1"/>
              </a:solidFill>
              <a:latin typeface="Century Gothic" pitchFamily="34" charset="0"/>
              <a:hlinkClick r:id="rId4"/>
            </a:endParaRPr>
          </a:p>
          <a:p>
            <a:pPr marL="0" indent="0">
              <a:buFont typeface="Arial" charset="0"/>
              <a:buNone/>
            </a:pPr>
            <a:endParaRPr lang="en-US" b="0" dirty="0" smtClean="0">
              <a:solidFill>
                <a:schemeClr val="bg1"/>
              </a:solidFill>
              <a:latin typeface="Century Gothic" pitchFamily="34" charset="0"/>
            </a:endParaRPr>
          </a:p>
          <a:p>
            <a:pPr marL="0" indent="0">
              <a:buFont typeface="Arial" charset="0"/>
              <a:buNone/>
            </a:pPr>
            <a:endParaRPr lang="en-US" b="0" dirty="0" smtClean="0">
              <a:solidFill>
                <a:schemeClr val="bg1"/>
              </a:solidFill>
              <a:latin typeface="Century Gothic" pitchFamily="34" charset="0"/>
            </a:endParaRPr>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75" y="4856967"/>
            <a:ext cx="1922937" cy="113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350" y="4856967"/>
            <a:ext cx="1638795" cy="112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963" y="4821341"/>
            <a:ext cx="1719262" cy="112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9548" y="4821341"/>
            <a:ext cx="1963665" cy="112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
          <p:cNvSpPr>
            <a:spLocks noChangeArrowheads="1"/>
          </p:cNvSpPr>
          <p:nvPr/>
        </p:nvSpPr>
        <p:spPr bwMode="auto">
          <a:xfrm>
            <a:off x="6329548" y="5836100"/>
            <a:ext cx="195605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The burnt remains</a:t>
            </a:r>
          </a:p>
        </p:txBody>
      </p:sp>
    </p:spTree>
    <p:extLst>
      <p:ext uri="{BB962C8B-B14F-4D97-AF65-F5344CB8AC3E}">
        <p14:creationId xmlns:p14="http://schemas.microsoft.com/office/powerpoint/2010/main" val="2085125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6"/>
          <p:cNvSpPr txBox="1">
            <a:spLocks noChangeArrowheads="1"/>
          </p:cNvSpPr>
          <p:nvPr/>
        </p:nvSpPr>
        <p:spPr bwMode="auto">
          <a:xfrm>
            <a:off x="0" y="658075"/>
            <a:ext cx="71489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FFFFFF"/>
                </a:solidFill>
                <a:latin typeface="Century Gothic" pitchFamily="34" charset="0"/>
              </a:rPr>
              <a:t>Cost of Accident – Piper Alpha Disaster </a:t>
            </a:r>
            <a:r>
              <a:rPr lang="en-US" altLang="en-US" sz="2800" b="1" dirty="0" smtClean="0">
                <a:solidFill>
                  <a:srgbClr val="FFFFFF"/>
                </a:solidFill>
                <a:latin typeface="Century Gothic" pitchFamily="34" charset="0"/>
              </a:rPr>
              <a:t>6</a:t>
            </a:r>
            <a:r>
              <a:rPr lang="en-US" altLang="en-US" sz="2800" b="1" baseline="30000" dirty="0" smtClean="0">
                <a:solidFill>
                  <a:srgbClr val="FFFFFF"/>
                </a:solidFill>
                <a:latin typeface="Century Gothic" pitchFamily="34" charset="0"/>
              </a:rPr>
              <a:t>th</a:t>
            </a:r>
            <a:r>
              <a:rPr lang="en-US" altLang="en-US" sz="2800" b="1" dirty="0" smtClean="0">
                <a:solidFill>
                  <a:srgbClr val="FFFFFF"/>
                </a:solidFill>
                <a:latin typeface="Century Gothic" pitchFamily="34" charset="0"/>
              </a:rPr>
              <a:t> July1988</a:t>
            </a:r>
            <a:endParaRPr lang="en-US" altLang="en-US" sz="2800" b="1" dirty="0">
              <a:solidFill>
                <a:srgbClr val="FFFFFF"/>
              </a:solidFill>
              <a:latin typeface="Century Gothic" pitchFamily="34" charset="0"/>
            </a:endParaRPr>
          </a:p>
        </p:txBody>
      </p:sp>
      <p:sp>
        <p:nvSpPr>
          <p:cNvPr id="9" name="Content Placeholder 7"/>
          <p:cNvSpPr>
            <a:spLocks noGrp="1"/>
          </p:cNvSpPr>
          <p:nvPr>
            <p:ph sz="half" idx="1"/>
          </p:nvPr>
        </p:nvSpPr>
        <p:spPr>
          <a:xfrm>
            <a:off x="0" y="2316222"/>
            <a:ext cx="9144001" cy="3648016"/>
          </a:xfrm>
        </p:spPr>
        <p:txBody>
          <a:bodyPr>
            <a:noAutofit/>
          </a:bodyPr>
          <a:lstStyle/>
          <a:p>
            <a:pPr marL="0" indent="0">
              <a:buFont typeface="Arial" charset="0"/>
              <a:buNone/>
            </a:pPr>
            <a:endParaRPr lang="en-US" b="0" dirty="0" smtClean="0">
              <a:solidFill>
                <a:schemeClr val="bg1"/>
              </a:solidFill>
              <a:latin typeface="Century Gothic" pitchFamily="34" charset="0"/>
            </a:endParaRPr>
          </a:p>
          <a:p>
            <a:pPr marL="0" indent="0">
              <a:buFont typeface="Arial" charset="0"/>
              <a:buNone/>
            </a:pPr>
            <a:endParaRPr lang="en-US" b="0" dirty="0" smtClean="0">
              <a:solidFill>
                <a:schemeClr val="bg1"/>
              </a:solidFill>
              <a:latin typeface="Century Gothic" pitchFamily="34" charset="0"/>
            </a:endParaRPr>
          </a:p>
          <a:p>
            <a:pPr marL="0" indent="0">
              <a:buFont typeface="Arial" charset="0"/>
              <a:buNone/>
            </a:pPr>
            <a:endParaRPr lang="en-US" b="0" dirty="0" smtClean="0">
              <a:solidFill>
                <a:schemeClr val="bg1"/>
              </a:solidFill>
              <a:latin typeface="Century Gothic" pitchFamily="34" charset="0"/>
            </a:endParaRPr>
          </a:p>
          <a:p>
            <a:pPr marL="0" indent="0">
              <a:buFont typeface="Arial" charset="0"/>
              <a:buNone/>
            </a:pPr>
            <a:endParaRPr lang="en-US" b="0" dirty="0" smtClean="0">
              <a:solidFill>
                <a:schemeClr val="bg1"/>
              </a:solidFill>
              <a:latin typeface="Century Gothic" pitchFamily="34" charset="0"/>
              <a:hlinkClick r:id="rId4"/>
            </a:endParaRPr>
          </a:p>
          <a:p>
            <a:pPr marL="0" indent="0">
              <a:buFont typeface="Arial" charset="0"/>
              <a:buNone/>
            </a:pPr>
            <a:r>
              <a:rPr lang="en-US" b="0" dirty="0" smtClean="0">
                <a:solidFill>
                  <a:schemeClr val="bg1"/>
                </a:solidFill>
                <a:latin typeface="Century Gothic" pitchFamily="34" charset="0"/>
              </a:rPr>
              <a:t>Note: A broken safety culture found in many cases to be responsible for many of the major process safety disasters that have disrupted production and eventual collapsed of the business.</a:t>
            </a:r>
          </a:p>
          <a:p>
            <a:pPr marL="0" indent="0">
              <a:buFont typeface="Arial" charset="0"/>
              <a:buNone/>
            </a:pPr>
            <a:r>
              <a:rPr lang="en-US" b="0" dirty="0" smtClean="0">
                <a:solidFill>
                  <a:schemeClr val="bg1"/>
                </a:solidFill>
                <a:latin typeface="Century Gothic" pitchFamily="34" charset="0"/>
              </a:rPr>
              <a:t>          </a:t>
            </a:r>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75" y="2398842"/>
            <a:ext cx="1922937" cy="113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350" y="2363216"/>
            <a:ext cx="1638795" cy="118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963" y="2386966"/>
            <a:ext cx="1719262" cy="112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9548" y="2398841"/>
            <a:ext cx="1963665" cy="110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
          <p:cNvSpPr>
            <a:spLocks noChangeArrowheads="1"/>
          </p:cNvSpPr>
          <p:nvPr/>
        </p:nvSpPr>
        <p:spPr bwMode="auto">
          <a:xfrm>
            <a:off x="6329548" y="3449225"/>
            <a:ext cx="195605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The burnt remains</a:t>
            </a:r>
          </a:p>
        </p:txBody>
      </p:sp>
    </p:spTree>
    <p:extLst>
      <p:ext uri="{BB962C8B-B14F-4D97-AF65-F5344CB8AC3E}">
        <p14:creationId xmlns:p14="http://schemas.microsoft.com/office/powerpoint/2010/main" val="3192829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0" y="703163"/>
            <a:ext cx="712519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solidFill>
                  <a:srgbClr val="FFFFFF"/>
                </a:solidFill>
                <a:latin typeface="Century Gothic" pitchFamily="34" charset="0"/>
              </a:rPr>
              <a:t> Benefits of Workplace Safety</a:t>
            </a:r>
          </a:p>
        </p:txBody>
      </p:sp>
      <p:sp>
        <p:nvSpPr>
          <p:cNvPr id="9" name="TextBox 8">
            <a:extLst>
              <a:ext uri="{FF2B5EF4-FFF2-40B4-BE49-F238E27FC236}"/>
            </a:extLst>
          </p:cNvPr>
          <p:cNvSpPr txBox="1"/>
          <p:nvPr/>
        </p:nvSpPr>
        <p:spPr>
          <a:xfrm>
            <a:off x="0" y="2340788"/>
            <a:ext cx="9144000" cy="3416320"/>
          </a:xfrm>
          <a:prstGeom prst="rect">
            <a:avLst/>
          </a:prstGeom>
          <a:noFill/>
        </p:spPr>
        <p:txBody>
          <a:bodyPr wrap="square">
            <a:spAutoFit/>
          </a:bodyPr>
          <a:lstStyle/>
          <a:p>
            <a:pPr marL="342900" indent="-342900" eaLnBrk="1" fontAlgn="auto" hangingPunct="1">
              <a:lnSpc>
                <a:spcPct val="150000"/>
              </a:lnSpc>
              <a:spcBef>
                <a:spcPts val="0"/>
              </a:spcBef>
              <a:spcAft>
                <a:spcPts val="0"/>
              </a:spcAft>
              <a:buFont typeface="Arial" pitchFamily="34" charset="0"/>
              <a:buChar char="•"/>
              <a:defRPr/>
            </a:pPr>
            <a:r>
              <a:rPr lang="en-US" sz="2400" dirty="0" smtClean="0">
                <a:solidFill>
                  <a:prstClr val="black"/>
                </a:solidFill>
                <a:latin typeface="Century Gothic" panose="020B0502020202020204" pitchFamily="34" charset="0"/>
              </a:rPr>
              <a:t>it </a:t>
            </a:r>
            <a:r>
              <a:rPr lang="en-US" sz="2400" dirty="0">
                <a:solidFill>
                  <a:prstClr val="black"/>
                </a:solidFill>
                <a:latin typeface="Century Gothic" panose="020B0502020202020204" pitchFamily="34" charset="0"/>
              </a:rPr>
              <a:t>reduces the risk of workplace fatalities and serious injuries.</a:t>
            </a:r>
          </a:p>
          <a:p>
            <a:pPr marL="342900" indent="-342900">
              <a:lnSpc>
                <a:spcPct val="150000"/>
              </a:lnSpc>
              <a:buFont typeface="Arial" pitchFamily="34" charset="0"/>
              <a:buChar char="•"/>
              <a:defRPr/>
            </a:pPr>
            <a:r>
              <a:rPr lang="en-US" sz="2400" dirty="0" smtClean="0">
                <a:solidFill>
                  <a:prstClr val="black"/>
                </a:solidFill>
                <a:latin typeface="Century Gothic" panose="020B0502020202020204" pitchFamily="34" charset="0"/>
              </a:rPr>
              <a:t>it </a:t>
            </a:r>
            <a:r>
              <a:rPr lang="en-US" sz="2400" dirty="0">
                <a:solidFill>
                  <a:prstClr val="black"/>
                </a:solidFill>
                <a:latin typeface="Century Gothic" panose="020B0502020202020204" pitchFamily="34" charset="0"/>
              </a:rPr>
              <a:t>reduces the monetary cost associated with </a:t>
            </a:r>
            <a:r>
              <a:rPr lang="en-US" sz="2400" dirty="0" smtClean="0">
                <a:solidFill>
                  <a:prstClr val="black"/>
                </a:solidFill>
                <a:latin typeface="Century Gothic" panose="020B0502020202020204" pitchFamily="34" charset="0"/>
              </a:rPr>
              <a:t>accidents: as </a:t>
            </a:r>
            <a:r>
              <a:rPr lang="en-US" sz="2400" dirty="0">
                <a:solidFill>
                  <a:prstClr val="black"/>
                </a:solidFill>
                <a:latin typeface="Century Gothic" panose="020B0502020202020204" pitchFamily="34" charset="0"/>
              </a:rPr>
              <a:t>hospitalization charges, medical expenses, loss of earnings, legal fees</a:t>
            </a:r>
            <a:r>
              <a:rPr lang="en-US" sz="2400" dirty="0" smtClean="0">
                <a:solidFill>
                  <a:prstClr val="black"/>
                </a:solidFill>
                <a:latin typeface="Century Gothic" panose="020B0502020202020204" pitchFamily="34" charset="0"/>
              </a:rPr>
              <a:t>, damage to equipment, outlay for accident </a:t>
            </a:r>
            <a:endParaRPr lang="en-US" sz="1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085125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0" y="703163"/>
            <a:ext cx="712519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solidFill>
                  <a:srgbClr val="FFFFFF"/>
                </a:solidFill>
                <a:latin typeface="Century Gothic" pitchFamily="34" charset="0"/>
              </a:rPr>
              <a:t> Benefits of Workplace Safety</a:t>
            </a:r>
          </a:p>
        </p:txBody>
      </p:sp>
      <p:sp>
        <p:nvSpPr>
          <p:cNvPr id="9" name="TextBox 8">
            <a:extLst>
              <a:ext uri="{FF2B5EF4-FFF2-40B4-BE49-F238E27FC236}"/>
            </a:extLst>
          </p:cNvPr>
          <p:cNvSpPr txBox="1"/>
          <p:nvPr/>
        </p:nvSpPr>
        <p:spPr>
          <a:xfrm>
            <a:off x="0" y="2340788"/>
            <a:ext cx="9144000" cy="3739485"/>
          </a:xfrm>
          <a:prstGeom prst="rect">
            <a:avLst/>
          </a:prstGeom>
          <a:noFill/>
        </p:spPr>
        <p:txBody>
          <a:bodyPr wrap="square">
            <a:spAutoFit/>
          </a:bodyPr>
          <a:lstStyle/>
          <a:p>
            <a:pPr marL="342900" indent="-342900" eaLnBrk="1" fontAlgn="auto" hangingPunct="1">
              <a:lnSpc>
                <a:spcPct val="150000"/>
              </a:lnSpc>
              <a:spcBef>
                <a:spcPts val="0"/>
              </a:spcBef>
              <a:spcAft>
                <a:spcPts val="0"/>
              </a:spcAft>
              <a:buFont typeface="Arial" pitchFamily="34" charset="0"/>
              <a:buChar char="•"/>
              <a:defRPr/>
            </a:pPr>
            <a:r>
              <a:rPr lang="en-US" sz="2400" dirty="0">
                <a:solidFill>
                  <a:prstClr val="black"/>
                </a:solidFill>
                <a:latin typeface="Century Gothic" panose="020B0502020202020204" pitchFamily="34" charset="0"/>
              </a:rPr>
              <a:t>I</a:t>
            </a:r>
            <a:r>
              <a:rPr lang="en-US" sz="2400" dirty="0" smtClean="0">
                <a:solidFill>
                  <a:prstClr val="black"/>
                </a:solidFill>
                <a:latin typeface="Century Gothic" panose="020B0502020202020204" pitchFamily="34" charset="0"/>
              </a:rPr>
              <a:t>nvestigation reports, compensation,  and cost </a:t>
            </a:r>
            <a:r>
              <a:rPr lang="en-US" sz="2400" dirty="0">
                <a:solidFill>
                  <a:prstClr val="black"/>
                </a:solidFill>
                <a:latin typeface="Century Gothic" panose="020B0502020202020204" pitchFamily="34" charset="0"/>
              </a:rPr>
              <a:t>of training replacement </a:t>
            </a:r>
            <a:r>
              <a:rPr lang="en-US" sz="2400" dirty="0" smtClean="0">
                <a:solidFill>
                  <a:prstClr val="black"/>
                </a:solidFill>
                <a:latin typeface="Century Gothic" panose="020B0502020202020204" pitchFamily="34" charset="0"/>
              </a:rPr>
              <a:t>of staff</a:t>
            </a:r>
            <a:r>
              <a:rPr lang="en-US" sz="2400" dirty="0">
                <a:solidFill>
                  <a:prstClr val="black"/>
                </a:solidFill>
                <a:latin typeface="Century Gothic" panose="020B0502020202020204" pitchFamily="34" charset="0"/>
              </a:rPr>
              <a:t>.</a:t>
            </a:r>
          </a:p>
          <a:p>
            <a:pPr marL="342900" indent="-342900" eaLnBrk="1" fontAlgn="auto" hangingPunct="1">
              <a:lnSpc>
                <a:spcPct val="150000"/>
              </a:lnSpc>
              <a:spcBef>
                <a:spcPts val="0"/>
              </a:spcBef>
              <a:spcAft>
                <a:spcPts val="0"/>
              </a:spcAft>
              <a:buFont typeface="Arial" pitchFamily="34" charset="0"/>
              <a:buChar char="•"/>
              <a:defRPr/>
            </a:pPr>
            <a:r>
              <a:rPr lang="en-US" sz="2400" dirty="0" smtClean="0">
                <a:solidFill>
                  <a:prstClr val="black"/>
                </a:solidFill>
                <a:latin typeface="Century Gothic" panose="020B0502020202020204" pitchFamily="34" charset="0"/>
              </a:rPr>
              <a:t>Increase </a:t>
            </a:r>
            <a:r>
              <a:rPr lang="en-US" sz="2400" dirty="0">
                <a:solidFill>
                  <a:prstClr val="black"/>
                </a:solidFill>
                <a:latin typeface="Century Gothic" panose="020B0502020202020204" pitchFamily="34" charset="0"/>
              </a:rPr>
              <a:t>morale in the organization as repeated </a:t>
            </a:r>
            <a:r>
              <a:rPr lang="en-US" sz="2400" dirty="0" smtClean="0">
                <a:solidFill>
                  <a:prstClr val="black"/>
                </a:solidFill>
                <a:latin typeface="Century Gothic" panose="020B0502020202020204" pitchFamily="34" charset="0"/>
              </a:rPr>
              <a:t>accidents reduce </a:t>
            </a:r>
            <a:r>
              <a:rPr lang="en-US" sz="2400" dirty="0">
                <a:solidFill>
                  <a:prstClr val="black"/>
                </a:solidFill>
                <a:latin typeface="Century Gothic" panose="020B0502020202020204" pitchFamily="34" charset="0"/>
              </a:rPr>
              <a:t>morale and </a:t>
            </a:r>
            <a:r>
              <a:rPr lang="en-US" sz="2400" dirty="0" smtClean="0">
                <a:solidFill>
                  <a:prstClr val="black"/>
                </a:solidFill>
                <a:latin typeface="Century Gothic" panose="020B0502020202020204" pitchFamily="34" charset="0"/>
              </a:rPr>
              <a:t>wellbeing of both staff and organization.</a:t>
            </a:r>
          </a:p>
          <a:p>
            <a:pPr eaLnBrk="1" fontAlgn="auto" hangingPunct="1">
              <a:lnSpc>
                <a:spcPct val="150000"/>
              </a:lnSpc>
              <a:spcBef>
                <a:spcPts val="0"/>
              </a:spcBef>
              <a:spcAft>
                <a:spcPts val="0"/>
              </a:spcAft>
              <a:defRPr/>
            </a:pPr>
            <a:endParaRPr lang="en-US" sz="2400" dirty="0">
              <a:solidFill>
                <a:prstClr val="black"/>
              </a:solidFill>
              <a:latin typeface="Century Gothic" panose="020B0502020202020204" pitchFamily="34" charset="0"/>
            </a:endParaRPr>
          </a:p>
          <a:p>
            <a:pPr eaLnBrk="1" fontAlgn="auto" hangingPunct="1">
              <a:lnSpc>
                <a:spcPct val="150000"/>
              </a:lnSpc>
              <a:spcBef>
                <a:spcPts val="0"/>
              </a:spcBef>
              <a:spcAft>
                <a:spcPts val="0"/>
              </a:spcAft>
              <a:defRPr/>
            </a:pPr>
            <a:endParaRPr lang="en-US" sz="1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22034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3042"/>
            <a:ext cx="9143999" cy="930683"/>
          </a:xfrm>
        </p:spPr>
        <p:txBody>
          <a:bodyPr>
            <a:normAutofit fontScale="90000"/>
          </a:bodyPr>
          <a:lstStyle/>
          <a:p>
            <a:pPr lvl="0" algn="ctr" defTabSz="914400" fontAlgn="base">
              <a:lnSpc>
                <a:spcPct val="100000"/>
              </a:lnSpc>
              <a:spcAft>
                <a:spcPct val="0"/>
              </a:spcAft>
            </a:pPr>
            <a:r>
              <a:rPr lang="en-US" altLang="en-US" sz="3600" dirty="0" smtClean="0">
                <a:solidFill>
                  <a:prstClr val="white"/>
                </a:solidFill>
                <a:latin typeface="Century Gothic" pitchFamily="34" charset="0"/>
                <a:ea typeface="+mn-ea"/>
                <a:cs typeface="Arial" charset="0"/>
              </a:rPr>
              <a:t> </a:t>
            </a:r>
            <a:r>
              <a:rPr lang="en-US" altLang="en-US" sz="2800" dirty="0" smtClean="0">
                <a:solidFill>
                  <a:srgbClr val="FFFFFF"/>
                </a:solidFill>
                <a:latin typeface="Century Gothic" pitchFamily="34" charset="0"/>
                <a:ea typeface="+mn-ea"/>
                <a:cs typeface="Arial" charset="0"/>
              </a:rPr>
              <a:t>Objectives</a:t>
            </a:r>
            <a:r>
              <a:rPr lang="en-US" altLang="en-US" sz="2800" dirty="0">
                <a:solidFill>
                  <a:srgbClr val="FFFFFF"/>
                </a:solidFill>
                <a:latin typeface="Century Gothic" pitchFamily="34" charset="0"/>
                <a:ea typeface="+mn-ea"/>
                <a:cs typeface="Arial" charset="0"/>
              </a:rPr>
              <a:t/>
            </a:r>
            <a:br>
              <a:rPr lang="en-US" altLang="en-US" sz="2800" dirty="0">
                <a:solidFill>
                  <a:srgbClr val="FFFFFF"/>
                </a:solidFill>
                <a:latin typeface="Century Gothic" pitchFamily="34" charset="0"/>
                <a:ea typeface="+mn-ea"/>
                <a:cs typeface="Arial" charset="0"/>
              </a:rPr>
            </a:br>
            <a:endParaRPr lang="en-US" altLang="en-US" sz="2800" dirty="0">
              <a:solidFill>
                <a:srgbClr val="FFFFFF"/>
              </a:solidFill>
              <a:latin typeface="Century Gothic" pitchFamily="34" charset="0"/>
              <a:ea typeface="+mn-ea"/>
              <a:cs typeface="Arial" charset="0"/>
            </a:endParaRPr>
          </a:p>
        </p:txBody>
      </p:sp>
      <p:sp>
        <p:nvSpPr>
          <p:cNvPr id="3" name="Slide Number Placeholder 2"/>
          <p:cNvSpPr>
            <a:spLocks noGrp="1"/>
          </p:cNvSpPr>
          <p:nvPr>
            <p:ph type="sldNum" sz="quarter" idx="12"/>
          </p:nvPr>
        </p:nvSpPr>
        <p:spPr/>
        <p:txBody>
          <a:bodyPr/>
          <a:lstStyle/>
          <a:p>
            <a:fld id="{4BB344DB-0EEC-2141-9AF9-4ABC895323A8}" type="slidenum">
              <a:rPr lang="en-US" smtClean="0"/>
              <a:pPr/>
              <a:t>3</a:t>
            </a:fld>
            <a:endParaRPr lang="en-US" dirty="0"/>
          </a:p>
        </p:txBody>
      </p:sp>
      <p:grpSp>
        <p:nvGrpSpPr>
          <p:cNvPr id="12" name="Group 11"/>
          <p:cNvGrpSpPr/>
          <p:nvPr/>
        </p:nvGrpSpPr>
        <p:grpSpPr>
          <a:xfrm rot="5400000">
            <a:off x="4293359" y="1310557"/>
            <a:ext cx="295421" cy="8502997"/>
            <a:chOff x="799514" y="1664674"/>
            <a:chExt cx="295421" cy="558021"/>
          </a:xfrm>
        </p:grpSpPr>
        <p:sp>
          <p:nvSpPr>
            <p:cNvPr id="13" name="Rectangle 12"/>
            <p:cNvSpPr/>
            <p:nvPr/>
          </p:nvSpPr>
          <p:spPr>
            <a:xfrm>
              <a:off x="919089" y="1664676"/>
              <a:ext cx="56271" cy="558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038664" y="1664675"/>
              <a:ext cx="56271" cy="558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99514" y="1664674"/>
              <a:ext cx="56271" cy="558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7"/>
          <p:cNvSpPr txBox="1">
            <a:spLocks noChangeArrowheads="1"/>
          </p:cNvSpPr>
          <p:nvPr/>
        </p:nvSpPr>
        <p:spPr bwMode="auto">
          <a:xfrm>
            <a:off x="1" y="1686296"/>
            <a:ext cx="9143999" cy="61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82880" indent="-514350" algn="just">
              <a:defRPr/>
            </a:pPr>
            <a:endParaRPr lang="en-US" sz="100" dirty="0" smtClean="0">
              <a:solidFill>
                <a:schemeClr val="bg1"/>
              </a:solidFill>
              <a:latin typeface="Century Gothic" pitchFamily="34" charset="0"/>
            </a:endParaRPr>
          </a:p>
          <a:p>
            <a:pPr marL="182880" indent="-514350">
              <a:buFontTx/>
              <a:buAutoNum type="romanLcPeriod"/>
              <a:defRPr/>
            </a:pPr>
            <a:r>
              <a:rPr lang="en-US" sz="2000" dirty="0" smtClean="0">
                <a:solidFill>
                  <a:schemeClr val="bg1"/>
                </a:solidFill>
                <a:latin typeface="Century Gothic" pitchFamily="34" charset="0"/>
              </a:rPr>
              <a:t>Understanding Safety and productivity </a:t>
            </a:r>
          </a:p>
          <a:p>
            <a:pPr marL="182880" indent="-514350">
              <a:buFontTx/>
              <a:buAutoNum type="romanLcPeriod"/>
              <a:defRPr/>
            </a:pPr>
            <a:r>
              <a:rPr lang="en-US" sz="2000" dirty="0" smtClean="0">
                <a:solidFill>
                  <a:schemeClr val="bg1"/>
                </a:solidFill>
                <a:latin typeface="Century Gothic" pitchFamily="34" charset="0"/>
              </a:rPr>
              <a:t>Understanding the Safety-Production Process-</a:t>
            </a:r>
            <a:r>
              <a:rPr lang="en-US" sz="2000" dirty="0">
                <a:solidFill>
                  <a:schemeClr val="bg1"/>
                </a:solidFill>
                <a:latin typeface="Century Gothic" pitchFamily="34" charset="0"/>
              </a:rPr>
              <a:t>(SAFPROD Model</a:t>
            </a:r>
            <a:endParaRPr lang="en-US" sz="2000" dirty="0" smtClean="0">
              <a:solidFill>
                <a:schemeClr val="bg1"/>
              </a:solidFill>
              <a:latin typeface="Century Gothic" pitchFamily="34" charset="0"/>
            </a:endParaRPr>
          </a:p>
          <a:p>
            <a:pPr marL="514350" indent="-514350">
              <a:buFontTx/>
              <a:buAutoNum type="romanLcPeriod"/>
              <a:defRPr/>
            </a:pPr>
            <a:r>
              <a:rPr lang="en-US" sz="2000" dirty="0" smtClean="0">
                <a:solidFill>
                  <a:schemeClr val="bg1"/>
                </a:solidFill>
                <a:latin typeface="Century Gothic" pitchFamily="34" charset="0"/>
              </a:rPr>
              <a:t>Identification of  conflicts </a:t>
            </a:r>
            <a:r>
              <a:rPr lang="en-US" sz="2000" dirty="0">
                <a:solidFill>
                  <a:schemeClr val="bg1"/>
                </a:solidFill>
                <a:latin typeface="Century Gothic" pitchFamily="34" charset="0"/>
              </a:rPr>
              <a:t>between </a:t>
            </a:r>
            <a:r>
              <a:rPr lang="en-US" sz="2000" dirty="0" smtClean="0">
                <a:solidFill>
                  <a:schemeClr val="bg1"/>
                </a:solidFill>
                <a:latin typeface="Century Gothic" pitchFamily="34" charset="0"/>
              </a:rPr>
              <a:t>sustainable safety quality </a:t>
            </a:r>
            <a:r>
              <a:rPr lang="en-US" sz="2000" dirty="0">
                <a:solidFill>
                  <a:schemeClr val="bg1"/>
                </a:solidFill>
                <a:latin typeface="Century Gothic" pitchFamily="34" charset="0"/>
              </a:rPr>
              <a:t>and productivity</a:t>
            </a:r>
          </a:p>
          <a:p>
            <a:pPr marL="514350" indent="-514350" algn="just">
              <a:buFontTx/>
              <a:buAutoNum type="romanLcPeriod"/>
              <a:defRPr/>
            </a:pPr>
            <a:r>
              <a:rPr lang="en-US" sz="2000" dirty="0" smtClean="0">
                <a:solidFill>
                  <a:schemeClr val="bg1"/>
                </a:solidFill>
                <a:latin typeface="Century Gothic" pitchFamily="34" charset="0"/>
              </a:rPr>
              <a:t>Concept </a:t>
            </a:r>
            <a:r>
              <a:rPr lang="en-US" sz="2000" dirty="0">
                <a:solidFill>
                  <a:schemeClr val="bg1"/>
                </a:solidFill>
                <a:latin typeface="Century Gothic" pitchFamily="34" charset="0"/>
              </a:rPr>
              <a:t>and intrigues of safety in a productive organization</a:t>
            </a:r>
          </a:p>
          <a:p>
            <a:pPr marL="514350" indent="-514350">
              <a:buFontTx/>
              <a:buAutoNum type="romanLcPeriod"/>
              <a:defRPr/>
            </a:pPr>
            <a:r>
              <a:rPr lang="en-US" sz="2000" dirty="0">
                <a:solidFill>
                  <a:schemeClr val="bg1"/>
                </a:solidFill>
                <a:latin typeface="Century Gothic" pitchFamily="34" charset="0"/>
              </a:rPr>
              <a:t>The role of human factor/labor </a:t>
            </a:r>
            <a:r>
              <a:rPr lang="en-US" sz="2000" dirty="0" smtClean="0">
                <a:solidFill>
                  <a:schemeClr val="bg1"/>
                </a:solidFill>
                <a:latin typeface="Century Gothic" pitchFamily="34" charset="0"/>
              </a:rPr>
              <a:t>in organization’s production processes</a:t>
            </a:r>
          </a:p>
          <a:p>
            <a:pPr algn="just">
              <a:defRPr/>
            </a:pPr>
            <a:r>
              <a:rPr lang="en-US" sz="2000" dirty="0" smtClean="0">
                <a:solidFill>
                  <a:schemeClr val="bg1"/>
                </a:solidFill>
                <a:latin typeface="Century Gothic" pitchFamily="34" charset="0"/>
              </a:rPr>
              <a:t>v.    Direct and indirect costs of incidents and their impacts on</a:t>
            </a:r>
          </a:p>
          <a:p>
            <a:pPr algn="just">
              <a:defRPr/>
            </a:pPr>
            <a:r>
              <a:rPr lang="en-US" sz="2000" dirty="0" smtClean="0">
                <a:solidFill>
                  <a:schemeClr val="bg1"/>
                </a:solidFill>
                <a:latin typeface="Century Gothic" pitchFamily="34" charset="0"/>
              </a:rPr>
              <a:t>       productivity</a:t>
            </a:r>
          </a:p>
          <a:p>
            <a:pPr algn="just">
              <a:defRPr/>
            </a:pPr>
            <a:r>
              <a:rPr lang="en-US" sz="2000" dirty="0" smtClean="0">
                <a:solidFill>
                  <a:schemeClr val="bg1"/>
                </a:solidFill>
                <a:latin typeface="Century Gothic" pitchFamily="34" charset="0"/>
              </a:rPr>
              <a:t>vi    The Piper Alpha and the </a:t>
            </a:r>
            <a:r>
              <a:rPr lang="en-US" sz="2000" dirty="0" err="1" smtClean="0">
                <a:solidFill>
                  <a:schemeClr val="bg1"/>
                </a:solidFill>
                <a:latin typeface="Century Gothic" pitchFamily="34" charset="0"/>
              </a:rPr>
              <a:t>Macondo</a:t>
            </a:r>
            <a:r>
              <a:rPr lang="en-US" sz="2000" dirty="0" smtClean="0">
                <a:solidFill>
                  <a:schemeClr val="bg1"/>
                </a:solidFill>
                <a:latin typeface="Century Gothic" pitchFamily="34" charset="0"/>
              </a:rPr>
              <a:t> Blowout incidents and their</a:t>
            </a:r>
          </a:p>
          <a:p>
            <a:pPr algn="just">
              <a:defRPr/>
            </a:pPr>
            <a:r>
              <a:rPr lang="en-US" sz="2000" dirty="0" smtClean="0">
                <a:solidFill>
                  <a:schemeClr val="bg1"/>
                </a:solidFill>
                <a:latin typeface="Century Gothic" pitchFamily="34" charset="0"/>
              </a:rPr>
              <a:t>       impacts on Productivity   </a:t>
            </a:r>
          </a:p>
          <a:p>
            <a:pPr algn="just">
              <a:defRPr/>
            </a:pPr>
            <a:r>
              <a:rPr lang="en-US" sz="2000" dirty="0" smtClean="0">
                <a:solidFill>
                  <a:schemeClr val="bg1"/>
                </a:solidFill>
                <a:latin typeface="Century Gothic" pitchFamily="34" charset="0"/>
              </a:rPr>
              <a:t>vii   Business Continuity &amp; Resolving the dilemma</a:t>
            </a:r>
          </a:p>
          <a:p>
            <a:pPr algn="just">
              <a:defRPr/>
            </a:pPr>
            <a:r>
              <a:rPr lang="en-US" sz="2000" dirty="0" smtClean="0">
                <a:solidFill>
                  <a:schemeClr val="bg1"/>
                </a:solidFill>
                <a:latin typeface="Century Gothic" pitchFamily="34" charset="0"/>
              </a:rPr>
              <a:t>viii   Improving Safety culture to boost productivity</a:t>
            </a:r>
          </a:p>
          <a:p>
            <a:pPr algn="just">
              <a:defRPr/>
            </a:pPr>
            <a:endParaRPr lang="en-US" sz="2000" dirty="0" smtClean="0">
              <a:solidFill>
                <a:schemeClr val="bg1"/>
              </a:solidFill>
              <a:latin typeface="Century Gothic" pitchFamily="34" charset="0"/>
            </a:endParaRPr>
          </a:p>
          <a:p>
            <a:pPr algn="just">
              <a:defRPr/>
            </a:pPr>
            <a:endParaRPr lang="en-US" sz="2000" dirty="0" smtClean="0">
              <a:solidFill>
                <a:schemeClr val="bg1"/>
              </a:solidFill>
              <a:latin typeface="Century Gothic" pitchFamily="34" charset="0"/>
            </a:endParaRPr>
          </a:p>
          <a:p>
            <a:pPr algn="just">
              <a:defRPr/>
            </a:pPr>
            <a:endParaRPr lang="en-US" sz="2000" dirty="0" smtClean="0">
              <a:solidFill>
                <a:schemeClr val="bg1"/>
              </a:solidFill>
              <a:latin typeface="Century Gothic" pitchFamily="34" charset="0"/>
            </a:endParaRPr>
          </a:p>
          <a:p>
            <a:pPr algn="just">
              <a:defRPr/>
            </a:pPr>
            <a:endParaRPr lang="en-US" sz="2300" dirty="0" smtClean="0">
              <a:solidFill>
                <a:schemeClr val="bg1"/>
              </a:solidFill>
              <a:latin typeface="Century Gothic" pitchFamily="34" charset="0"/>
            </a:endParaRPr>
          </a:p>
          <a:p>
            <a:pPr algn="just">
              <a:defRPr/>
            </a:pPr>
            <a:endParaRPr lang="en-US" sz="2300" dirty="0" smtClean="0">
              <a:solidFill>
                <a:schemeClr val="bg1"/>
              </a:solidFill>
              <a:latin typeface="Century Gothic" pitchFamily="34" charset="0"/>
            </a:endParaRPr>
          </a:p>
          <a:p>
            <a:pPr marL="514350" indent="-514350">
              <a:buFontTx/>
              <a:buAutoNum type="romanLcPeriod"/>
              <a:defRPr/>
            </a:pPr>
            <a:endParaRPr lang="en-US" sz="2400" dirty="0">
              <a:solidFill>
                <a:schemeClr val="bg1"/>
              </a:solidFill>
              <a:latin typeface="Century Gothic" pitchFamily="34" charset="0"/>
            </a:endParaRPr>
          </a:p>
        </p:txBody>
      </p:sp>
    </p:spTree>
    <p:extLst>
      <p:ext uri="{BB962C8B-B14F-4D97-AF65-F5344CB8AC3E}">
        <p14:creationId xmlns:p14="http://schemas.microsoft.com/office/powerpoint/2010/main" val="508460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Moral</a:t>
            </a:r>
          </a:p>
          <a:p>
            <a:pPr algn="ctr"/>
            <a:r>
              <a:rPr lang="en-US" dirty="0">
                <a:solidFill>
                  <a:srgbClr val="FFFFFF"/>
                </a:solidFill>
              </a:rPr>
              <a:t>Reasons</a:t>
            </a: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6"/>
          <p:cNvSpPr txBox="1">
            <a:spLocks noChangeArrowheads="1"/>
          </p:cNvSpPr>
          <p:nvPr/>
        </p:nvSpPr>
        <p:spPr bwMode="auto">
          <a:xfrm>
            <a:off x="158750" y="800575"/>
            <a:ext cx="69189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solidFill>
                  <a:srgbClr val="FFFFFF"/>
                </a:solidFill>
                <a:latin typeface="Century Gothic" pitchFamily="34" charset="0"/>
              </a:rPr>
              <a:t>Why Manage Health and </a:t>
            </a:r>
            <a:r>
              <a:rPr lang="en-US" altLang="en-US" sz="3200" b="1" dirty="0" smtClean="0">
                <a:solidFill>
                  <a:srgbClr val="FFFFFF"/>
                </a:solidFill>
                <a:latin typeface="Century Gothic" pitchFamily="34" charset="0"/>
              </a:rPr>
              <a:t>Safety in Productivity?</a:t>
            </a:r>
            <a:endParaRPr lang="en-US" altLang="en-US" sz="3200" b="1" dirty="0">
              <a:solidFill>
                <a:srgbClr val="FFFFFF"/>
              </a:solidFill>
              <a:latin typeface="Century Gothic" pitchFamily="34" charset="0"/>
            </a:endParaRPr>
          </a:p>
        </p:txBody>
      </p:sp>
      <p:sp>
        <p:nvSpPr>
          <p:cNvPr id="10" name="Rounded Rectangle 9"/>
          <p:cNvSpPr/>
          <p:nvPr/>
        </p:nvSpPr>
        <p:spPr>
          <a:xfrm>
            <a:off x="0" y="2339208"/>
            <a:ext cx="8970135" cy="1757780"/>
          </a:xfrm>
          <a:prstGeom prst="roundRect">
            <a:avLst>
              <a:gd name="adj" fmla="val 10000"/>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p:spPr>
      </p:sp>
      <p:sp>
        <p:nvSpPr>
          <p:cNvPr id="11" name="Rounded Rectangle 10"/>
          <p:cNvSpPr/>
          <p:nvPr/>
        </p:nvSpPr>
        <p:spPr>
          <a:xfrm>
            <a:off x="308757" y="2382881"/>
            <a:ext cx="2695699" cy="1593488"/>
          </a:xfrm>
          <a:prstGeom prst="roundRect">
            <a:avLst>
              <a:gd name="adj" fmla="val 10000"/>
            </a:avLst>
          </a:prstGeom>
          <a:blipFill>
            <a:blip r:embed="rId4">
              <a:extLst>
                <a:ext uri="{28A0092B-C50C-407E-A947-70E740481C1C}">
                  <a14:useLocalDpi xmlns:a14="http://schemas.microsoft.com/office/drawing/2010/main" val="0"/>
                </a:ext>
              </a:extLst>
            </a:blip>
            <a:srcRect/>
            <a:stretch>
              <a:fillRect l="-6000" r="-6000"/>
            </a:stretch>
          </a:blipFill>
          <a:ln w="12700" cap="flat" cmpd="sng" algn="ctr">
            <a:solidFill>
              <a:sysClr val="window" lastClr="FFFFFF">
                <a:hueOff val="0"/>
                <a:satOff val="0"/>
                <a:lumOff val="0"/>
                <a:alphaOff val="0"/>
              </a:sysClr>
            </a:solidFill>
            <a:prstDash val="solid"/>
            <a:miter lim="800000"/>
          </a:ln>
          <a:effectLst/>
        </p:spPr>
      </p:sp>
      <p:sp>
        <p:nvSpPr>
          <p:cNvPr id="12" name="Rounded Rectangle 11"/>
          <p:cNvSpPr/>
          <p:nvPr/>
        </p:nvSpPr>
        <p:spPr>
          <a:xfrm>
            <a:off x="3396343" y="2382882"/>
            <a:ext cx="2351314" cy="1593488"/>
          </a:xfrm>
          <a:prstGeom prst="roundRect">
            <a:avLst>
              <a:gd name="adj" fmla="val 10000"/>
            </a:avLst>
          </a:prstGeom>
          <a:blipFill>
            <a:blip r:embed="rId5" cstate="email">
              <a:extLst>
                <a:ext uri="{28A0092B-C50C-407E-A947-70E740481C1C}">
                  <a14:useLocalDpi xmlns:a14="http://schemas.microsoft.com/office/drawing/2010/main" val="0"/>
                </a:ext>
              </a:extLst>
            </a:blip>
            <a:srcRect/>
            <a:stretch>
              <a:fillRect t="-17000" b="-17000"/>
            </a:stretch>
          </a:blipFill>
          <a:ln w="12700" cap="flat" cmpd="sng" algn="ctr">
            <a:solidFill>
              <a:sysClr val="window" lastClr="FFFFFF">
                <a:hueOff val="0"/>
                <a:satOff val="0"/>
                <a:lumOff val="0"/>
                <a:alphaOff val="0"/>
              </a:sysClr>
            </a:solidFill>
            <a:prstDash val="solid"/>
            <a:miter lim="800000"/>
          </a:ln>
          <a:effectLst/>
        </p:spPr>
      </p:sp>
      <p:sp>
        <p:nvSpPr>
          <p:cNvPr id="13" name="Rounded Rectangle 12"/>
          <p:cNvSpPr/>
          <p:nvPr/>
        </p:nvSpPr>
        <p:spPr>
          <a:xfrm>
            <a:off x="6056416" y="2382882"/>
            <a:ext cx="2913719" cy="1593488"/>
          </a:xfrm>
          <a:prstGeom prst="roundRect">
            <a:avLst>
              <a:gd name="adj" fmla="val 10000"/>
            </a:avLst>
          </a:prstGeom>
          <a:blipFill>
            <a:blip r:embed="rId6">
              <a:extLst>
                <a:ext uri="{28A0092B-C50C-407E-A947-70E740481C1C}">
                  <a14:useLocalDpi xmlns:a14="http://schemas.microsoft.com/office/drawing/2010/main" val="0"/>
                </a:ext>
              </a:extLst>
            </a:blip>
            <a:srcRect/>
            <a:stretch>
              <a:fillRect t="-17000" b="-17000"/>
            </a:stretch>
          </a:blipFill>
          <a:ln w="12700" cap="flat" cmpd="sng" algn="ctr">
            <a:solidFill>
              <a:sysClr val="window" lastClr="FFFFFF">
                <a:hueOff val="0"/>
                <a:satOff val="0"/>
                <a:lumOff val="0"/>
                <a:alphaOff val="0"/>
              </a:sysClr>
            </a:solidFill>
            <a:prstDash val="solid"/>
            <a:miter lim="800000"/>
          </a:ln>
          <a:effectLst/>
        </p:spPr>
      </p:sp>
      <p:grpSp>
        <p:nvGrpSpPr>
          <p:cNvPr id="14" name="Group 13"/>
          <p:cNvGrpSpPr/>
          <p:nvPr/>
        </p:nvGrpSpPr>
        <p:grpSpPr>
          <a:xfrm>
            <a:off x="158750" y="4096988"/>
            <a:ext cx="2038185" cy="1555666"/>
            <a:chOff x="263888" y="2290077"/>
            <a:chExt cx="2583904" cy="2820088"/>
          </a:xfrm>
        </p:grpSpPr>
        <p:sp>
          <p:nvSpPr>
            <p:cNvPr id="15" name="Round Same Side Corner Rectangle 14"/>
            <p:cNvSpPr/>
            <p:nvPr/>
          </p:nvSpPr>
          <p:spPr>
            <a:xfrm rot="10800000">
              <a:off x="263888" y="2290077"/>
              <a:ext cx="2583904" cy="2820088"/>
            </a:xfrm>
            <a:prstGeom prst="round2SameRect">
              <a:avLst>
                <a:gd name="adj1" fmla="val 10500"/>
                <a:gd name="adj2" fmla="val 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6" name="Round Same Side Corner Rectangle 4"/>
            <p:cNvSpPr/>
            <p:nvPr/>
          </p:nvSpPr>
          <p:spPr>
            <a:xfrm rot="21600000">
              <a:off x="343352" y="2290077"/>
              <a:ext cx="2424976" cy="2740624"/>
            </a:xfrm>
            <a:prstGeom prst="rect">
              <a:avLst/>
            </a:prstGeom>
            <a:noFill/>
            <a:ln>
              <a:noFill/>
            </a:ln>
            <a:effectLst/>
          </p:spPr>
          <p:txBody>
            <a:bodyPr spcFirstLastPara="0" vert="horz" wrap="square" lIns="220472" tIns="220472" rIns="220472" bIns="220472" numCol="1" spcCol="1270" anchor="t"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Moral</a:t>
              </a:r>
            </a:p>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Reasons</a:t>
              </a:r>
            </a:p>
          </p:txBody>
        </p:sp>
      </p:grpSp>
      <p:grpSp>
        <p:nvGrpSpPr>
          <p:cNvPr id="20" name="Group 19"/>
          <p:cNvGrpSpPr/>
          <p:nvPr/>
        </p:nvGrpSpPr>
        <p:grpSpPr>
          <a:xfrm>
            <a:off x="2493816" y="4096985"/>
            <a:ext cx="2660073" cy="1638796"/>
            <a:chOff x="3106181" y="2273745"/>
            <a:chExt cx="2583904" cy="3565246"/>
          </a:xfrm>
        </p:grpSpPr>
        <p:sp>
          <p:nvSpPr>
            <p:cNvPr id="21" name="Round Same Side Corner Rectangle 20"/>
            <p:cNvSpPr/>
            <p:nvPr/>
          </p:nvSpPr>
          <p:spPr>
            <a:xfrm rot="10800000">
              <a:off x="3106181" y="2273745"/>
              <a:ext cx="2583904" cy="3565246"/>
            </a:xfrm>
            <a:prstGeom prst="round2SameRect">
              <a:avLst>
                <a:gd name="adj1" fmla="val 10500"/>
                <a:gd name="adj2" fmla="val 0"/>
              </a:avLst>
            </a:pr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p:spPr>
        </p:sp>
        <p:sp>
          <p:nvSpPr>
            <p:cNvPr id="22" name="Round Same Side Corner Rectangle 4"/>
            <p:cNvSpPr/>
            <p:nvPr/>
          </p:nvSpPr>
          <p:spPr>
            <a:xfrm>
              <a:off x="3221272" y="2426421"/>
              <a:ext cx="2424976" cy="2259367"/>
            </a:xfrm>
            <a:prstGeom prst="rect">
              <a:avLst/>
            </a:prstGeom>
            <a:noFill/>
            <a:ln>
              <a:noFill/>
            </a:ln>
            <a:effectLst/>
          </p:spPr>
          <p:txBody>
            <a:bodyPr spcFirstLastPara="0" vert="horz" wrap="square" lIns="220472" tIns="220472" rIns="220472" bIns="220472" numCol="1" spcCol="1270" anchor="t"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smtClean="0">
                  <a:ln>
                    <a:noFill/>
                  </a:ln>
                  <a:solidFill>
                    <a:sysClr val="window" lastClr="FFFFFF"/>
                  </a:solidFill>
                  <a:effectLst/>
                  <a:uLnTx/>
                  <a:uFillTx/>
                  <a:latin typeface="Century Gothic" panose="020B0502020202020204" pitchFamily="34" charset="0"/>
                  <a:ea typeface="+mn-ea"/>
                  <a:cs typeface="+mn-cs"/>
                </a:rPr>
                <a:t>Legal</a:t>
              </a:r>
              <a:endParaRPr kumimoji="0" lang="en-US" sz="31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Reasons</a:t>
              </a:r>
            </a:p>
          </p:txBody>
        </p:sp>
      </p:grpSp>
      <p:sp>
        <p:nvSpPr>
          <p:cNvPr id="25" name="Round Same Side Corner Rectangle 4"/>
          <p:cNvSpPr/>
          <p:nvPr/>
        </p:nvSpPr>
        <p:spPr>
          <a:xfrm>
            <a:off x="3359512" y="1975429"/>
            <a:ext cx="2424976" cy="2827678"/>
          </a:xfrm>
          <a:prstGeom prst="rect">
            <a:avLst/>
          </a:prstGeom>
          <a:noFill/>
          <a:ln>
            <a:noFill/>
          </a:ln>
          <a:effectLst/>
        </p:spPr>
        <p:txBody>
          <a:bodyPr spcFirstLastPara="0" vert="horz" wrap="square" lIns="220472" tIns="220472" rIns="220472" bIns="220472" numCol="1" spcCol="1270" anchor="t"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1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Economic</a:t>
            </a:r>
          </a:p>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1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Reasons</a:t>
            </a:r>
          </a:p>
        </p:txBody>
      </p:sp>
      <p:grpSp>
        <p:nvGrpSpPr>
          <p:cNvPr id="26" name="Group 25"/>
          <p:cNvGrpSpPr/>
          <p:nvPr/>
        </p:nvGrpSpPr>
        <p:grpSpPr>
          <a:xfrm>
            <a:off x="5593698" y="4134705"/>
            <a:ext cx="2583904" cy="1541646"/>
            <a:chOff x="5948478" y="2224787"/>
            <a:chExt cx="2583904" cy="2907142"/>
          </a:xfrm>
        </p:grpSpPr>
        <p:sp>
          <p:nvSpPr>
            <p:cNvPr id="27" name="Round Same Side Corner Rectangle 26"/>
            <p:cNvSpPr/>
            <p:nvPr/>
          </p:nvSpPr>
          <p:spPr>
            <a:xfrm rot="10800000">
              <a:off x="5948478" y="2224787"/>
              <a:ext cx="2583904" cy="2907142"/>
            </a:xfrm>
            <a:prstGeom prst="round2SameRect">
              <a:avLst>
                <a:gd name="adj1" fmla="val 10500"/>
                <a:gd name="adj2" fmla="val 0"/>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p:spPr>
        </p:sp>
        <p:sp>
          <p:nvSpPr>
            <p:cNvPr id="28" name="Round Same Side Corner Rectangle 4"/>
            <p:cNvSpPr/>
            <p:nvPr/>
          </p:nvSpPr>
          <p:spPr>
            <a:xfrm rot="21600000">
              <a:off x="6027942" y="2224787"/>
              <a:ext cx="2424976" cy="2827678"/>
            </a:xfrm>
            <a:prstGeom prst="rect">
              <a:avLst/>
            </a:prstGeom>
            <a:noFill/>
            <a:ln>
              <a:noFill/>
            </a:ln>
            <a:effectLst/>
          </p:spPr>
          <p:txBody>
            <a:bodyPr spcFirstLastPara="0" vert="horz" wrap="square" lIns="220472" tIns="220472" rIns="220472" bIns="220472" numCol="1" spcCol="1270" anchor="t"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Economic</a:t>
              </a:r>
            </a:p>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Reasons</a:t>
              </a:r>
            </a:p>
          </p:txBody>
        </p:sp>
      </p:grpSp>
    </p:spTree>
    <p:extLst>
      <p:ext uri="{BB962C8B-B14F-4D97-AF65-F5344CB8AC3E}">
        <p14:creationId xmlns:p14="http://schemas.microsoft.com/office/powerpoint/2010/main" val="2085125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19747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3" name="Rectangle 2"/>
          <p:cNvSpPr/>
          <p:nvPr/>
        </p:nvSpPr>
        <p:spPr>
          <a:xfrm>
            <a:off x="2855023" y="3105835"/>
            <a:ext cx="3433953" cy="646331"/>
          </a:xfrm>
          <a:prstGeom prst="rect">
            <a:avLst/>
          </a:prstGeom>
        </p:spPr>
        <p:txBody>
          <a:bodyPr wrap="none">
            <a:spAutoFit/>
          </a:bodyPr>
          <a:lstStyle/>
          <a:p>
            <a:pPr lvl="0" algn="ctr" defTabSz="914400" fontAlgn="base">
              <a:spcBef>
                <a:spcPct val="0"/>
              </a:spcBef>
              <a:spcAft>
                <a:spcPct val="0"/>
              </a:spcAft>
            </a:pPr>
            <a:r>
              <a:rPr lang="en-US" altLang="en-US" sz="3600" b="1" dirty="0">
                <a:solidFill>
                  <a:srgbClr val="FFFFFF"/>
                </a:solidFill>
                <a:latin typeface="Century Gothic" pitchFamily="34" charset="0"/>
                <a:cs typeface="Arial" charset="0"/>
              </a:rPr>
              <a:t>Moral Reasons</a:t>
            </a:r>
          </a:p>
        </p:txBody>
      </p:sp>
      <p:sp>
        <p:nvSpPr>
          <p:cNvPr id="12" name="TextBox 6"/>
          <p:cNvSpPr txBox="1">
            <a:spLocks noChangeArrowheads="1"/>
          </p:cNvSpPr>
          <p:nvPr/>
        </p:nvSpPr>
        <p:spPr bwMode="auto">
          <a:xfrm>
            <a:off x="158750" y="800575"/>
            <a:ext cx="6918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srgbClr val="FFFFFF"/>
                </a:solidFill>
                <a:latin typeface="Century Gothic" pitchFamily="34" charset="0"/>
              </a:rPr>
              <a:t>Moral Reasons</a:t>
            </a:r>
            <a:endParaRPr lang="en-US" altLang="en-US" sz="3200" b="1" dirty="0">
              <a:solidFill>
                <a:srgbClr val="FFFFFF"/>
              </a:solidFill>
              <a:latin typeface="Century Gothic" pitchFamily="34" charset="0"/>
            </a:endParaRPr>
          </a:p>
        </p:txBody>
      </p:sp>
      <p:sp>
        <p:nvSpPr>
          <p:cNvPr id="13" name="TextBox 8"/>
          <p:cNvSpPr txBox="1">
            <a:spLocks noChangeArrowheads="1"/>
          </p:cNvSpPr>
          <p:nvPr/>
        </p:nvSpPr>
        <p:spPr bwMode="auto">
          <a:xfrm>
            <a:off x="2" y="2058661"/>
            <a:ext cx="695904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buFont typeface="Arial" charset="0"/>
              <a:buChar char="•"/>
            </a:pPr>
            <a:r>
              <a:rPr lang="en-US" sz="2400" dirty="0">
                <a:solidFill>
                  <a:srgbClr val="595959"/>
                </a:solidFill>
                <a:latin typeface="Century Gothic" pitchFamily="34" charset="0"/>
              </a:rPr>
              <a:t>It is morally right to safeguard </a:t>
            </a:r>
            <a:r>
              <a:rPr lang="en-US" sz="2400" dirty="0" smtClean="0">
                <a:solidFill>
                  <a:srgbClr val="595959"/>
                </a:solidFill>
                <a:latin typeface="Century Gothic" pitchFamily="34" charset="0"/>
              </a:rPr>
              <a:t>the </a:t>
            </a:r>
            <a:r>
              <a:rPr lang="en-US" sz="2400" dirty="0">
                <a:solidFill>
                  <a:srgbClr val="595959"/>
                </a:solidFill>
                <a:latin typeface="Century Gothic" pitchFamily="34" charset="0"/>
              </a:rPr>
              <a:t>worker from any kind of harm.</a:t>
            </a:r>
          </a:p>
          <a:p>
            <a:pPr eaLnBrk="1" hangingPunct="1">
              <a:buFont typeface="Arial" charset="0"/>
              <a:buChar char="•"/>
            </a:pPr>
            <a:r>
              <a:rPr lang="en-US" sz="2400" dirty="0" smtClean="0">
                <a:solidFill>
                  <a:srgbClr val="595959"/>
                </a:solidFill>
                <a:latin typeface="Century Gothic" pitchFamily="34" charset="0"/>
              </a:rPr>
              <a:t>The </a:t>
            </a:r>
            <a:r>
              <a:rPr lang="en-US" sz="2400" dirty="0">
                <a:solidFill>
                  <a:srgbClr val="595959"/>
                </a:solidFill>
                <a:latin typeface="Century Gothic" pitchFamily="34" charset="0"/>
              </a:rPr>
              <a:t>grief, the pain, and suffering of </a:t>
            </a:r>
            <a:r>
              <a:rPr lang="en-US" sz="2400" dirty="0" smtClean="0">
                <a:solidFill>
                  <a:srgbClr val="595959"/>
                </a:solidFill>
                <a:latin typeface="Century Gothic" pitchFamily="34" charset="0"/>
              </a:rPr>
              <a:t>people </a:t>
            </a:r>
            <a:r>
              <a:rPr lang="en-US" sz="2400" dirty="0">
                <a:solidFill>
                  <a:srgbClr val="595959"/>
                </a:solidFill>
                <a:latin typeface="Century Gothic" pitchFamily="34" charset="0"/>
              </a:rPr>
              <a:t>who have their health affected or are hurt while working for their companies are felt by the workers as well as their family members</a:t>
            </a:r>
            <a:r>
              <a:rPr lang="en-US" sz="2400" dirty="0" smtClean="0">
                <a:solidFill>
                  <a:srgbClr val="595959"/>
                </a:solidFill>
                <a:latin typeface="Century Gothic" pitchFamily="34" charset="0"/>
              </a:rPr>
              <a:t>.</a:t>
            </a:r>
            <a:endParaRPr lang="en-US" sz="2400" dirty="0">
              <a:solidFill>
                <a:srgbClr val="595959"/>
              </a:solidFill>
              <a:latin typeface="Century Gothic" pitchFamily="34" charset="0"/>
            </a:endParaRPr>
          </a:p>
        </p:txBody>
      </p:sp>
      <p:pic>
        <p:nvPicPr>
          <p:cNvPr id="1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9050" y="2171063"/>
            <a:ext cx="1882996" cy="386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125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19747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3" name="Rectangle 2"/>
          <p:cNvSpPr/>
          <p:nvPr/>
        </p:nvSpPr>
        <p:spPr>
          <a:xfrm>
            <a:off x="2855023" y="3105835"/>
            <a:ext cx="3433953" cy="646331"/>
          </a:xfrm>
          <a:prstGeom prst="rect">
            <a:avLst/>
          </a:prstGeom>
        </p:spPr>
        <p:txBody>
          <a:bodyPr wrap="none">
            <a:spAutoFit/>
          </a:bodyPr>
          <a:lstStyle/>
          <a:p>
            <a:pPr lvl="0" algn="ctr" defTabSz="914400" fontAlgn="base">
              <a:spcBef>
                <a:spcPct val="0"/>
              </a:spcBef>
              <a:spcAft>
                <a:spcPct val="0"/>
              </a:spcAft>
            </a:pPr>
            <a:r>
              <a:rPr lang="en-US" altLang="en-US" sz="3600" b="1" dirty="0">
                <a:solidFill>
                  <a:srgbClr val="FFFFFF"/>
                </a:solidFill>
                <a:latin typeface="Century Gothic" pitchFamily="34" charset="0"/>
                <a:cs typeface="Arial" charset="0"/>
              </a:rPr>
              <a:t>Moral Reasons</a:t>
            </a:r>
          </a:p>
        </p:txBody>
      </p:sp>
      <p:sp>
        <p:nvSpPr>
          <p:cNvPr id="12" name="TextBox 6"/>
          <p:cNvSpPr txBox="1">
            <a:spLocks noChangeArrowheads="1"/>
          </p:cNvSpPr>
          <p:nvPr/>
        </p:nvSpPr>
        <p:spPr bwMode="auto">
          <a:xfrm>
            <a:off x="158750" y="800575"/>
            <a:ext cx="6918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srgbClr val="FFFFFF"/>
                </a:solidFill>
                <a:latin typeface="Century Gothic" pitchFamily="34" charset="0"/>
              </a:rPr>
              <a:t>Moral Reasons</a:t>
            </a:r>
            <a:endParaRPr lang="en-US" altLang="en-US" sz="3200" b="1" dirty="0">
              <a:solidFill>
                <a:srgbClr val="FFFFFF"/>
              </a:solidFill>
              <a:latin typeface="Century Gothic" pitchFamily="34" charset="0"/>
            </a:endParaRPr>
          </a:p>
        </p:txBody>
      </p:sp>
      <p:sp>
        <p:nvSpPr>
          <p:cNvPr id="13" name="TextBox 8"/>
          <p:cNvSpPr txBox="1">
            <a:spLocks noChangeArrowheads="1"/>
          </p:cNvSpPr>
          <p:nvPr/>
        </p:nvSpPr>
        <p:spPr bwMode="auto">
          <a:xfrm>
            <a:off x="2" y="2165536"/>
            <a:ext cx="717269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400" dirty="0" smtClean="0">
                <a:solidFill>
                  <a:srgbClr val="595959"/>
                </a:solidFill>
                <a:latin typeface="Century Gothic" pitchFamily="34" charset="0"/>
              </a:rPr>
              <a:t>The moral impacts the </a:t>
            </a:r>
            <a:r>
              <a:rPr lang="en-US" sz="2400" dirty="0">
                <a:solidFill>
                  <a:srgbClr val="595959"/>
                </a:solidFill>
                <a:latin typeface="Century Gothic" pitchFamily="34" charset="0"/>
              </a:rPr>
              <a:t>dependents.</a:t>
            </a:r>
          </a:p>
          <a:p>
            <a:pPr eaLnBrk="1" hangingPunct="1">
              <a:buFont typeface="Arial" charset="0"/>
              <a:buChar char="•"/>
            </a:pPr>
            <a:endParaRPr lang="en-US" sz="2400" dirty="0">
              <a:solidFill>
                <a:srgbClr val="595959"/>
              </a:solidFill>
              <a:latin typeface="Century Gothic" pitchFamily="34" charset="0"/>
            </a:endParaRPr>
          </a:p>
          <a:p>
            <a:pPr eaLnBrk="1" hangingPunct="1">
              <a:buFont typeface="Arial" charset="0"/>
              <a:buChar char="•"/>
            </a:pPr>
            <a:r>
              <a:rPr lang="en-US" sz="2400" dirty="0">
                <a:solidFill>
                  <a:srgbClr val="595959"/>
                </a:solidFill>
                <a:latin typeface="Century Gothic" pitchFamily="34" charset="0"/>
              </a:rPr>
              <a:t>Society </a:t>
            </a:r>
            <a:r>
              <a:rPr lang="en-US" sz="2400" dirty="0" smtClean="0">
                <a:solidFill>
                  <a:srgbClr val="595959"/>
                </a:solidFill>
                <a:latin typeface="Century Gothic" pitchFamily="34" charset="0"/>
              </a:rPr>
              <a:t>considers </a:t>
            </a:r>
            <a:r>
              <a:rPr lang="en-US" sz="2400" dirty="0">
                <a:solidFill>
                  <a:srgbClr val="595959"/>
                </a:solidFill>
                <a:latin typeface="Century Gothic" pitchFamily="34" charset="0"/>
              </a:rPr>
              <a:t>these events to be morally unacceptable, </a:t>
            </a:r>
            <a:r>
              <a:rPr lang="en-US" sz="2400" dirty="0" smtClean="0">
                <a:solidFill>
                  <a:srgbClr val="595959"/>
                </a:solidFill>
                <a:latin typeface="Century Gothic" pitchFamily="34" charset="0"/>
              </a:rPr>
              <a:t> price to </a:t>
            </a:r>
            <a:r>
              <a:rPr lang="en-US" sz="2400" dirty="0">
                <a:solidFill>
                  <a:srgbClr val="595959"/>
                </a:solidFill>
                <a:latin typeface="Century Gothic" pitchFamily="34" charset="0"/>
              </a:rPr>
              <a:t>be paid </a:t>
            </a:r>
            <a:r>
              <a:rPr lang="en-US" sz="2400" dirty="0" smtClean="0">
                <a:solidFill>
                  <a:srgbClr val="595959"/>
                </a:solidFill>
                <a:latin typeface="Century Gothic" pitchFamily="34" charset="0"/>
              </a:rPr>
              <a:t>to the </a:t>
            </a:r>
            <a:r>
              <a:rPr lang="en-US" sz="2400" dirty="0">
                <a:solidFill>
                  <a:srgbClr val="595959"/>
                </a:solidFill>
                <a:latin typeface="Century Gothic" pitchFamily="34" charset="0"/>
              </a:rPr>
              <a:t>worker to feed their </a:t>
            </a:r>
            <a:r>
              <a:rPr lang="en-US" sz="2400" dirty="0" smtClean="0">
                <a:solidFill>
                  <a:srgbClr val="595959"/>
                </a:solidFill>
                <a:latin typeface="Century Gothic" pitchFamily="34" charset="0"/>
              </a:rPr>
              <a:t>family cannot be equated. </a:t>
            </a:r>
            <a:endParaRPr lang="en-US" sz="2400" dirty="0">
              <a:solidFill>
                <a:srgbClr val="595959"/>
              </a:solidFill>
              <a:latin typeface="Century Gothic" pitchFamily="34" charset="0"/>
            </a:endParaRPr>
          </a:p>
        </p:txBody>
      </p:sp>
      <p:pic>
        <p:nvPicPr>
          <p:cNvPr id="1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4577" y="2171063"/>
            <a:ext cx="1736898" cy="386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078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6"/>
          <p:cNvSpPr txBox="1">
            <a:spLocks noChangeArrowheads="1"/>
          </p:cNvSpPr>
          <p:nvPr/>
        </p:nvSpPr>
        <p:spPr bwMode="auto">
          <a:xfrm>
            <a:off x="158750" y="800575"/>
            <a:ext cx="6918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srgbClr val="FFFFFF"/>
                </a:solidFill>
                <a:latin typeface="Century Gothic" pitchFamily="34" charset="0"/>
              </a:rPr>
              <a:t>Legal or Social Reasons </a:t>
            </a:r>
            <a:r>
              <a:rPr lang="en-US" altLang="en-US" sz="3200" b="1" dirty="0" err="1" smtClean="0">
                <a:solidFill>
                  <a:srgbClr val="FFFFFF"/>
                </a:solidFill>
                <a:latin typeface="Century Gothic" pitchFamily="34" charset="0"/>
              </a:rPr>
              <a:t>Condt</a:t>
            </a:r>
            <a:r>
              <a:rPr lang="en-US" altLang="en-US" sz="3200" b="1" dirty="0" smtClean="0">
                <a:solidFill>
                  <a:srgbClr val="FFFFFF"/>
                </a:solidFill>
                <a:latin typeface="Century Gothic" pitchFamily="34" charset="0"/>
              </a:rPr>
              <a:t>:</a:t>
            </a:r>
            <a:endParaRPr lang="en-US" altLang="en-US" sz="3200" b="1" dirty="0">
              <a:solidFill>
                <a:srgbClr val="FFFFFF"/>
              </a:solidFill>
              <a:latin typeface="Century Gothic" pitchFamily="34" charset="0"/>
            </a:endParaRPr>
          </a:p>
        </p:txBody>
      </p:sp>
      <p:sp>
        <p:nvSpPr>
          <p:cNvPr id="9" name="Content Placeholder 2">
            <a:extLst>
              <a:ext uri="{FF2B5EF4-FFF2-40B4-BE49-F238E27FC236}"/>
            </a:extLst>
          </p:cNvPr>
          <p:cNvSpPr>
            <a:spLocks noGrp="1"/>
          </p:cNvSpPr>
          <p:nvPr>
            <p:ph idx="4294967295"/>
          </p:nvPr>
        </p:nvSpPr>
        <p:spPr>
          <a:xfrm>
            <a:off x="24950" y="2316221"/>
            <a:ext cx="6838988" cy="3839085"/>
          </a:xfrm>
          <a:prstGeom prst="rect">
            <a:avLst/>
          </a:prstGeom>
        </p:spPr>
        <p:txBody>
          <a:bodyPr rtlCol="0">
            <a:noAutofit/>
          </a:bodyPr>
          <a:lstStyle/>
          <a:p>
            <a:pPr marL="0" lvl="0" indent="0" defTabSz="914400">
              <a:lnSpc>
                <a:spcPct val="100000"/>
              </a:lnSpc>
              <a:spcBef>
                <a:spcPts val="0"/>
              </a:spcBef>
              <a:buNone/>
              <a:defRPr/>
            </a:pPr>
            <a:r>
              <a:rPr lang="en-US" altLang="en-US" b="0" kern="0" dirty="0" smtClean="0">
                <a:solidFill>
                  <a:sysClr val="windowText" lastClr="000000"/>
                </a:solidFill>
                <a:latin typeface="Century Gothic" panose="020B0502020202020204" pitchFamily="34" charset="0"/>
              </a:rPr>
              <a:t>Safety </a:t>
            </a:r>
            <a:r>
              <a:rPr lang="en-US" altLang="en-US" b="0" kern="0" dirty="0">
                <a:solidFill>
                  <a:sysClr val="windowText" lastClr="000000"/>
                </a:solidFill>
                <a:latin typeface="Century Gothic" panose="020B0502020202020204" pitchFamily="34" charset="0"/>
              </a:rPr>
              <a:t>violations by an organization may lead to the following:</a:t>
            </a:r>
          </a:p>
          <a:p>
            <a:pPr marL="342900" lvl="0" indent="-342900" defTabSz="914400">
              <a:lnSpc>
                <a:spcPct val="150000"/>
              </a:lnSpc>
              <a:spcBef>
                <a:spcPts val="0"/>
              </a:spcBef>
              <a:defRPr/>
            </a:pPr>
            <a:r>
              <a:rPr lang="en-US" altLang="en-US" b="0" kern="0" dirty="0" smtClean="0">
                <a:solidFill>
                  <a:sysClr val="windowText" lastClr="000000"/>
                </a:solidFill>
                <a:latin typeface="Century Gothic" panose="020B0502020202020204" pitchFamily="34" charset="0"/>
              </a:rPr>
              <a:t>Law </a:t>
            </a:r>
            <a:r>
              <a:rPr lang="en-US" altLang="en-US" b="0" kern="0" dirty="0">
                <a:solidFill>
                  <a:sysClr val="windowText" lastClr="000000"/>
                </a:solidFill>
                <a:latin typeface="Century Gothic" panose="020B0502020202020204" pitchFamily="34" charset="0"/>
              </a:rPr>
              <a:t>suit</a:t>
            </a:r>
          </a:p>
          <a:p>
            <a:pPr marL="342900" lvl="0" indent="-342900" defTabSz="914400">
              <a:lnSpc>
                <a:spcPct val="150000"/>
              </a:lnSpc>
              <a:spcBef>
                <a:spcPts val="0"/>
              </a:spcBef>
              <a:defRPr/>
            </a:pPr>
            <a:r>
              <a:rPr lang="en-US" altLang="en-US" b="0" kern="0" dirty="0">
                <a:solidFill>
                  <a:sysClr val="windowText" lastClr="000000"/>
                </a:solidFill>
                <a:latin typeface="Century Gothic" panose="020B0502020202020204" pitchFamily="34" charset="0"/>
              </a:rPr>
              <a:t>Criminal </a:t>
            </a:r>
            <a:r>
              <a:rPr lang="en-US" altLang="en-US" b="0" kern="0" dirty="0" smtClean="0">
                <a:solidFill>
                  <a:sysClr val="windowText" lastClr="000000"/>
                </a:solidFill>
                <a:latin typeface="Century Gothic" panose="020B0502020202020204" pitchFamily="34" charset="0"/>
              </a:rPr>
              <a:t>charges</a:t>
            </a:r>
            <a:endParaRPr lang="en-US" altLang="en-US" b="0" kern="0" dirty="0">
              <a:solidFill>
                <a:sysClr val="windowText" lastClr="000000"/>
              </a:solidFill>
              <a:latin typeface="Century Gothic" panose="020B0502020202020204" pitchFamily="34" charset="0"/>
            </a:endParaRPr>
          </a:p>
          <a:p>
            <a:pPr marL="342900" lvl="0" indent="-342900" defTabSz="914400">
              <a:lnSpc>
                <a:spcPct val="150000"/>
              </a:lnSpc>
              <a:spcBef>
                <a:spcPts val="0"/>
              </a:spcBef>
              <a:defRPr/>
            </a:pPr>
            <a:r>
              <a:rPr lang="en-US" altLang="en-US" b="0" kern="0" dirty="0" smtClean="0">
                <a:solidFill>
                  <a:sysClr val="windowText" lastClr="000000"/>
                </a:solidFill>
                <a:latin typeface="Century Gothic" panose="020B0502020202020204" pitchFamily="34" charset="0"/>
              </a:rPr>
              <a:t>Fines </a:t>
            </a:r>
            <a:r>
              <a:rPr lang="en-US" altLang="en-US" b="0" kern="0" dirty="0">
                <a:solidFill>
                  <a:sysClr val="windowText" lastClr="000000"/>
                </a:solidFill>
                <a:latin typeface="Century Gothic" panose="020B0502020202020204" pitchFamily="34" charset="0"/>
              </a:rPr>
              <a:t>by </a:t>
            </a:r>
            <a:r>
              <a:rPr lang="en-US" altLang="en-US" b="0" kern="0" dirty="0" smtClean="0">
                <a:solidFill>
                  <a:sysClr val="windowText" lastClr="000000"/>
                </a:solidFill>
                <a:latin typeface="Century Gothic" panose="020B0502020202020204" pitchFamily="34" charset="0"/>
              </a:rPr>
              <a:t>enforcement </a:t>
            </a:r>
            <a:r>
              <a:rPr lang="en-US" altLang="en-US" b="0" kern="0" dirty="0">
                <a:solidFill>
                  <a:sysClr val="windowText" lastClr="000000"/>
                </a:solidFill>
                <a:latin typeface="Century Gothic" panose="020B0502020202020204" pitchFamily="34" charset="0"/>
              </a:rPr>
              <a:t>agency</a:t>
            </a:r>
          </a:p>
          <a:p>
            <a:pPr marL="342900" lvl="0" indent="-342900" defTabSz="914400">
              <a:lnSpc>
                <a:spcPct val="150000"/>
              </a:lnSpc>
              <a:spcBef>
                <a:spcPts val="0"/>
              </a:spcBef>
              <a:defRPr/>
            </a:pPr>
            <a:r>
              <a:rPr lang="en-US" altLang="en-US" b="0" kern="0" dirty="0">
                <a:solidFill>
                  <a:sysClr val="windowText" lastClr="000000"/>
                </a:solidFill>
                <a:latin typeface="Century Gothic" panose="020B0502020202020204" pitchFamily="34" charset="0"/>
              </a:rPr>
              <a:t>Shutdown of workplace by enforcement agency</a:t>
            </a:r>
          </a:p>
          <a:p>
            <a:pPr marL="342900" lvl="0" indent="-342900" defTabSz="914400">
              <a:lnSpc>
                <a:spcPct val="100000"/>
              </a:lnSpc>
              <a:spcBef>
                <a:spcPts val="0"/>
              </a:spcBef>
              <a:defRPr/>
            </a:pPr>
            <a:endParaRPr lang="en-US" altLang="en-US" b="0" kern="0" dirty="0">
              <a:solidFill>
                <a:sysClr val="windowText" lastClr="000000"/>
              </a:solidFill>
            </a:endParaRPr>
          </a:p>
          <a:p>
            <a:pPr marL="0" marR="0" lvl="1" indent="0" defTabSz="914400" eaLnBrk="1" fontAlgn="auto" latinLnBrk="0" hangingPunct="1">
              <a:lnSpc>
                <a:spcPct val="150000"/>
              </a:lnSpc>
              <a:spcBef>
                <a:spcPts val="0"/>
              </a:spcBef>
              <a:spcAft>
                <a:spcPts val="0"/>
              </a:spcAft>
              <a:buClrTx/>
              <a:buSzTx/>
              <a:buNone/>
              <a:tabLst/>
              <a:defRPr/>
            </a:pPr>
            <a:endParaRPr kumimoji="0" lang="en-US" altLang="en-US" sz="2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200" b="0" i="0" u="none" strike="noStrike" kern="0" cap="none" spc="0" normalizeH="0" baseline="0" noProof="0" dirty="0">
              <a:ln>
                <a:noFill/>
              </a:ln>
              <a:solidFill>
                <a:sysClr val="windowText" lastClr="000000"/>
              </a:solidFill>
              <a:effectLst/>
              <a:uLnTx/>
              <a:uFillTx/>
            </a:endParaRPr>
          </a:p>
        </p:txBody>
      </p:sp>
      <p:pic>
        <p:nvPicPr>
          <p:cNvPr id="1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1113" y="2316222"/>
            <a:ext cx="3032125" cy="201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198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6"/>
          <p:cNvSpPr txBox="1">
            <a:spLocks noChangeArrowheads="1"/>
          </p:cNvSpPr>
          <p:nvPr/>
        </p:nvSpPr>
        <p:spPr bwMode="auto">
          <a:xfrm>
            <a:off x="158750" y="800575"/>
            <a:ext cx="69189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srgbClr val="FFFFFF"/>
                </a:solidFill>
                <a:latin typeface="Century Gothic" pitchFamily="34" charset="0"/>
              </a:rPr>
              <a:t>Economic or Financial Reasons </a:t>
            </a:r>
            <a:r>
              <a:rPr lang="en-US" altLang="en-US" sz="3200" b="1" dirty="0" err="1" smtClean="0">
                <a:solidFill>
                  <a:srgbClr val="FFFFFF"/>
                </a:solidFill>
                <a:latin typeface="Century Gothic" pitchFamily="34" charset="0"/>
              </a:rPr>
              <a:t>Contd</a:t>
            </a:r>
            <a:r>
              <a:rPr lang="en-US" altLang="en-US" sz="3200" b="1" dirty="0" smtClean="0">
                <a:solidFill>
                  <a:srgbClr val="FFFFFF"/>
                </a:solidFill>
                <a:latin typeface="Century Gothic" pitchFamily="34" charset="0"/>
              </a:rPr>
              <a:t>:</a:t>
            </a:r>
            <a:endParaRPr lang="en-US" altLang="en-US" sz="3200" b="1" dirty="0">
              <a:solidFill>
                <a:srgbClr val="FFFFFF"/>
              </a:solidFill>
              <a:latin typeface="Century Gothic" pitchFamily="34" charset="0"/>
            </a:endParaRPr>
          </a:p>
        </p:txBody>
      </p:sp>
      <p:sp>
        <p:nvSpPr>
          <p:cNvPr id="9" name="TextBox 8">
            <a:extLst>
              <a:ext uri="{FF2B5EF4-FFF2-40B4-BE49-F238E27FC236}"/>
            </a:extLst>
          </p:cNvPr>
          <p:cNvSpPr txBox="1"/>
          <p:nvPr/>
        </p:nvSpPr>
        <p:spPr>
          <a:xfrm>
            <a:off x="11111" y="1363563"/>
            <a:ext cx="9216015" cy="4001095"/>
          </a:xfrm>
          <a:prstGeom prst="rect">
            <a:avLst/>
          </a:prstGeom>
          <a:noFill/>
        </p:spPr>
        <p:txBody>
          <a:bodyPr wrap="square">
            <a:spAutoFit/>
          </a:bodyPr>
          <a:lstStyle/>
          <a:p>
            <a:pPr eaLnBrk="1" fontAlgn="auto" hangingPunct="1">
              <a:spcBef>
                <a:spcPts val="0"/>
              </a:spcBef>
              <a:spcAft>
                <a:spcPts val="0"/>
              </a:spcAft>
              <a:defRPr/>
            </a:pPr>
            <a:endParaRPr lang="en-US" sz="2000" dirty="0">
              <a:solidFill>
                <a:prstClr val="black">
                  <a:lumMod val="65000"/>
                  <a:lumOff val="35000"/>
                </a:prstClr>
              </a:solidFill>
              <a:latin typeface="Calibri" panose="020F0502020204030204"/>
            </a:endParaRPr>
          </a:p>
          <a:p>
            <a:pPr eaLnBrk="1" fontAlgn="auto" hangingPunct="1">
              <a:spcBef>
                <a:spcPts val="0"/>
              </a:spcBef>
              <a:spcAft>
                <a:spcPts val="0"/>
              </a:spcAft>
              <a:defRPr/>
            </a:pPr>
            <a:endParaRPr lang="en-US" sz="1400" dirty="0" smtClean="0">
              <a:solidFill>
                <a:prstClr val="black">
                  <a:lumMod val="65000"/>
                  <a:lumOff val="35000"/>
                </a:prstClr>
              </a:solidFill>
              <a:latin typeface="Century Gothic" panose="020B0502020202020204" pitchFamily="34" charset="0"/>
            </a:endParaRPr>
          </a:p>
          <a:p>
            <a:pPr eaLnBrk="1" fontAlgn="auto" hangingPunct="1">
              <a:spcBef>
                <a:spcPts val="0"/>
              </a:spcBef>
              <a:spcAft>
                <a:spcPts val="0"/>
              </a:spcAft>
              <a:defRPr/>
            </a:pPr>
            <a:endParaRPr lang="en-US" sz="1400" dirty="0">
              <a:solidFill>
                <a:prstClr val="black">
                  <a:lumMod val="65000"/>
                  <a:lumOff val="35000"/>
                </a:prstClr>
              </a:solidFill>
              <a:latin typeface="Century Gothic" panose="020B0502020202020204" pitchFamily="34" charset="0"/>
            </a:endParaRPr>
          </a:p>
          <a:p>
            <a:pPr eaLnBrk="1" fontAlgn="auto" hangingPunct="1">
              <a:spcBef>
                <a:spcPts val="0"/>
              </a:spcBef>
              <a:spcAft>
                <a:spcPts val="0"/>
              </a:spcAft>
              <a:defRPr/>
            </a:pPr>
            <a:endParaRPr lang="en-US" sz="1400" dirty="0" smtClean="0">
              <a:solidFill>
                <a:prstClr val="black">
                  <a:lumMod val="65000"/>
                  <a:lumOff val="35000"/>
                </a:prstClr>
              </a:solidFill>
              <a:latin typeface="Century Gothic" panose="020B0502020202020204" pitchFamily="34" charset="0"/>
            </a:endParaRPr>
          </a:p>
          <a:p>
            <a:pPr eaLnBrk="1" fontAlgn="auto" hangingPunct="1">
              <a:spcBef>
                <a:spcPts val="0"/>
              </a:spcBef>
              <a:spcAft>
                <a:spcPts val="0"/>
              </a:spcAft>
              <a:defRPr/>
            </a:pPr>
            <a:r>
              <a:rPr lang="en-US" sz="2400" dirty="0" smtClean="0">
                <a:solidFill>
                  <a:prstClr val="black">
                    <a:lumMod val="65000"/>
                    <a:lumOff val="35000"/>
                  </a:prstClr>
                </a:solidFill>
                <a:latin typeface="Century Gothic" panose="020B0502020202020204" pitchFamily="34" charset="0"/>
                <a:cs typeface="Arial" panose="020B0604020202020204" pitchFamily="34" charset="0"/>
              </a:rPr>
              <a:t>Two </a:t>
            </a:r>
            <a:r>
              <a:rPr lang="en-US" sz="2400" dirty="0">
                <a:solidFill>
                  <a:prstClr val="black">
                    <a:lumMod val="65000"/>
                    <a:lumOff val="35000"/>
                  </a:prstClr>
                </a:solidFill>
                <a:latin typeface="Century Gothic" panose="020B0502020202020204" pitchFamily="34" charset="0"/>
                <a:cs typeface="Arial" panose="020B0604020202020204" pitchFamily="34" charset="0"/>
              </a:rPr>
              <a:t>types of losses </a:t>
            </a:r>
            <a:r>
              <a:rPr lang="en-US" sz="2400" dirty="0" smtClean="0">
                <a:solidFill>
                  <a:prstClr val="black">
                    <a:lumMod val="65000"/>
                    <a:lumOff val="35000"/>
                  </a:prstClr>
                </a:solidFill>
                <a:latin typeface="Century Gothic" panose="020B0502020202020204" pitchFamily="34" charset="0"/>
                <a:cs typeface="Arial" panose="020B0604020202020204" pitchFamily="34" charset="0"/>
              </a:rPr>
              <a:t>that have previously mentioned:</a:t>
            </a:r>
            <a:endParaRPr lang="en-US" sz="2400" dirty="0">
              <a:solidFill>
                <a:prstClr val="black">
                  <a:lumMod val="65000"/>
                  <a:lumOff val="35000"/>
                </a:prstClr>
              </a:solidFill>
              <a:latin typeface="Century Gothic" panose="020B0502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400" dirty="0">
                <a:solidFill>
                  <a:prstClr val="black">
                    <a:lumMod val="65000"/>
                    <a:lumOff val="35000"/>
                  </a:prstClr>
                </a:solidFill>
                <a:latin typeface="Century Gothic" panose="020B0502020202020204" pitchFamily="34" charset="0"/>
              </a:rPr>
              <a:t>Direct Cost – the measurable cost arising </a:t>
            </a:r>
            <a:endParaRPr lang="en-US" sz="2400" dirty="0" smtClean="0">
              <a:solidFill>
                <a:prstClr val="black">
                  <a:lumMod val="65000"/>
                  <a:lumOff val="35000"/>
                </a:prstClr>
              </a:solidFill>
              <a:latin typeface="Century Gothic" panose="020B0502020202020204" pitchFamily="34" charset="0"/>
            </a:endParaRPr>
          </a:p>
          <a:p>
            <a:pPr eaLnBrk="1" fontAlgn="auto" hangingPunct="1">
              <a:spcBef>
                <a:spcPts val="0"/>
              </a:spcBef>
              <a:spcAft>
                <a:spcPts val="0"/>
              </a:spcAft>
              <a:defRPr/>
            </a:pPr>
            <a:r>
              <a:rPr lang="en-US" sz="2400" dirty="0">
                <a:solidFill>
                  <a:prstClr val="black">
                    <a:lumMod val="65000"/>
                    <a:lumOff val="35000"/>
                  </a:prstClr>
                </a:solidFill>
                <a:latin typeface="Century Gothic" panose="020B0502020202020204" pitchFamily="34" charset="0"/>
              </a:rPr>
              <a:t> </a:t>
            </a:r>
            <a:r>
              <a:rPr lang="en-US" sz="2400" dirty="0" smtClean="0">
                <a:solidFill>
                  <a:prstClr val="black">
                    <a:lumMod val="65000"/>
                    <a:lumOff val="35000"/>
                  </a:prstClr>
                </a:solidFill>
                <a:latin typeface="Century Gothic" panose="020B0502020202020204" pitchFamily="34" charset="0"/>
              </a:rPr>
              <a:t>   directly </a:t>
            </a:r>
            <a:r>
              <a:rPr lang="en-US" sz="2400" dirty="0">
                <a:solidFill>
                  <a:prstClr val="black">
                    <a:lumMod val="65000"/>
                    <a:lumOff val="35000"/>
                  </a:prstClr>
                </a:solidFill>
                <a:latin typeface="Century Gothic" panose="020B0502020202020204" pitchFamily="34" charset="0"/>
              </a:rPr>
              <a:t>from the </a:t>
            </a:r>
            <a:r>
              <a:rPr lang="en-US" sz="2400" dirty="0" smtClean="0">
                <a:solidFill>
                  <a:prstClr val="black">
                    <a:lumMod val="65000"/>
                    <a:lumOff val="35000"/>
                  </a:prstClr>
                </a:solidFill>
                <a:latin typeface="Century Gothic" panose="020B0502020202020204" pitchFamily="34" charset="0"/>
              </a:rPr>
              <a:t>accident</a:t>
            </a:r>
          </a:p>
          <a:p>
            <a:pPr eaLnBrk="1" fontAlgn="auto" hangingPunct="1">
              <a:spcBef>
                <a:spcPts val="0"/>
              </a:spcBef>
              <a:spcAft>
                <a:spcPts val="0"/>
              </a:spcAft>
              <a:defRPr/>
            </a:pPr>
            <a:endParaRPr lang="en-US" sz="2400" dirty="0">
              <a:solidFill>
                <a:prstClr val="black">
                  <a:lumMod val="65000"/>
                  <a:lumOff val="35000"/>
                </a:prstClr>
              </a:solidFill>
              <a:latin typeface="Century Gothic" panose="020B0502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400" dirty="0">
                <a:solidFill>
                  <a:prstClr val="black">
                    <a:lumMod val="65000"/>
                    <a:lumOff val="35000"/>
                  </a:prstClr>
                </a:solidFill>
                <a:latin typeface="Century Gothic" panose="020B0502020202020204" pitchFamily="34" charset="0"/>
              </a:rPr>
              <a:t>Indirect Cost – those which arise </a:t>
            </a:r>
            <a:r>
              <a:rPr lang="en-US" sz="2400" dirty="0" smtClean="0">
                <a:solidFill>
                  <a:prstClr val="black">
                    <a:lumMod val="65000"/>
                    <a:lumOff val="35000"/>
                  </a:prstClr>
                </a:solidFill>
                <a:latin typeface="Century Gothic" panose="020B0502020202020204" pitchFamily="34" charset="0"/>
              </a:rPr>
              <a:t>indirectly</a:t>
            </a:r>
          </a:p>
          <a:p>
            <a:pPr eaLnBrk="1" fontAlgn="auto" hangingPunct="1">
              <a:spcBef>
                <a:spcPts val="0"/>
              </a:spcBef>
              <a:spcAft>
                <a:spcPts val="0"/>
              </a:spcAft>
              <a:defRPr/>
            </a:pPr>
            <a:r>
              <a:rPr lang="en-US" sz="2400" dirty="0" smtClean="0">
                <a:solidFill>
                  <a:prstClr val="black">
                    <a:lumMod val="65000"/>
                    <a:lumOff val="35000"/>
                  </a:prstClr>
                </a:solidFill>
                <a:latin typeface="Century Gothic" panose="020B0502020202020204" pitchFamily="34" charset="0"/>
              </a:rPr>
              <a:t> </a:t>
            </a:r>
            <a:r>
              <a:rPr lang="en-US" sz="2400" dirty="0">
                <a:solidFill>
                  <a:prstClr val="black">
                    <a:lumMod val="65000"/>
                    <a:lumOff val="35000"/>
                  </a:prstClr>
                </a:solidFill>
                <a:latin typeface="Century Gothic" panose="020B0502020202020204" pitchFamily="34" charset="0"/>
              </a:rPr>
              <a:t>as a consequence of the event. Indirect </a:t>
            </a:r>
            <a:endParaRPr lang="en-US" sz="2400" dirty="0" smtClean="0">
              <a:solidFill>
                <a:prstClr val="black">
                  <a:lumMod val="65000"/>
                  <a:lumOff val="35000"/>
                </a:prstClr>
              </a:solidFill>
              <a:latin typeface="Century Gothic" panose="020B0502020202020204" pitchFamily="34" charset="0"/>
            </a:endParaRPr>
          </a:p>
          <a:p>
            <a:pPr eaLnBrk="1" fontAlgn="auto" hangingPunct="1">
              <a:spcBef>
                <a:spcPts val="0"/>
              </a:spcBef>
              <a:spcAft>
                <a:spcPts val="0"/>
              </a:spcAft>
              <a:defRPr/>
            </a:pPr>
            <a:r>
              <a:rPr lang="en-US" sz="2400" dirty="0">
                <a:solidFill>
                  <a:prstClr val="black">
                    <a:lumMod val="65000"/>
                    <a:lumOff val="35000"/>
                  </a:prstClr>
                </a:solidFill>
                <a:latin typeface="Century Gothic" panose="020B0502020202020204" pitchFamily="34" charset="0"/>
              </a:rPr>
              <a:t> </a:t>
            </a:r>
            <a:r>
              <a:rPr lang="en-US" sz="2400" dirty="0" smtClean="0">
                <a:solidFill>
                  <a:prstClr val="black">
                    <a:lumMod val="65000"/>
                    <a:lumOff val="35000"/>
                  </a:prstClr>
                </a:solidFill>
                <a:latin typeface="Century Gothic" panose="020B0502020202020204" pitchFamily="34" charset="0"/>
              </a:rPr>
              <a:t>cost </a:t>
            </a:r>
            <a:r>
              <a:rPr lang="en-US" sz="2400" dirty="0">
                <a:solidFill>
                  <a:prstClr val="black">
                    <a:lumMod val="65000"/>
                    <a:lumOff val="35000"/>
                  </a:prstClr>
                </a:solidFill>
                <a:latin typeface="Century Gothic" panose="020B0502020202020204" pitchFamily="34" charset="0"/>
              </a:rPr>
              <a:t>are often difficult to quantify precisely </a:t>
            </a:r>
            <a:endParaRPr lang="en-US" sz="2400" dirty="0" smtClean="0">
              <a:solidFill>
                <a:prstClr val="black">
                  <a:lumMod val="65000"/>
                  <a:lumOff val="35000"/>
                </a:prstClr>
              </a:solidFill>
              <a:latin typeface="Century Gothic" panose="020B0502020202020204" pitchFamily="34" charset="0"/>
            </a:endParaRPr>
          </a:p>
          <a:p>
            <a:pPr eaLnBrk="1" fontAlgn="auto" hangingPunct="1">
              <a:spcBef>
                <a:spcPts val="0"/>
              </a:spcBef>
              <a:spcAft>
                <a:spcPts val="0"/>
              </a:spcAft>
              <a:defRPr/>
            </a:pPr>
            <a:r>
              <a:rPr lang="en-US" sz="2400" dirty="0">
                <a:solidFill>
                  <a:prstClr val="black">
                    <a:lumMod val="65000"/>
                    <a:lumOff val="35000"/>
                  </a:prstClr>
                </a:solidFill>
                <a:latin typeface="Century Gothic" panose="020B0502020202020204" pitchFamily="34" charset="0"/>
              </a:rPr>
              <a:t> </a:t>
            </a:r>
            <a:r>
              <a:rPr lang="en-US" sz="2400" dirty="0" smtClean="0">
                <a:solidFill>
                  <a:prstClr val="black">
                    <a:lumMod val="65000"/>
                    <a:lumOff val="35000"/>
                  </a:prstClr>
                </a:solidFill>
                <a:latin typeface="Century Gothic" panose="020B0502020202020204" pitchFamily="34" charset="0"/>
              </a:rPr>
              <a:t>and </a:t>
            </a:r>
            <a:r>
              <a:rPr lang="en-US" sz="2400" dirty="0">
                <a:solidFill>
                  <a:prstClr val="black">
                    <a:lumMod val="65000"/>
                    <a:lumOff val="35000"/>
                  </a:prstClr>
                </a:solidFill>
                <a:latin typeface="Century Gothic" panose="020B0502020202020204" pitchFamily="34" charset="0"/>
              </a:rPr>
              <a:t>may be hard to identify.</a:t>
            </a:r>
          </a:p>
        </p:txBody>
      </p: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9050" y="3135086"/>
            <a:ext cx="2184950" cy="254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246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73025" y="61913"/>
            <a:ext cx="9070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smtClean="0">
                <a:solidFill>
                  <a:srgbClr val="FFFFFF"/>
                </a:solidFill>
                <a:latin typeface="Century Gothic" pitchFamily="34" charset="0"/>
              </a:rPr>
              <a:t>Types of Interventions to Improve Safety Behavior and Productivity</a:t>
            </a:r>
            <a:endParaRPr lang="en-US" altLang="en-US" sz="2800" b="1" dirty="0">
              <a:solidFill>
                <a:srgbClr val="FFFFFF"/>
              </a:solidFill>
              <a:latin typeface="Century Gothic" pitchFamily="34" charset="0"/>
            </a:endParaRPr>
          </a:p>
        </p:txBody>
      </p:sp>
      <p:sp>
        <p:nvSpPr>
          <p:cNvPr id="9" name="TextBox 8">
            <a:extLst>
              <a:ext uri="{FF2B5EF4-FFF2-40B4-BE49-F238E27FC236}"/>
            </a:extLst>
          </p:cNvPr>
          <p:cNvSpPr txBox="1"/>
          <p:nvPr/>
        </p:nvSpPr>
        <p:spPr>
          <a:xfrm>
            <a:off x="4375" y="2198800"/>
            <a:ext cx="9270254" cy="4724370"/>
          </a:xfrm>
          <a:prstGeom prst="rect">
            <a:avLst/>
          </a:prstGeom>
          <a:noFill/>
        </p:spPr>
        <p:txBody>
          <a:bodyPr wrap="square">
            <a:spAutoFit/>
          </a:bodyPr>
          <a:lstStyle/>
          <a:p>
            <a:pPr algn="just" eaLnBrk="1" fontAlgn="auto" hangingPunct="1">
              <a:spcBef>
                <a:spcPts val="0"/>
              </a:spcBef>
              <a:spcAft>
                <a:spcPts val="0"/>
              </a:spcAft>
              <a:defRPr/>
            </a:pPr>
            <a:r>
              <a:rPr lang="en-US" sz="2300" dirty="0">
                <a:solidFill>
                  <a:prstClr val="black"/>
                </a:solidFill>
                <a:latin typeface="Century Gothic" panose="020B0502020202020204" pitchFamily="34" charset="0"/>
              </a:rPr>
              <a:t>These include</a:t>
            </a:r>
            <a:r>
              <a:rPr lang="en-US" sz="2300" dirty="0" smtClean="0">
                <a:solidFill>
                  <a:prstClr val="black"/>
                </a:solidFill>
                <a:latin typeface="Century Gothic" panose="020B0502020202020204" pitchFamily="34" charset="0"/>
              </a:rPr>
              <a:t>:</a:t>
            </a:r>
          </a:p>
          <a:p>
            <a:pPr marL="342900" indent="-342900" algn="just" eaLnBrk="1" fontAlgn="auto" hangingPunct="1">
              <a:spcBef>
                <a:spcPts val="0"/>
              </a:spcBef>
              <a:spcAft>
                <a:spcPts val="0"/>
              </a:spcAft>
              <a:buFont typeface="Arial" pitchFamily="34" charset="0"/>
              <a:buChar char="•"/>
              <a:defRPr/>
            </a:pPr>
            <a:r>
              <a:rPr lang="en-US" sz="2300" dirty="0" smtClean="0">
                <a:solidFill>
                  <a:prstClr val="black"/>
                </a:solidFill>
                <a:latin typeface="Century Gothic" panose="020B0502020202020204" pitchFamily="34" charset="0"/>
              </a:rPr>
              <a:t>Training and re-training</a:t>
            </a:r>
          </a:p>
          <a:p>
            <a:pPr marL="342900" indent="-342900" algn="just" eaLnBrk="1" fontAlgn="auto" hangingPunct="1">
              <a:spcBef>
                <a:spcPts val="0"/>
              </a:spcBef>
              <a:spcAft>
                <a:spcPts val="0"/>
              </a:spcAft>
              <a:buFont typeface="Arial" pitchFamily="34" charset="0"/>
              <a:buChar char="•"/>
              <a:defRPr/>
            </a:pPr>
            <a:r>
              <a:rPr lang="en-US" sz="2300" dirty="0" smtClean="0">
                <a:solidFill>
                  <a:prstClr val="black"/>
                </a:solidFill>
                <a:latin typeface="Century Gothic" panose="020B0502020202020204" pitchFamily="34" charset="0"/>
              </a:rPr>
              <a:t>Developing Comprehensive Risk Assessment (Key Action)</a:t>
            </a:r>
            <a:endParaRPr lang="en-US" sz="2300" dirty="0">
              <a:solidFill>
                <a:prstClr val="black"/>
              </a:solidFill>
              <a:latin typeface="Century Gothic" panose="020B0502020202020204" pitchFamily="34" charset="0"/>
            </a:endParaRPr>
          </a:p>
          <a:p>
            <a:pPr marL="342900" indent="-342900" eaLnBrk="1" fontAlgn="auto" hangingPunct="1">
              <a:spcBef>
                <a:spcPts val="0"/>
              </a:spcBef>
              <a:spcAft>
                <a:spcPts val="0"/>
              </a:spcAft>
              <a:buFont typeface="Arial" pitchFamily="34" charset="0"/>
              <a:buChar char="•"/>
              <a:defRPr/>
            </a:pPr>
            <a:r>
              <a:rPr lang="en-US" sz="2300" dirty="0" smtClean="0">
                <a:solidFill>
                  <a:prstClr val="black"/>
                </a:solidFill>
                <a:latin typeface="Century Gothic" panose="020B0502020202020204" pitchFamily="34" charset="0"/>
              </a:rPr>
              <a:t>Altering </a:t>
            </a:r>
            <a:r>
              <a:rPr lang="en-US" sz="2300" dirty="0">
                <a:solidFill>
                  <a:prstClr val="black"/>
                </a:solidFill>
                <a:latin typeface="Century Gothic" panose="020B0502020202020204" pitchFamily="34" charset="0"/>
              </a:rPr>
              <a:t>ways of delivering employee performance feedback</a:t>
            </a:r>
          </a:p>
          <a:p>
            <a:pPr marL="342900" indent="-342900" algn="just" eaLnBrk="1" fontAlgn="auto" hangingPunct="1">
              <a:spcBef>
                <a:spcPts val="0"/>
              </a:spcBef>
              <a:spcAft>
                <a:spcPts val="0"/>
              </a:spcAft>
              <a:buFont typeface="Arial" pitchFamily="34" charset="0"/>
              <a:buChar char="•"/>
              <a:defRPr/>
            </a:pPr>
            <a:r>
              <a:rPr lang="en-US" sz="2300" dirty="0">
                <a:solidFill>
                  <a:prstClr val="black"/>
                </a:solidFill>
                <a:latin typeface="Century Gothic" panose="020B0502020202020204" pitchFamily="34" charset="0"/>
              </a:rPr>
              <a:t>C</a:t>
            </a:r>
            <a:r>
              <a:rPr lang="en-US" sz="2300" dirty="0" smtClean="0">
                <a:solidFill>
                  <a:prstClr val="black"/>
                </a:solidFill>
                <a:latin typeface="Century Gothic" panose="020B0502020202020204" pitchFamily="34" charset="0"/>
              </a:rPr>
              <a:t>reating </a:t>
            </a:r>
            <a:r>
              <a:rPr lang="en-US" sz="2300" dirty="0">
                <a:solidFill>
                  <a:prstClr val="black"/>
                </a:solidFill>
                <a:latin typeface="Century Gothic" panose="020B0502020202020204" pitchFamily="34" charset="0"/>
              </a:rPr>
              <a:t>reward systems</a:t>
            </a:r>
          </a:p>
          <a:p>
            <a:pPr marL="342900" indent="-342900" algn="just" eaLnBrk="1" fontAlgn="auto" hangingPunct="1">
              <a:spcBef>
                <a:spcPts val="0"/>
              </a:spcBef>
              <a:spcAft>
                <a:spcPts val="0"/>
              </a:spcAft>
              <a:buFont typeface="Arial" pitchFamily="34" charset="0"/>
              <a:buChar char="•"/>
              <a:defRPr/>
            </a:pPr>
            <a:r>
              <a:rPr lang="en-US" sz="2300" dirty="0">
                <a:solidFill>
                  <a:prstClr val="black"/>
                </a:solidFill>
                <a:latin typeface="Century Gothic" panose="020B0502020202020204" pitchFamily="34" charset="0"/>
              </a:rPr>
              <a:t>I</a:t>
            </a:r>
            <a:r>
              <a:rPr lang="en-US" sz="2300" dirty="0" smtClean="0">
                <a:solidFill>
                  <a:prstClr val="black"/>
                </a:solidFill>
                <a:latin typeface="Century Gothic" panose="020B0502020202020204" pitchFamily="34" charset="0"/>
              </a:rPr>
              <a:t>ntroducing </a:t>
            </a:r>
            <a:r>
              <a:rPr lang="en-US" sz="2300" dirty="0">
                <a:solidFill>
                  <a:prstClr val="black"/>
                </a:solidFill>
                <a:latin typeface="Century Gothic" panose="020B0502020202020204" pitchFamily="34" charset="0"/>
              </a:rPr>
              <a:t>new instruction systems</a:t>
            </a:r>
          </a:p>
          <a:p>
            <a:pPr marL="342900" indent="-342900" algn="just" eaLnBrk="1" fontAlgn="auto" hangingPunct="1">
              <a:spcBef>
                <a:spcPts val="0"/>
              </a:spcBef>
              <a:spcAft>
                <a:spcPts val="0"/>
              </a:spcAft>
              <a:buFont typeface="Arial" pitchFamily="34" charset="0"/>
              <a:buChar char="•"/>
              <a:defRPr/>
            </a:pPr>
            <a:r>
              <a:rPr lang="en-US" sz="2300" dirty="0">
                <a:solidFill>
                  <a:prstClr val="black"/>
                </a:solidFill>
                <a:latin typeface="Century Gothic" panose="020B0502020202020204" pitchFamily="34" charset="0"/>
              </a:rPr>
              <a:t>I</a:t>
            </a:r>
            <a:r>
              <a:rPr lang="en-US" sz="2300" dirty="0" smtClean="0">
                <a:solidFill>
                  <a:prstClr val="black"/>
                </a:solidFill>
                <a:latin typeface="Century Gothic" panose="020B0502020202020204" pitchFamily="34" charset="0"/>
              </a:rPr>
              <a:t>nfluencing </a:t>
            </a:r>
            <a:r>
              <a:rPr lang="en-US" sz="2300" dirty="0">
                <a:solidFill>
                  <a:prstClr val="black"/>
                </a:solidFill>
                <a:latin typeface="Century Gothic" panose="020B0502020202020204" pitchFamily="34" charset="0"/>
              </a:rPr>
              <a:t>attitudes and beliefs</a:t>
            </a:r>
          </a:p>
          <a:p>
            <a:pPr marL="342900" indent="-342900" algn="just" eaLnBrk="1" fontAlgn="auto" hangingPunct="1">
              <a:spcBef>
                <a:spcPts val="0"/>
              </a:spcBef>
              <a:spcAft>
                <a:spcPts val="0"/>
              </a:spcAft>
              <a:buFont typeface="Arial" pitchFamily="34" charset="0"/>
              <a:buChar char="•"/>
              <a:defRPr/>
            </a:pPr>
            <a:r>
              <a:rPr lang="en-US" sz="2300" dirty="0">
                <a:solidFill>
                  <a:prstClr val="black"/>
                </a:solidFill>
                <a:latin typeface="Century Gothic" panose="020B0502020202020204" pitchFamily="34" charset="0"/>
              </a:rPr>
              <a:t>M</a:t>
            </a:r>
            <a:r>
              <a:rPr lang="en-US" sz="2300" dirty="0" smtClean="0">
                <a:solidFill>
                  <a:prstClr val="black"/>
                </a:solidFill>
                <a:latin typeface="Century Gothic" panose="020B0502020202020204" pitchFamily="34" charset="0"/>
              </a:rPr>
              <a:t>odifying supervisor’s </a:t>
            </a:r>
            <a:r>
              <a:rPr lang="en-US" sz="2300" dirty="0">
                <a:solidFill>
                  <a:prstClr val="black"/>
                </a:solidFill>
                <a:latin typeface="Century Gothic" panose="020B0502020202020204" pitchFamily="34" charset="0"/>
              </a:rPr>
              <a:t>behavior</a:t>
            </a:r>
          </a:p>
          <a:p>
            <a:pPr marL="342900" indent="-342900" algn="just" eaLnBrk="1" fontAlgn="auto" hangingPunct="1">
              <a:spcBef>
                <a:spcPts val="0"/>
              </a:spcBef>
              <a:spcAft>
                <a:spcPts val="0"/>
              </a:spcAft>
              <a:buFont typeface="Arial" pitchFamily="34" charset="0"/>
              <a:buChar char="•"/>
              <a:defRPr/>
            </a:pPr>
            <a:r>
              <a:rPr lang="en-US" sz="2300" dirty="0">
                <a:solidFill>
                  <a:prstClr val="black"/>
                </a:solidFill>
                <a:latin typeface="Century Gothic" panose="020B0502020202020204" pitchFamily="34" charset="0"/>
              </a:rPr>
              <a:t>C</a:t>
            </a:r>
            <a:r>
              <a:rPr lang="en-US" sz="2300" dirty="0" smtClean="0">
                <a:solidFill>
                  <a:prstClr val="black"/>
                </a:solidFill>
                <a:latin typeface="Century Gothic" panose="020B0502020202020204" pitchFamily="34" charset="0"/>
              </a:rPr>
              <a:t>hanging </a:t>
            </a:r>
            <a:r>
              <a:rPr lang="en-US" sz="2300" dirty="0">
                <a:solidFill>
                  <a:prstClr val="black"/>
                </a:solidFill>
                <a:latin typeface="Century Gothic" panose="020B0502020202020204" pitchFamily="34" charset="0"/>
              </a:rPr>
              <a:t>manufacturing production systems</a:t>
            </a:r>
          </a:p>
          <a:p>
            <a:pPr marL="342900" indent="-342900" algn="just" eaLnBrk="1" fontAlgn="auto" hangingPunct="1">
              <a:spcBef>
                <a:spcPts val="0"/>
              </a:spcBef>
              <a:spcAft>
                <a:spcPts val="0"/>
              </a:spcAft>
              <a:buFont typeface="Arial" pitchFamily="34" charset="0"/>
              <a:buChar char="•"/>
              <a:defRPr/>
            </a:pPr>
            <a:r>
              <a:rPr lang="en-US" sz="2300" dirty="0">
                <a:solidFill>
                  <a:prstClr val="black"/>
                </a:solidFill>
                <a:latin typeface="Century Gothic" panose="020B0502020202020204" pitchFamily="34" charset="0"/>
              </a:rPr>
              <a:t>C</a:t>
            </a:r>
            <a:r>
              <a:rPr lang="en-US" sz="2300" dirty="0" smtClean="0">
                <a:solidFill>
                  <a:prstClr val="black"/>
                </a:solidFill>
                <a:latin typeface="Century Gothic" panose="020B0502020202020204" pitchFamily="34" charset="0"/>
              </a:rPr>
              <a:t>hanging </a:t>
            </a:r>
            <a:r>
              <a:rPr lang="en-US" sz="2300" dirty="0">
                <a:solidFill>
                  <a:prstClr val="black"/>
                </a:solidFill>
                <a:latin typeface="Century Gothic" panose="020B0502020202020204" pitchFamily="34" charset="0"/>
              </a:rPr>
              <a:t>process </a:t>
            </a:r>
            <a:r>
              <a:rPr lang="en-US" sz="2300" dirty="0" smtClean="0">
                <a:solidFill>
                  <a:prstClr val="black"/>
                </a:solidFill>
                <a:latin typeface="Century Gothic" panose="020B0502020202020204" pitchFamily="34" charset="0"/>
              </a:rPr>
              <a:t>systems</a:t>
            </a:r>
          </a:p>
          <a:p>
            <a:pPr marL="342900" indent="-342900" algn="just" eaLnBrk="1" fontAlgn="auto" hangingPunct="1">
              <a:spcBef>
                <a:spcPts val="0"/>
              </a:spcBef>
              <a:spcAft>
                <a:spcPts val="0"/>
              </a:spcAft>
              <a:buFont typeface="Arial" pitchFamily="34" charset="0"/>
              <a:buChar char="•"/>
              <a:defRPr/>
            </a:pPr>
            <a:r>
              <a:rPr lang="en-US" sz="2300" dirty="0" smtClean="0">
                <a:solidFill>
                  <a:prstClr val="black"/>
                </a:solidFill>
                <a:latin typeface="Century Gothic" panose="020B0502020202020204" pitchFamily="34" charset="0"/>
              </a:rPr>
              <a:t>Putting in place the desired span of control.</a:t>
            </a:r>
          </a:p>
          <a:p>
            <a:pPr algn="just" eaLnBrk="1" fontAlgn="auto" hangingPunct="1">
              <a:spcBef>
                <a:spcPts val="0"/>
              </a:spcBef>
              <a:spcAft>
                <a:spcPts val="0"/>
              </a:spcAft>
              <a:defRPr/>
            </a:pPr>
            <a:endParaRPr lang="en-US" sz="2400" dirty="0">
              <a:solidFill>
                <a:prstClr val="black"/>
              </a:solidFill>
              <a:latin typeface="Century Gothic" panose="020B0502020202020204" pitchFamily="34" charset="0"/>
            </a:endParaRPr>
          </a:p>
          <a:p>
            <a:pPr algn="just" eaLnBrk="1" fontAlgn="auto" hangingPunct="1">
              <a:spcBef>
                <a:spcPts val="0"/>
              </a:spcBef>
              <a:spcAft>
                <a:spcPts val="0"/>
              </a:spcAft>
              <a:defRPr/>
            </a:pPr>
            <a:endParaRPr lang="en-US"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8699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73025" y="61913"/>
            <a:ext cx="9070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smtClean="0">
                <a:solidFill>
                  <a:srgbClr val="FFFFFF"/>
                </a:solidFill>
                <a:latin typeface="Century Gothic" pitchFamily="34" charset="0"/>
              </a:rPr>
              <a:t>Types of Interventions to Improve Safety Behavior and Productivity</a:t>
            </a:r>
            <a:endParaRPr lang="en-US" altLang="en-US" sz="2800" b="1" dirty="0">
              <a:solidFill>
                <a:srgbClr val="FFFFFF"/>
              </a:solidFill>
              <a:latin typeface="Century Gothic" pitchFamily="34" charset="0"/>
            </a:endParaRPr>
          </a:p>
        </p:txBody>
      </p:sp>
      <p:sp>
        <p:nvSpPr>
          <p:cNvPr id="9" name="TextBox 8">
            <a:extLst>
              <a:ext uri="{FF2B5EF4-FFF2-40B4-BE49-F238E27FC236}"/>
            </a:extLst>
          </p:cNvPr>
          <p:cNvSpPr txBox="1"/>
          <p:nvPr/>
        </p:nvSpPr>
        <p:spPr>
          <a:xfrm>
            <a:off x="4375" y="2293800"/>
            <a:ext cx="9139625" cy="4316566"/>
          </a:xfrm>
          <a:prstGeom prst="rect">
            <a:avLst/>
          </a:prstGeom>
          <a:noFill/>
        </p:spPr>
        <p:txBody>
          <a:bodyPr wrap="square">
            <a:spAutoFit/>
          </a:bodyPr>
          <a:lstStyle/>
          <a:p>
            <a:pPr algn="just" eaLnBrk="1" fontAlgn="auto" hangingPunct="1">
              <a:spcBef>
                <a:spcPts val="0"/>
              </a:spcBef>
              <a:spcAft>
                <a:spcPts val="0"/>
              </a:spcAft>
              <a:defRPr/>
            </a:pPr>
            <a:r>
              <a:rPr lang="en-US" sz="2400" dirty="0" smtClean="0">
                <a:solidFill>
                  <a:prstClr val="black"/>
                </a:solidFill>
                <a:latin typeface="Century Gothic" panose="020B0502020202020204" pitchFamily="34" charset="0"/>
              </a:rPr>
              <a:t>Three </a:t>
            </a:r>
            <a:r>
              <a:rPr lang="en-US" sz="2400" dirty="0">
                <a:solidFill>
                  <a:prstClr val="black"/>
                </a:solidFill>
                <a:latin typeface="Century Gothic" panose="020B0502020202020204" pitchFamily="34" charset="0"/>
              </a:rPr>
              <a:t>specific types of desired </a:t>
            </a:r>
            <a:r>
              <a:rPr lang="en-US" sz="2400" dirty="0" smtClean="0">
                <a:solidFill>
                  <a:prstClr val="black"/>
                </a:solidFill>
                <a:latin typeface="Century Gothic" panose="020B0502020202020204" pitchFamily="34" charset="0"/>
              </a:rPr>
              <a:t>outcome for personnel safety behavior in the workplace. </a:t>
            </a:r>
          </a:p>
          <a:p>
            <a:pPr algn="just" eaLnBrk="1" fontAlgn="auto" hangingPunct="1">
              <a:spcBef>
                <a:spcPts val="0"/>
              </a:spcBef>
              <a:spcAft>
                <a:spcPts val="0"/>
              </a:spcAft>
              <a:defRPr/>
            </a:pPr>
            <a:r>
              <a:rPr lang="en-US" sz="2400" dirty="0" smtClean="0">
                <a:solidFill>
                  <a:prstClr val="black"/>
                </a:solidFill>
                <a:latin typeface="Century Gothic" panose="020B0502020202020204" pitchFamily="34" charset="0"/>
              </a:rPr>
              <a:t>These are:</a:t>
            </a:r>
          </a:p>
          <a:p>
            <a:pPr algn="just" eaLnBrk="1" fontAlgn="auto" hangingPunct="1">
              <a:spcBef>
                <a:spcPts val="0"/>
              </a:spcBef>
              <a:spcAft>
                <a:spcPts val="0"/>
              </a:spcAft>
              <a:defRPr/>
            </a:pPr>
            <a:endParaRPr lang="en-US" sz="1050" dirty="0">
              <a:solidFill>
                <a:prstClr val="black"/>
              </a:solidFill>
              <a:latin typeface="Century Gothic" panose="020B0502020202020204" pitchFamily="34" charset="0"/>
            </a:endParaRPr>
          </a:p>
          <a:p>
            <a:pPr algn="just" eaLnBrk="1" fontAlgn="auto" hangingPunct="1">
              <a:spcBef>
                <a:spcPts val="0"/>
              </a:spcBef>
              <a:spcAft>
                <a:spcPts val="0"/>
              </a:spcAft>
              <a:defRPr/>
            </a:pPr>
            <a:r>
              <a:rPr lang="en-US" sz="2400" dirty="0">
                <a:solidFill>
                  <a:prstClr val="black"/>
                </a:solidFill>
                <a:latin typeface="Century Gothic" panose="020B0502020202020204" pitchFamily="34" charset="0"/>
              </a:rPr>
              <a:t>1. Changed individual behavior</a:t>
            </a:r>
          </a:p>
          <a:p>
            <a:pPr algn="just" eaLnBrk="1" fontAlgn="auto" hangingPunct="1">
              <a:spcBef>
                <a:spcPts val="0"/>
              </a:spcBef>
              <a:spcAft>
                <a:spcPts val="0"/>
              </a:spcAft>
              <a:defRPr/>
            </a:pPr>
            <a:r>
              <a:rPr lang="en-US" sz="2400" dirty="0">
                <a:solidFill>
                  <a:prstClr val="black"/>
                </a:solidFill>
                <a:latin typeface="Century Gothic" panose="020B0502020202020204" pitchFamily="34" charset="0"/>
              </a:rPr>
              <a:t>2. Improved worker interaction with </a:t>
            </a:r>
            <a:r>
              <a:rPr lang="en-US" sz="2400" dirty="0" smtClean="0">
                <a:solidFill>
                  <a:prstClr val="black"/>
                </a:solidFill>
                <a:latin typeface="Century Gothic" panose="020B0502020202020204" pitchFamily="34" charset="0"/>
              </a:rPr>
              <a:t>factors of production.</a:t>
            </a:r>
            <a:endParaRPr lang="en-US" sz="2400" dirty="0">
              <a:solidFill>
                <a:prstClr val="black"/>
              </a:solidFill>
              <a:latin typeface="Century Gothic" panose="020B0502020202020204" pitchFamily="34" charset="0"/>
            </a:endParaRPr>
          </a:p>
          <a:p>
            <a:pPr algn="just" eaLnBrk="1" fontAlgn="auto" hangingPunct="1">
              <a:spcBef>
                <a:spcPts val="0"/>
              </a:spcBef>
              <a:spcAft>
                <a:spcPts val="0"/>
              </a:spcAft>
              <a:defRPr/>
            </a:pPr>
            <a:r>
              <a:rPr lang="en-US" sz="2400" dirty="0">
                <a:solidFill>
                  <a:prstClr val="black"/>
                </a:solidFill>
                <a:latin typeface="Century Gothic" panose="020B0502020202020204" pitchFamily="34" charset="0"/>
              </a:rPr>
              <a:t>3. Culture change at organizational </a:t>
            </a:r>
            <a:r>
              <a:rPr lang="en-US" sz="2400" dirty="0" smtClean="0">
                <a:solidFill>
                  <a:prstClr val="black"/>
                </a:solidFill>
                <a:latin typeface="Century Gothic" panose="020B0502020202020204" pitchFamily="34" charset="0"/>
              </a:rPr>
              <a:t>level</a:t>
            </a:r>
            <a:r>
              <a:rPr lang="en-US" sz="2400" dirty="0">
                <a:solidFill>
                  <a:prstClr val="black"/>
                </a:solidFill>
                <a:latin typeface="Century Gothic" panose="020B0502020202020204" pitchFamily="34" charset="0"/>
              </a:rPr>
              <a:t> </a:t>
            </a:r>
            <a:r>
              <a:rPr lang="en-US" sz="2400" dirty="0" smtClean="0">
                <a:solidFill>
                  <a:prstClr val="black"/>
                </a:solidFill>
                <a:latin typeface="Century Gothic" panose="020B0502020202020204" pitchFamily="34" charset="0"/>
              </a:rPr>
              <a:t>including safety culture. </a:t>
            </a:r>
          </a:p>
          <a:p>
            <a:pPr eaLnBrk="1" fontAlgn="auto" hangingPunct="1">
              <a:spcBef>
                <a:spcPts val="0"/>
              </a:spcBef>
              <a:spcAft>
                <a:spcPts val="0"/>
              </a:spcAft>
              <a:defRPr/>
            </a:pPr>
            <a:r>
              <a:rPr lang="en-US" sz="2400" dirty="0" smtClean="0">
                <a:solidFill>
                  <a:prstClr val="black"/>
                </a:solidFill>
                <a:latin typeface="Century Gothic" panose="020B0502020202020204" pitchFamily="34" charset="0"/>
              </a:rPr>
              <a:t>The overall objective of these desired outcomes is to improve productivity in a safe manner devoid of undesirable outcome.</a:t>
            </a:r>
            <a:endParaRPr lang="en-US" sz="2400" dirty="0">
              <a:solidFill>
                <a:prstClr val="black"/>
              </a:solidFill>
              <a:latin typeface="Century Gothic" panose="020B0502020202020204" pitchFamily="34" charset="0"/>
            </a:endParaRPr>
          </a:p>
          <a:p>
            <a:pPr algn="just" eaLnBrk="1" fontAlgn="auto" hangingPunct="1">
              <a:spcBef>
                <a:spcPts val="0"/>
              </a:spcBef>
              <a:spcAft>
                <a:spcPts val="0"/>
              </a:spcAft>
              <a:defRPr/>
            </a:pPr>
            <a:endParaRPr lang="en-US"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97876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2487613"/>
            <a:ext cx="897413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1"/>
          <p:cNvSpPr txBox="1">
            <a:spLocks noChangeArrowheads="1"/>
          </p:cNvSpPr>
          <p:nvPr/>
        </p:nvSpPr>
        <p:spPr bwMode="auto">
          <a:xfrm>
            <a:off x="73025" y="61913"/>
            <a:ext cx="9070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a:solidFill>
                  <a:srgbClr val="FFFFFF"/>
                </a:solidFill>
                <a:latin typeface="Century Gothic" pitchFamily="34" charset="0"/>
              </a:rPr>
              <a:t>Resolving the conflicts between Safety and Productivity</a:t>
            </a:r>
          </a:p>
        </p:txBody>
      </p:sp>
      <p:sp>
        <p:nvSpPr>
          <p:cNvPr id="10" name="object 3">
            <a:extLst>
              <a:ext uri="{FF2B5EF4-FFF2-40B4-BE49-F238E27FC236}"/>
            </a:extLst>
          </p:cNvPr>
          <p:cNvSpPr txBox="1">
            <a:spLocks noChangeArrowheads="1"/>
          </p:cNvSpPr>
          <p:nvPr/>
        </p:nvSpPr>
        <p:spPr bwMode="auto">
          <a:xfrm>
            <a:off x="122238" y="2292472"/>
            <a:ext cx="8936037" cy="40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spcBef>
                <a:spcPts val="1000"/>
              </a:spcBef>
              <a:defRPr/>
            </a:pPr>
            <a:r>
              <a:rPr lang="en-US" altLang="en-US" sz="2200" dirty="0">
                <a:solidFill>
                  <a:srgbClr val="000000"/>
                </a:solidFill>
                <a:latin typeface="Century Gothic" panose="020B0502020202020204" pitchFamily="34" charset="0"/>
                <a:cs typeface="+mn-cs"/>
              </a:rPr>
              <a:t>FACTORS OF PRODUCTION AND SAFETY COMPLIANCE. </a:t>
            </a:r>
          </a:p>
          <a:p>
            <a:pPr lvl="0" algn="just">
              <a:spcBef>
                <a:spcPts val="1000"/>
              </a:spcBef>
              <a:defRPr/>
            </a:pPr>
            <a:r>
              <a:rPr lang="en-US" altLang="en-US" sz="2200" dirty="0">
                <a:solidFill>
                  <a:srgbClr val="000000"/>
                </a:solidFill>
                <a:latin typeface="Century Gothic" panose="020B0502020202020204" pitchFamily="34" charset="0"/>
                <a:cs typeface="+mn-cs"/>
              </a:rPr>
              <a:t>l</a:t>
            </a:r>
            <a:r>
              <a:rPr lang="en-US" altLang="en-US" sz="2200" dirty="0" smtClean="0">
                <a:solidFill>
                  <a:srgbClr val="000000"/>
                </a:solidFill>
                <a:latin typeface="Century Gothic" panose="020B0502020202020204" pitchFamily="34" charset="0"/>
                <a:cs typeface="+mn-cs"/>
              </a:rPr>
              <a:t>and</a:t>
            </a:r>
            <a:r>
              <a:rPr lang="en-US" altLang="en-US" sz="2200" dirty="0">
                <a:solidFill>
                  <a:srgbClr val="000000"/>
                </a:solidFill>
                <a:latin typeface="Century Gothic" panose="020B0502020202020204" pitchFamily="34" charset="0"/>
                <a:cs typeface="+mn-cs"/>
              </a:rPr>
              <a:t>, </a:t>
            </a:r>
            <a:endParaRPr lang="en-US" altLang="en-US" sz="2200" dirty="0" smtClean="0">
              <a:solidFill>
                <a:srgbClr val="000000"/>
              </a:solidFill>
              <a:latin typeface="Century Gothic" panose="020B0502020202020204" pitchFamily="34" charset="0"/>
              <a:cs typeface="+mn-cs"/>
            </a:endParaRPr>
          </a:p>
          <a:p>
            <a:pPr lvl="0" algn="just">
              <a:spcBef>
                <a:spcPts val="1000"/>
              </a:spcBef>
              <a:defRPr/>
            </a:pPr>
            <a:r>
              <a:rPr lang="en-US" altLang="en-US" sz="2200" dirty="0" smtClean="0">
                <a:solidFill>
                  <a:srgbClr val="000000"/>
                </a:solidFill>
                <a:latin typeface="Century Gothic" panose="020B0502020202020204" pitchFamily="34" charset="0"/>
                <a:cs typeface="+mn-cs"/>
              </a:rPr>
              <a:t>labor</a:t>
            </a:r>
            <a:r>
              <a:rPr lang="en-US" altLang="en-US" sz="2200" dirty="0">
                <a:solidFill>
                  <a:srgbClr val="000000"/>
                </a:solidFill>
                <a:latin typeface="Century Gothic" panose="020B0502020202020204" pitchFamily="34" charset="0"/>
                <a:cs typeface="+mn-cs"/>
              </a:rPr>
              <a:t>, </a:t>
            </a:r>
            <a:endParaRPr lang="en-US" altLang="en-US" sz="2200" dirty="0" smtClean="0">
              <a:solidFill>
                <a:srgbClr val="000000"/>
              </a:solidFill>
              <a:latin typeface="Century Gothic" panose="020B0502020202020204" pitchFamily="34" charset="0"/>
              <a:cs typeface="+mn-cs"/>
            </a:endParaRPr>
          </a:p>
          <a:p>
            <a:pPr lvl="0" algn="just">
              <a:spcBef>
                <a:spcPts val="1000"/>
              </a:spcBef>
              <a:defRPr/>
            </a:pPr>
            <a:r>
              <a:rPr lang="en-US" altLang="en-US" sz="2200" dirty="0" smtClean="0">
                <a:solidFill>
                  <a:srgbClr val="000000"/>
                </a:solidFill>
                <a:latin typeface="Century Gothic" panose="020B0502020202020204" pitchFamily="34" charset="0"/>
                <a:cs typeface="+mn-cs"/>
              </a:rPr>
              <a:t>capital</a:t>
            </a:r>
            <a:r>
              <a:rPr lang="en-US" altLang="en-US" sz="2200" dirty="0">
                <a:solidFill>
                  <a:srgbClr val="000000"/>
                </a:solidFill>
                <a:latin typeface="Century Gothic" panose="020B0502020202020204" pitchFamily="34" charset="0"/>
                <a:cs typeface="+mn-cs"/>
              </a:rPr>
              <a:t>, </a:t>
            </a:r>
            <a:endParaRPr lang="en-US" altLang="en-US" sz="2200" dirty="0" smtClean="0">
              <a:solidFill>
                <a:srgbClr val="000000"/>
              </a:solidFill>
              <a:latin typeface="Century Gothic" panose="020B0502020202020204" pitchFamily="34" charset="0"/>
              <a:cs typeface="+mn-cs"/>
            </a:endParaRPr>
          </a:p>
          <a:p>
            <a:pPr lvl="0" algn="just">
              <a:spcBef>
                <a:spcPts val="1000"/>
              </a:spcBef>
              <a:defRPr/>
            </a:pPr>
            <a:r>
              <a:rPr lang="en-US" altLang="en-US" sz="2200" dirty="0" smtClean="0">
                <a:solidFill>
                  <a:srgbClr val="000000"/>
                </a:solidFill>
                <a:latin typeface="Century Gothic" panose="020B0502020202020204" pitchFamily="34" charset="0"/>
                <a:cs typeface="+mn-cs"/>
              </a:rPr>
              <a:t>materials</a:t>
            </a:r>
            <a:r>
              <a:rPr lang="en-US" altLang="en-US" sz="2200" dirty="0">
                <a:solidFill>
                  <a:srgbClr val="000000"/>
                </a:solidFill>
                <a:latin typeface="Century Gothic" panose="020B0502020202020204" pitchFamily="34" charset="0"/>
                <a:cs typeface="+mn-cs"/>
              </a:rPr>
              <a:t>, </a:t>
            </a:r>
            <a:endParaRPr lang="en-US" altLang="en-US" sz="2200" dirty="0" smtClean="0">
              <a:solidFill>
                <a:srgbClr val="000000"/>
              </a:solidFill>
              <a:latin typeface="Century Gothic" panose="020B0502020202020204" pitchFamily="34" charset="0"/>
              <a:cs typeface="+mn-cs"/>
            </a:endParaRPr>
          </a:p>
          <a:p>
            <a:pPr lvl="0" algn="just">
              <a:spcBef>
                <a:spcPts val="1000"/>
              </a:spcBef>
              <a:defRPr/>
            </a:pPr>
            <a:r>
              <a:rPr lang="en-US" altLang="en-US" sz="2200" dirty="0" smtClean="0">
                <a:solidFill>
                  <a:srgbClr val="000000"/>
                </a:solidFill>
                <a:latin typeface="Century Gothic" panose="020B0502020202020204" pitchFamily="34" charset="0"/>
                <a:cs typeface="+mn-cs"/>
              </a:rPr>
              <a:t>equipment </a:t>
            </a:r>
            <a:r>
              <a:rPr lang="en-US" altLang="en-US" sz="2200" dirty="0">
                <a:solidFill>
                  <a:srgbClr val="000000"/>
                </a:solidFill>
                <a:latin typeface="Century Gothic" panose="020B0502020202020204" pitchFamily="34" charset="0"/>
                <a:cs typeface="+mn-cs"/>
              </a:rPr>
              <a:t>/machinery </a:t>
            </a:r>
            <a:endParaRPr lang="en-US" altLang="en-US" sz="2200" dirty="0" smtClean="0">
              <a:solidFill>
                <a:srgbClr val="000000"/>
              </a:solidFill>
              <a:latin typeface="Century Gothic" panose="020B0502020202020204" pitchFamily="34" charset="0"/>
              <a:cs typeface="+mn-cs"/>
            </a:endParaRPr>
          </a:p>
          <a:p>
            <a:pPr lvl="0" algn="just">
              <a:spcBef>
                <a:spcPts val="1000"/>
              </a:spcBef>
              <a:defRPr/>
            </a:pPr>
            <a:r>
              <a:rPr lang="en-US" altLang="en-US" sz="2200" dirty="0" smtClean="0">
                <a:solidFill>
                  <a:srgbClr val="000000"/>
                </a:solidFill>
                <a:latin typeface="Century Gothic" panose="020B0502020202020204" pitchFamily="34" charset="0"/>
                <a:cs typeface="+mn-cs"/>
              </a:rPr>
              <a:t>Procedures </a:t>
            </a:r>
          </a:p>
          <a:p>
            <a:pPr lvl="0" algn="just">
              <a:spcBef>
                <a:spcPts val="1000"/>
              </a:spcBef>
              <a:defRPr/>
            </a:pPr>
            <a:r>
              <a:rPr lang="en-US" altLang="en-US" sz="2200" dirty="0" smtClean="0">
                <a:solidFill>
                  <a:srgbClr val="000000"/>
                </a:solidFill>
                <a:latin typeface="Century Gothic" panose="020B0502020202020204" pitchFamily="34" charset="0"/>
              </a:rPr>
              <a:t>required to </a:t>
            </a:r>
            <a:r>
              <a:rPr lang="en-US" altLang="en-US" sz="2200" dirty="0">
                <a:solidFill>
                  <a:srgbClr val="000000"/>
                </a:solidFill>
                <a:latin typeface="Century Gothic" panose="020B0502020202020204" pitchFamily="34" charset="0"/>
              </a:rPr>
              <a:t>create product and </a:t>
            </a:r>
            <a:r>
              <a:rPr lang="en-US" altLang="en-US" sz="2200" dirty="0" smtClean="0">
                <a:solidFill>
                  <a:srgbClr val="000000"/>
                </a:solidFill>
                <a:latin typeface="Century Gothic" panose="020B0502020202020204" pitchFamily="34" charset="0"/>
              </a:rPr>
              <a:t>services, make profit and </a:t>
            </a:r>
            <a:r>
              <a:rPr lang="en-US" altLang="en-US" sz="2200" dirty="0">
                <a:solidFill>
                  <a:srgbClr val="000000"/>
                </a:solidFill>
                <a:latin typeface="Century Gothic" panose="020B0502020202020204" pitchFamily="34" charset="0"/>
              </a:rPr>
              <a:t>grow</a:t>
            </a:r>
            <a:r>
              <a:rPr lang="en-US" altLang="en-US" sz="2200" dirty="0" smtClean="0">
                <a:solidFill>
                  <a:srgbClr val="000000"/>
                </a:solidFill>
                <a:latin typeface="Century Gothic" panose="020B0502020202020204" pitchFamily="34" charset="0"/>
              </a:rPr>
              <a:t>.</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375" y="3355002"/>
            <a:ext cx="2347913" cy="131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275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73025" y="61913"/>
            <a:ext cx="9070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a:solidFill>
                  <a:srgbClr val="FFFFFF"/>
                </a:solidFill>
                <a:latin typeface="Century Gothic" pitchFamily="34" charset="0"/>
              </a:rPr>
              <a:t>Resolving the conflicts between Safety and Productivity</a:t>
            </a:r>
          </a:p>
        </p:txBody>
      </p:sp>
      <p:sp>
        <p:nvSpPr>
          <p:cNvPr id="9" name="object 3">
            <a:extLst>
              <a:ext uri="{FF2B5EF4-FFF2-40B4-BE49-F238E27FC236}"/>
            </a:extLst>
          </p:cNvPr>
          <p:cNvSpPr txBox="1">
            <a:spLocks noChangeArrowheads="1"/>
          </p:cNvSpPr>
          <p:nvPr/>
        </p:nvSpPr>
        <p:spPr bwMode="auto">
          <a:xfrm>
            <a:off x="122238" y="2316222"/>
            <a:ext cx="7323137" cy="40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1000"/>
              </a:spcBef>
              <a:defRPr/>
            </a:pPr>
            <a:r>
              <a:rPr lang="en-US" altLang="en-US" sz="2200" dirty="0" smtClean="0">
                <a:solidFill>
                  <a:srgbClr val="000000"/>
                </a:solidFill>
                <a:latin typeface="Century Gothic" panose="020B0502020202020204" pitchFamily="34" charset="0"/>
              </a:rPr>
              <a:t>Capital:</a:t>
            </a:r>
          </a:p>
          <a:p>
            <a:pPr algn="just">
              <a:spcBef>
                <a:spcPts val="1000"/>
              </a:spcBef>
              <a:defRPr/>
            </a:pPr>
            <a:r>
              <a:rPr lang="en-US" altLang="en-US" sz="2200" dirty="0" smtClean="0">
                <a:solidFill>
                  <a:srgbClr val="000000"/>
                </a:solidFill>
                <a:latin typeface="Century Gothic" panose="020B0502020202020204" pitchFamily="34" charset="0"/>
              </a:rPr>
              <a:t>Fund allocation is important for production to take place. The same for safety quality sustenance in an organization. Training and re-training of personnel on safety matters involve costs. Safety equipment and devices, posters, bulletins, meetings, messing facilities all involved adequate budget.</a:t>
            </a:r>
            <a:endParaRPr lang="en-US" altLang="en-US" sz="2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060275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73025" y="61913"/>
            <a:ext cx="9070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a:solidFill>
                  <a:srgbClr val="FFFFFF"/>
                </a:solidFill>
                <a:latin typeface="Century Gothic" pitchFamily="34" charset="0"/>
              </a:rPr>
              <a:t>Resolving the conflicts between Safety and Productivity</a:t>
            </a:r>
          </a:p>
        </p:txBody>
      </p:sp>
      <p:sp>
        <p:nvSpPr>
          <p:cNvPr id="9" name="object 3">
            <a:extLst>
              <a:ext uri="{FF2B5EF4-FFF2-40B4-BE49-F238E27FC236}"/>
            </a:extLst>
          </p:cNvPr>
          <p:cNvSpPr txBox="1">
            <a:spLocks noChangeArrowheads="1"/>
          </p:cNvSpPr>
          <p:nvPr/>
        </p:nvSpPr>
        <p:spPr bwMode="auto">
          <a:xfrm>
            <a:off x="122238" y="2316222"/>
            <a:ext cx="9021762" cy="40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1000"/>
              </a:spcBef>
              <a:defRPr/>
            </a:pPr>
            <a:r>
              <a:rPr lang="en-US" altLang="en-US" sz="2200" dirty="0" smtClean="0">
                <a:solidFill>
                  <a:srgbClr val="000000"/>
                </a:solidFill>
                <a:latin typeface="Century Gothic" panose="020B0502020202020204" pitchFamily="34" charset="0"/>
              </a:rPr>
              <a:t>Materials:</a:t>
            </a:r>
          </a:p>
          <a:p>
            <a:pPr algn="just">
              <a:spcBef>
                <a:spcPts val="1000"/>
              </a:spcBef>
              <a:defRPr/>
            </a:pPr>
            <a:r>
              <a:rPr lang="en-US" altLang="en-US" sz="2200" dirty="0" smtClean="0">
                <a:solidFill>
                  <a:srgbClr val="000000"/>
                </a:solidFill>
                <a:latin typeface="Century Gothic" panose="020B0502020202020204" pitchFamily="34" charset="0"/>
              </a:rPr>
              <a:t>Materials procurement and issuance requires safety guidance. The use of materials for production mostly must follow the First-In-First-out (FIFO) and Last-in First-Out (LIFO) safety requirements for sustaining quality production. Use of Material Safety </a:t>
            </a:r>
            <a:r>
              <a:rPr lang="en-US" altLang="en-US" sz="2200" dirty="0">
                <a:solidFill>
                  <a:srgbClr val="000000"/>
                </a:solidFill>
                <a:latin typeface="Century Gothic" panose="020B0502020202020204" pitchFamily="34" charset="0"/>
              </a:rPr>
              <a:t>D</a:t>
            </a:r>
            <a:r>
              <a:rPr lang="en-US" altLang="en-US" sz="2200" dirty="0" smtClean="0">
                <a:solidFill>
                  <a:srgbClr val="000000"/>
                </a:solidFill>
                <a:latin typeface="Century Gothic" panose="020B0502020202020204" pitchFamily="34" charset="0"/>
              </a:rPr>
              <a:t>ata Sheet (MSDS) for all chemicals in use. Use of quality materials in production process is key to productivity. Inferior goods and materials are detrimental to safety and productivity. The boundary between use of quality materials in safety and productivity is important for the survival of the organization.</a:t>
            </a:r>
            <a:endParaRPr lang="en-US" altLang="en-US" sz="2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060275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31749" y="823913"/>
            <a:ext cx="715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smtClean="0">
                <a:solidFill>
                  <a:srgbClr val="FFFFFF"/>
                </a:solidFill>
                <a:latin typeface="Century Gothic" pitchFamily="34" charset="0"/>
              </a:rPr>
              <a:t>Safety </a:t>
            </a:r>
            <a:r>
              <a:rPr lang="en-US" altLang="en-US" sz="2800" b="1" dirty="0">
                <a:solidFill>
                  <a:srgbClr val="FFFFFF"/>
                </a:solidFill>
                <a:latin typeface="Century Gothic" pitchFamily="34" charset="0"/>
              </a:rPr>
              <a:t>Quality and Productivity</a:t>
            </a:r>
          </a:p>
        </p:txBody>
      </p:sp>
      <p:sp>
        <p:nvSpPr>
          <p:cNvPr id="9" name="TextBox 7"/>
          <p:cNvSpPr txBox="1">
            <a:spLocks noChangeArrowheads="1"/>
          </p:cNvSpPr>
          <p:nvPr/>
        </p:nvSpPr>
        <p:spPr bwMode="auto">
          <a:xfrm>
            <a:off x="15875" y="2307233"/>
            <a:ext cx="91281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dirty="0" smtClean="0">
                <a:solidFill>
                  <a:srgbClr val="000000"/>
                </a:solidFill>
                <a:latin typeface="Century Gothic" pitchFamily="34" charset="0"/>
              </a:rPr>
              <a:t>KEY: Safety Quality Versus Productivity in focus, which </a:t>
            </a:r>
            <a:r>
              <a:rPr lang="en-US" sz="2400" b="1" dirty="0">
                <a:solidFill>
                  <a:srgbClr val="000000"/>
                </a:solidFill>
                <a:latin typeface="Century Gothic" pitchFamily="34" charset="0"/>
              </a:rPr>
              <a:t>d</a:t>
            </a:r>
            <a:r>
              <a:rPr lang="en-US" sz="2400" b="1" dirty="0" smtClean="0">
                <a:solidFill>
                  <a:srgbClr val="000000"/>
                </a:solidFill>
                <a:latin typeface="Century Gothic" pitchFamily="34" charset="0"/>
              </a:rPr>
              <a:t>o you consider investing organization’s scarce resources?</a:t>
            </a:r>
          </a:p>
          <a:p>
            <a:endParaRPr lang="en-US" sz="2400" dirty="0" smtClean="0">
              <a:solidFill>
                <a:srgbClr val="000000"/>
              </a:solidFill>
              <a:latin typeface="Century Gothic" pitchFamily="34" charset="0"/>
            </a:endParaRPr>
          </a:p>
          <a:p>
            <a:r>
              <a:rPr lang="en-US" sz="2400" dirty="0" smtClean="0">
                <a:solidFill>
                  <a:srgbClr val="000000"/>
                </a:solidFill>
                <a:latin typeface="Century Gothic" pitchFamily="34" charset="0"/>
              </a:rPr>
              <a:t>► Safety </a:t>
            </a:r>
            <a:r>
              <a:rPr lang="en-US" sz="2400" dirty="0">
                <a:solidFill>
                  <a:srgbClr val="000000"/>
                </a:solidFill>
                <a:latin typeface="Century Gothic" pitchFamily="34" charset="0"/>
              </a:rPr>
              <a:t>is </a:t>
            </a:r>
            <a:r>
              <a:rPr lang="en-US" sz="2400" dirty="0" smtClean="0">
                <a:solidFill>
                  <a:srgbClr val="000000"/>
                </a:solidFill>
                <a:latin typeface="Century Gothic" pitchFamily="34" charset="0"/>
              </a:rPr>
              <a:t>freedom </a:t>
            </a:r>
            <a:r>
              <a:rPr lang="en-US" sz="2400" dirty="0">
                <a:solidFill>
                  <a:srgbClr val="000000"/>
                </a:solidFill>
                <a:latin typeface="Century Gothic" pitchFamily="34" charset="0"/>
              </a:rPr>
              <a:t>from danger, injury to </a:t>
            </a:r>
            <a:r>
              <a:rPr lang="en-US" sz="2400" dirty="0" smtClean="0">
                <a:solidFill>
                  <a:srgbClr val="000000"/>
                </a:solidFill>
                <a:latin typeface="Century Gothic" pitchFamily="34" charset="0"/>
              </a:rPr>
              <a:t>human, properties and sustenance of the attained quality. </a:t>
            </a:r>
          </a:p>
          <a:p>
            <a:endParaRPr lang="en-US" sz="2400" dirty="0">
              <a:solidFill>
                <a:srgbClr val="000000"/>
              </a:solidFill>
              <a:latin typeface="Century Gothic" pitchFamily="34" charset="0"/>
            </a:endParaRPr>
          </a:p>
          <a:p>
            <a:r>
              <a:rPr lang="en-US" sz="2400" dirty="0">
                <a:solidFill>
                  <a:srgbClr val="000000"/>
                </a:solidFill>
                <a:latin typeface="Century Gothic" pitchFamily="34" charset="0"/>
              </a:rPr>
              <a:t>► Productivity focuses </a:t>
            </a:r>
            <a:r>
              <a:rPr lang="en-US" sz="2400" dirty="0" smtClean="0">
                <a:solidFill>
                  <a:srgbClr val="000000"/>
                </a:solidFill>
                <a:latin typeface="Century Gothic" pitchFamily="34" charset="0"/>
              </a:rPr>
              <a:t>on factors </a:t>
            </a:r>
            <a:r>
              <a:rPr lang="en-US" sz="2400" dirty="0">
                <a:solidFill>
                  <a:srgbClr val="000000"/>
                </a:solidFill>
                <a:latin typeface="Century Gothic" pitchFamily="34" charset="0"/>
              </a:rPr>
              <a:t>of production </a:t>
            </a:r>
            <a:r>
              <a:rPr lang="en-US" sz="2400" dirty="0" smtClean="0">
                <a:solidFill>
                  <a:srgbClr val="000000"/>
                </a:solidFill>
                <a:latin typeface="Century Gothic" pitchFamily="34" charset="0"/>
              </a:rPr>
              <a:t>as </a:t>
            </a:r>
            <a:r>
              <a:rPr lang="en-US" sz="2400" dirty="0">
                <a:solidFill>
                  <a:srgbClr val="000000"/>
                </a:solidFill>
                <a:latin typeface="Century Gothic" pitchFamily="34" charset="0"/>
              </a:rPr>
              <a:t>land, labor, capital, equipment and machinery to create product and services with the intent to make profit and </a:t>
            </a:r>
            <a:r>
              <a:rPr lang="en-US" sz="2400" dirty="0" smtClean="0">
                <a:solidFill>
                  <a:srgbClr val="000000"/>
                </a:solidFill>
                <a:latin typeface="Century Gothic" pitchFamily="34" charset="0"/>
              </a:rPr>
              <a:t>grow.</a:t>
            </a:r>
          </a:p>
        </p:txBody>
      </p:sp>
    </p:spTree>
    <p:extLst>
      <p:ext uri="{BB962C8B-B14F-4D97-AF65-F5344CB8AC3E}">
        <p14:creationId xmlns:p14="http://schemas.microsoft.com/office/powerpoint/2010/main" val="702729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73025" y="61913"/>
            <a:ext cx="9070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a:solidFill>
                  <a:srgbClr val="FFFFFF"/>
                </a:solidFill>
                <a:latin typeface="Century Gothic" pitchFamily="34" charset="0"/>
              </a:rPr>
              <a:t>Resolving the conflicts between Safety and Productivity</a:t>
            </a:r>
          </a:p>
        </p:txBody>
      </p:sp>
      <p:sp>
        <p:nvSpPr>
          <p:cNvPr id="9" name="object 3">
            <a:extLst>
              <a:ext uri="{FF2B5EF4-FFF2-40B4-BE49-F238E27FC236}"/>
            </a:extLst>
          </p:cNvPr>
          <p:cNvSpPr txBox="1">
            <a:spLocks noChangeArrowheads="1"/>
          </p:cNvSpPr>
          <p:nvPr/>
        </p:nvSpPr>
        <p:spPr bwMode="auto">
          <a:xfrm>
            <a:off x="-83127" y="2292472"/>
            <a:ext cx="9227127" cy="40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1000"/>
              </a:spcBef>
              <a:defRPr/>
            </a:pPr>
            <a:r>
              <a:rPr lang="en-US" altLang="en-US" sz="2200" dirty="0" smtClean="0">
                <a:solidFill>
                  <a:srgbClr val="000000"/>
                </a:solidFill>
                <a:latin typeface="Century Gothic" panose="020B0502020202020204" pitchFamily="34" charset="0"/>
              </a:rPr>
              <a:t>Equipment/Machinery:</a:t>
            </a:r>
          </a:p>
          <a:p>
            <a:pPr>
              <a:spcBef>
                <a:spcPts val="1000"/>
              </a:spcBef>
              <a:defRPr/>
            </a:pPr>
            <a:r>
              <a:rPr lang="en-US" altLang="en-US" sz="2200" dirty="0" smtClean="0">
                <a:solidFill>
                  <a:srgbClr val="000000"/>
                </a:solidFill>
                <a:latin typeface="Century Gothic" panose="020B0502020202020204" pitchFamily="34" charset="0"/>
              </a:rPr>
              <a:t>Equipment/Machinery purchase, installation and operations for production demand the compliance to safety requirements. The use of installation manual, operation manual are safety requirements for the safe usage by production personnel. These requires training, hazard identification , risk assessment, control of associated hazards during, installation and operations. Recovery measures in the case of injury to personnel during production process are important. All equipment, machinery and tools must be certified fit for use and regularly serviced/maintained. </a:t>
            </a:r>
            <a:r>
              <a:rPr lang="en-US" altLang="en-US" sz="2200" dirty="0">
                <a:solidFill>
                  <a:srgbClr val="000000"/>
                </a:solidFill>
                <a:latin typeface="Century Gothic" panose="020B0502020202020204" pitchFamily="34" charset="0"/>
              </a:rPr>
              <a:t>Log-in  </a:t>
            </a:r>
            <a:r>
              <a:rPr lang="en-US" altLang="en-US" sz="2200" dirty="0" smtClean="0">
                <a:solidFill>
                  <a:srgbClr val="000000"/>
                </a:solidFill>
                <a:latin typeface="Century Gothic" panose="020B0502020202020204" pitchFamily="34" charset="0"/>
              </a:rPr>
              <a:t>Tag-Out </a:t>
            </a:r>
            <a:r>
              <a:rPr lang="en-US" altLang="en-US" sz="2200" dirty="0">
                <a:solidFill>
                  <a:srgbClr val="000000"/>
                </a:solidFill>
                <a:latin typeface="Century Gothic" panose="020B0502020202020204" pitchFamily="34" charset="0"/>
              </a:rPr>
              <a:t>(LOTO) </a:t>
            </a:r>
            <a:r>
              <a:rPr lang="en-US" altLang="en-US" sz="2200" dirty="0" smtClean="0">
                <a:solidFill>
                  <a:srgbClr val="000000"/>
                </a:solidFill>
                <a:latin typeface="Century Gothic" panose="020B0502020202020204" pitchFamily="34" charset="0"/>
              </a:rPr>
              <a:t>are key safety processes found in a production processes.</a:t>
            </a:r>
            <a:endParaRPr lang="en-US" altLang="en-US" sz="2200" dirty="0">
              <a:solidFill>
                <a:srgbClr val="000000"/>
              </a:solidFill>
              <a:latin typeface="Century Gothic" panose="020B0502020202020204" pitchFamily="34" charset="0"/>
            </a:endParaRPr>
          </a:p>
          <a:p>
            <a:pPr algn="just">
              <a:spcBef>
                <a:spcPts val="1000"/>
              </a:spcBef>
              <a:defRPr/>
            </a:pPr>
            <a:endParaRPr lang="en-US" altLang="en-US" sz="2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060275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object 3">
            <a:extLst>
              <a:ext uri="{FF2B5EF4-FFF2-40B4-BE49-F238E27FC236}"/>
            </a:extLst>
          </p:cNvPr>
          <p:cNvSpPr txBox="1">
            <a:spLocks noChangeArrowheads="1"/>
          </p:cNvSpPr>
          <p:nvPr/>
        </p:nvSpPr>
        <p:spPr bwMode="auto">
          <a:xfrm>
            <a:off x="0" y="2316222"/>
            <a:ext cx="9144000" cy="40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1000"/>
              </a:spcBef>
              <a:defRPr/>
            </a:pPr>
            <a:r>
              <a:rPr lang="en-US" altLang="en-US" sz="2200" dirty="0" smtClean="0">
                <a:solidFill>
                  <a:srgbClr val="000000"/>
                </a:solidFill>
                <a:latin typeface="Century Gothic" panose="020B0502020202020204" pitchFamily="34" charset="0"/>
              </a:rPr>
              <a:t>Procedures:</a:t>
            </a:r>
          </a:p>
          <a:p>
            <a:pPr algn="just">
              <a:spcBef>
                <a:spcPts val="1000"/>
              </a:spcBef>
              <a:defRPr/>
            </a:pPr>
            <a:r>
              <a:rPr lang="en-US" altLang="en-US" sz="2200" dirty="0" smtClean="0">
                <a:solidFill>
                  <a:srgbClr val="000000"/>
                </a:solidFill>
                <a:latin typeface="Century Gothic" panose="020B0502020202020204" pitchFamily="34" charset="0"/>
              </a:rPr>
              <a:t>All procedures and work method statements for production process must be written and workers inducted for safe working. Productivity cannot safely enhanced if procedures and work method statements are unclear or ambiguous.</a:t>
            </a:r>
          </a:p>
          <a:p>
            <a:pPr algn="just">
              <a:spcBef>
                <a:spcPts val="1000"/>
              </a:spcBef>
              <a:defRPr/>
            </a:pPr>
            <a:r>
              <a:rPr lang="en-US" altLang="en-US" sz="2200" dirty="0" smtClean="0">
                <a:solidFill>
                  <a:srgbClr val="000000"/>
                </a:solidFill>
                <a:latin typeface="Century Gothic" panose="020B0502020202020204" pitchFamily="34" charset="0"/>
              </a:rPr>
              <a:t>Procedures are step by step processes used in a production chain to get goods produced or ways of achieving services to be delivered.</a:t>
            </a:r>
            <a:endParaRPr lang="en-US" altLang="en-US" sz="2200" dirty="0">
              <a:solidFill>
                <a:srgbClr val="000000"/>
              </a:solidFill>
              <a:latin typeface="Century Gothic" panose="020B0502020202020204" pitchFamily="34" charset="0"/>
            </a:endParaRPr>
          </a:p>
        </p:txBody>
      </p:sp>
      <p:sp>
        <p:nvSpPr>
          <p:cNvPr id="9" name="TextBox 11"/>
          <p:cNvSpPr txBox="1">
            <a:spLocks noChangeArrowheads="1"/>
          </p:cNvSpPr>
          <p:nvPr/>
        </p:nvSpPr>
        <p:spPr bwMode="auto">
          <a:xfrm>
            <a:off x="73025" y="61913"/>
            <a:ext cx="9070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a:solidFill>
                  <a:srgbClr val="FFFFFF"/>
                </a:solidFill>
                <a:latin typeface="Century Gothic" pitchFamily="34" charset="0"/>
              </a:rPr>
              <a:t>Resolving the conflicts between Safety and Productivity</a:t>
            </a:r>
          </a:p>
        </p:txBody>
      </p:sp>
    </p:spTree>
    <p:extLst>
      <p:ext uri="{BB962C8B-B14F-4D97-AF65-F5344CB8AC3E}">
        <p14:creationId xmlns:p14="http://schemas.microsoft.com/office/powerpoint/2010/main" val="4060275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object 3">
            <a:extLst>
              <a:ext uri="{FF2B5EF4-FFF2-40B4-BE49-F238E27FC236}"/>
            </a:extLst>
          </p:cNvPr>
          <p:cNvSpPr txBox="1">
            <a:spLocks noChangeArrowheads="1"/>
          </p:cNvSpPr>
          <p:nvPr/>
        </p:nvSpPr>
        <p:spPr bwMode="auto">
          <a:xfrm>
            <a:off x="122238" y="2316222"/>
            <a:ext cx="9021762" cy="40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1000"/>
              </a:spcBef>
              <a:defRPr/>
            </a:pPr>
            <a:r>
              <a:rPr lang="en-US" altLang="en-US" sz="2200" dirty="0" smtClean="0">
                <a:solidFill>
                  <a:srgbClr val="000000"/>
                </a:solidFill>
                <a:latin typeface="Century Gothic" panose="020B0502020202020204" pitchFamily="34" charset="0"/>
              </a:rPr>
              <a:t>Emergency Preparedness:</a:t>
            </a:r>
          </a:p>
          <a:p>
            <a:pPr algn="just">
              <a:spcBef>
                <a:spcPts val="1000"/>
              </a:spcBef>
              <a:defRPr/>
            </a:pPr>
            <a:r>
              <a:rPr lang="en-US" altLang="en-US" sz="2200" dirty="0" smtClean="0">
                <a:solidFill>
                  <a:srgbClr val="000000"/>
                </a:solidFill>
                <a:latin typeface="Century Gothic" panose="020B0502020202020204" pitchFamily="34" charset="0"/>
              </a:rPr>
              <a:t>All organizations must make provision for emergency </a:t>
            </a:r>
            <a:r>
              <a:rPr lang="en-US" altLang="en-US" sz="2200" dirty="0">
                <a:solidFill>
                  <a:srgbClr val="000000"/>
                </a:solidFill>
                <a:latin typeface="Century Gothic" panose="020B0502020202020204" pitchFamily="34" charset="0"/>
              </a:rPr>
              <a:t>preparedness and readiness. </a:t>
            </a:r>
            <a:r>
              <a:rPr lang="en-US" altLang="en-US" sz="2200" dirty="0" smtClean="0">
                <a:solidFill>
                  <a:srgbClr val="000000"/>
                </a:solidFill>
                <a:latin typeface="Century Gothic" panose="020B0502020202020204" pitchFamily="34" charset="0"/>
              </a:rPr>
              <a:t>In the event of an emergency during production, safety efforts must be in place to minimize, eliminate cases of incidents/accidents that will cost the organization an </a:t>
            </a:r>
            <a:r>
              <a:rPr lang="en-US" altLang="en-US" sz="2200" dirty="0" err="1" smtClean="0">
                <a:solidFill>
                  <a:srgbClr val="000000"/>
                </a:solidFill>
                <a:latin typeface="Century Gothic" panose="020B0502020202020204" pitchFamily="34" charset="0"/>
              </a:rPr>
              <a:t>unestimable</a:t>
            </a:r>
            <a:r>
              <a:rPr lang="en-US" altLang="en-US" sz="2200" dirty="0" smtClean="0">
                <a:solidFill>
                  <a:srgbClr val="000000"/>
                </a:solidFill>
                <a:latin typeface="Century Gothic" panose="020B0502020202020204" pitchFamily="34" charset="0"/>
              </a:rPr>
              <a:t> losses as in the case of the Piper Alpha and </a:t>
            </a:r>
            <a:r>
              <a:rPr lang="en-US" altLang="en-US" sz="2200" dirty="0">
                <a:solidFill>
                  <a:srgbClr val="000000"/>
                </a:solidFill>
                <a:latin typeface="Century Gothic" panose="020B0502020202020204" pitchFamily="34" charset="0"/>
              </a:rPr>
              <a:t>the </a:t>
            </a:r>
            <a:r>
              <a:rPr lang="en-US" altLang="en-US" sz="2200" dirty="0" err="1">
                <a:solidFill>
                  <a:srgbClr val="000000"/>
                </a:solidFill>
                <a:latin typeface="Century Gothic" panose="020B0502020202020204" pitchFamily="34" charset="0"/>
              </a:rPr>
              <a:t>Macondo</a:t>
            </a:r>
            <a:r>
              <a:rPr lang="en-US" altLang="en-US" sz="2200" dirty="0">
                <a:solidFill>
                  <a:srgbClr val="000000"/>
                </a:solidFill>
                <a:latin typeface="Century Gothic" panose="020B0502020202020204" pitchFamily="34" charset="0"/>
              </a:rPr>
              <a:t> </a:t>
            </a:r>
            <a:r>
              <a:rPr lang="en-US" altLang="en-US" sz="2200" dirty="0" smtClean="0">
                <a:solidFill>
                  <a:srgbClr val="000000"/>
                </a:solidFill>
                <a:latin typeface="Century Gothic" panose="020B0502020202020204" pitchFamily="34" charset="0"/>
              </a:rPr>
              <a:t>Blowout. Facilities and personnel to handle emergency situations and events must be readily available within the organization.</a:t>
            </a:r>
            <a:endParaRPr lang="en-US" altLang="en-US" sz="2200" dirty="0">
              <a:solidFill>
                <a:srgbClr val="000000"/>
              </a:solidFill>
              <a:latin typeface="Century Gothic" panose="020B0502020202020204" pitchFamily="34" charset="0"/>
            </a:endParaRPr>
          </a:p>
          <a:p>
            <a:pPr algn="just">
              <a:spcBef>
                <a:spcPts val="1000"/>
              </a:spcBef>
              <a:defRPr/>
            </a:pPr>
            <a:r>
              <a:rPr lang="en-US" altLang="en-US" sz="2200" dirty="0" smtClean="0">
                <a:solidFill>
                  <a:srgbClr val="000000"/>
                </a:solidFill>
                <a:latin typeface="Century Gothic" panose="020B0502020202020204" pitchFamily="34" charset="0"/>
              </a:rPr>
              <a:t>.</a:t>
            </a:r>
            <a:endParaRPr lang="en-US" altLang="en-US" sz="2200" dirty="0">
              <a:solidFill>
                <a:srgbClr val="000000"/>
              </a:solidFill>
              <a:latin typeface="Century Gothic" panose="020B0502020202020204" pitchFamily="34" charset="0"/>
            </a:endParaRPr>
          </a:p>
        </p:txBody>
      </p:sp>
      <p:sp>
        <p:nvSpPr>
          <p:cNvPr id="9" name="TextBox 11"/>
          <p:cNvSpPr txBox="1">
            <a:spLocks noChangeArrowheads="1"/>
          </p:cNvSpPr>
          <p:nvPr/>
        </p:nvSpPr>
        <p:spPr bwMode="auto">
          <a:xfrm>
            <a:off x="1" y="263788"/>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a:solidFill>
                  <a:srgbClr val="FFFFFF"/>
                </a:solidFill>
                <a:latin typeface="Century Gothic" pitchFamily="34" charset="0"/>
              </a:rPr>
              <a:t>Resolving the conflicts between Safety and Productivity</a:t>
            </a:r>
          </a:p>
        </p:txBody>
      </p:sp>
    </p:spTree>
    <p:extLst>
      <p:ext uri="{BB962C8B-B14F-4D97-AF65-F5344CB8AC3E}">
        <p14:creationId xmlns:p14="http://schemas.microsoft.com/office/powerpoint/2010/main" val="1478017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9" name="object 3">
            <a:extLst>
              <a:ext uri="{FF2B5EF4-FFF2-40B4-BE49-F238E27FC236}"/>
            </a:extLst>
          </p:cNvPr>
          <p:cNvSpPr txBox="1">
            <a:spLocks noChangeArrowheads="1"/>
          </p:cNvSpPr>
          <p:nvPr/>
        </p:nvSpPr>
        <p:spPr bwMode="auto">
          <a:xfrm>
            <a:off x="0" y="2280059"/>
            <a:ext cx="9144000" cy="398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200" dirty="0" smtClean="0">
              <a:solidFill>
                <a:srgbClr val="000000"/>
              </a:solidFill>
              <a:latin typeface="Century Gothic" panose="020B0502020202020204" pitchFamily="34" charset="0"/>
            </a:endParaRPr>
          </a:p>
          <a:p>
            <a:r>
              <a:rPr lang="en-US" altLang="en-US" sz="2200" dirty="0" smtClean="0">
                <a:solidFill>
                  <a:srgbClr val="000000"/>
                </a:solidFill>
                <a:latin typeface="Century Gothic" panose="020B0502020202020204" pitchFamily="34" charset="0"/>
              </a:rPr>
              <a:t>Investment </a:t>
            </a:r>
            <a:r>
              <a:rPr lang="en-US" altLang="en-US" sz="2200" dirty="0">
                <a:solidFill>
                  <a:srgbClr val="000000"/>
                </a:solidFill>
                <a:latin typeface="Century Gothic" panose="020B0502020202020204" pitchFamily="34" charset="0"/>
              </a:rPr>
              <a:t>in safety enhances positive safety culture of the organization and sustain </a:t>
            </a:r>
            <a:r>
              <a:rPr lang="en-US" altLang="en-US" sz="2200" dirty="0" smtClean="0">
                <a:solidFill>
                  <a:srgbClr val="000000"/>
                </a:solidFill>
                <a:latin typeface="Century Gothic" panose="020B0502020202020204" pitchFamily="34" charset="0"/>
              </a:rPr>
              <a:t>safety quality enhances productivity which </a:t>
            </a:r>
            <a:r>
              <a:rPr lang="en-US" altLang="en-US" sz="2200" dirty="0">
                <a:solidFill>
                  <a:srgbClr val="000000"/>
                </a:solidFill>
                <a:latin typeface="Century Gothic" panose="020B0502020202020204" pitchFamily="34" charset="0"/>
              </a:rPr>
              <a:t>in turn leads to increase </a:t>
            </a:r>
            <a:r>
              <a:rPr lang="en-US" altLang="en-US" sz="2200" dirty="0" smtClean="0">
                <a:solidFill>
                  <a:srgbClr val="000000"/>
                </a:solidFill>
                <a:latin typeface="Century Gothic" panose="020B0502020202020204" pitchFamily="34" charset="0"/>
              </a:rPr>
              <a:t>productivity </a:t>
            </a:r>
            <a:r>
              <a:rPr lang="en-US" altLang="en-US" sz="2200" dirty="0">
                <a:solidFill>
                  <a:srgbClr val="000000"/>
                </a:solidFill>
                <a:latin typeface="Century Gothic" panose="020B0502020202020204" pitchFamily="34" charset="0"/>
              </a:rPr>
              <a:t>and </a:t>
            </a:r>
            <a:r>
              <a:rPr lang="en-US" altLang="en-US" sz="2200" dirty="0" smtClean="0">
                <a:solidFill>
                  <a:srgbClr val="000000"/>
                </a:solidFill>
                <a:latin typeface="Century Gothic" panose="020B0502020202020204" pitchFamily="34" charset="0"/>
              </a:rPr>
              <a:t>increase in the </a:t>
            </a:r>
            <a:r>
              <a:rPr lang="en-US" altLang="en-US" sz="2200" dirty="0">
                <a:solidFill>
                  <a:srgbClr val="000000"/>
                </a:solidFill>
                <a:latin typeface="Century Gothic" panose="020B0502020202020204" pitchFamily="34" charset="0"/>
              </a:rPr>
              <a:t>organization profit margin</a:t>
            </a:r>
            <a:r>
              <a:rPr lang="en-US" altLang="en-US" sz="2200" dirty="0" smtClean="0">
                <a:solidFill>
                  <a:srgbClr val="000000"/>
                </a:solidFill>
                <a:latin typeface="Century Gothic" panose="020B0502020202020204" pitchFamily="34" charset="0"/>
              </a:rPr>
              <a:t>.</a:t>
            </a:r>
          </a:p>
          <a:p>
            <a:endParaRPr lang="en-US" sz="2200" dirty="0">
              <a:solidFill>
                <a:srgbClr val="000000"/>
              </a:solidFill>
              <a:latin typeface="Century Gothic" panose="020B0502020202020204" pitchFamily="34" charset="0"/>
            </a:endParaRPr>
          </a:p>
          <a:p>
            <a:r>
              <a:rPr lang="en-US" sz="2000" b="1" dirty="0" smtClean="0">
                <a:solidFill>
                  <a:srgbClr val="000000"/>
                </a:solidFill>
                <a:latin typeface="Century Gothic" panose="020B0502020202020204" pitchFamily="34" charset="0"/>
              </a:rPr>
              <a:t>Factors of Production + Safety = Increase and Sustained Productivity </a:t>
            </a:r>
            <a:endParaRPr lang="en-US" sz="2000" b="1" dirty="0">
              <a:solidFill>
                <a:srgbClr val="000000"/>
              </a:solidFill>
            </a:endParaRPr>
          </a:p>
        </p:txBody>
      </p:sp>
      <p:sp>
        <p:nvSpPr>
          <p:cNvPr id="8" name="TextBox 11"/>
          <p:cNvSpPr txBox="1">
            <a:spLocks noChangeArrowheads="1"/>
          </p:cNvSpPr>
          <p:nvPr/>
        </p:nvSpPr>
        <p:spPr bwMode="auto">
          <a:xfrm>
            <a:off x="1" y="2994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smtClean="0">
                <a:solidFill>
                  <a:srgbClr val="FFFFFF"/>
                </a:solidFill>
                <a:latin typeface="Century Gothic" pitchFamily="34" charset="0"/>
              </a:rPr>
              <a:t>SUMMARY</a:t>
            </a:r>
            <a:endParaRPr lang="en-US" altLang="en-US" sz="2800" b="1" dirty="0">
              <a:solidFill>
                <a:srgbClr val="FFFFFF"/>
              </a:solidFill>
              <a:latin typeface="Century Gothic" pitchFamily="34" charset="0"/>
            </a:endParaRPr>
          </a:p>
        </p:txBody>
      </p:sp>
    </p:spTree>
    <p:extLst>
      <p:ext uri="{BB962C8B-B14F-4D97-AF65-F5344CB8AC3E}">
        <p14:creationId xmlns:p14="http://schemas.microsoft.com/office/powerpoint/2010/main" val="81263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9" name="object 3">
            <a:extLst>
              <a:ext uri="{FF2B5EF4-FFF2-40B4-BE49-F238E27FC236}"/>
            </a:extLst>
          </p:cNvPr>
          <p:cNvSpPr txBox="1">
            <a:spLocks noChangeArrowheads="1"/>
          </p:cNvSpPr>
          <p:nvPr/>
        </p:nvSpPr>
        <p:spPr bwMode="auto">
          <a:xfrm>
            <a:off x="0" y="2280059"/>
            <a:ext cx="9144000" cy="398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200" dirty="0" smtClean="0">
                <a:solidFill>
                  <a:srgbClr val="000000"/>
                </a:solidFill>
                <a:latin typeface="Century Gothic" panose="020B0502020202020204" pitchFamily="34" charset="0"/>
              </a:rPr>
              <a:t>-Productivity and Safety are both organization concepts. </a:t>
            </a:r>
          </a:p>
          <a:p>
            <a:r>
              <a:rPr lang="en-US" altLang="en-US" sz="2200" dirty="0" smtClean="0">
                <a:solidFill>
                  <a:srgbClr val="000000"/>
                </a:solidFill>
                <a:latin typeface="Century Gothic" panose="020B0502020202020204" pitchFamily="34" charset="0"/>
              </a:rPr>
              <a:t>- Even though productivity is the basis for business existence</a:t>
            </a:r>
          </a:p>
          <a:p>
            <a:r>
              <a:rPr lang="en-US" altLang="en-US" sz="2200" dirty="0" smtClean="0">
                <a:solidFill>
                  <a:srgbClr val="000000"/>
                </a:solidFill>
                <a:latin typeface="Century Gothic" panose="020B0502020202020204" pitchFamily="34" charset="0"/>
              </a:rPr>
              <a:t>-Safety must not be ignored. (Risk Assessment)</a:t>
            </a:r>
          </a:p>
          <a:p>
            <a:r>
              <a:rPr lang="en-US" altLang="en-US" sz="2200" dirty="0" smtClean="0">
                <a:solidFill>
                  <a:srgbClr val="000000"/>
                </a:solidFill>
                <a:latin typeface="Century Gothic" panose="020B0502020202020204" pitchFamily="34" charset="0"/>
              </a:rPr>
              <a:t>Adequate, funding, training and re-training of personnel must attract equal attention. </a:t>
            </a:r>
          </a:p>
          <a:p>
            <a:r>
              <a:rPr lang="en-US" altLang="en-US" sz="2200" dirty="0" smtClean="0">
                <a:solidFill>
                  <a:srgbClr val="000000"/>
                </a:solidFill>
                <a:latin typeface="Century Gothic" panose="020B0502020202020204" pitchFamily="34" charset="0"/>
              </a:rPr>
              <a:t>-Safety quality requires organization’s management commitment to adequate allocation </a:t>
            </a:r>
            <a:r>
              <a:rPr lang="en-US" altLang="en-US" sz="2200" dirty="0">
                <a:solidFill>
                  <a:srgbClr val="000000"/>
                </a:solidFill>
                <a:latin typeface="Century Gothic" panose="020B0502020202020204" pitchFamily="34" charset="0"/>
              </a:rPr>
              <a:t> </a:t>
            </a:r>
            <a:r>
              <a:rPr lang="en-US" altLang="en-US" sz="2200" dirty="0" smtClean="0">
                <a:solidFill>
                  <a:srgbClr val="000000"/>
                </a:solidFill>
                <a:latin typeface="Century Gothic" panose="020B0502020202020204" pitchFamily="34" charset="0"/>
              </a:rPr>
              <a:t>resources </a:t>
            </a:r>
            <a:r>
              <a:rPr lang="en-US" altLang="en-US" sz="2200" dirty="0">
                <a:solidFill>
                  <a:srgbClr val="000000"/>
                </a:solidFill>
                <a:latin typeface="Century Gothic" panose="020B0502020202020204" pitchFamily="34" charset="0"/>
              </a:rPr>
              <a:t> </a:t>
            </a:r>
            <a:r>
              <a:rPr lang="en-US" altLang="en-US" sz="2200" dirty="0" smtClean="0">
                <a:solidFill>
                  <a:srgbClr val="000000"/>
                </a:solidFill>
                <a:latin typeface="Century Gothic" panose="020B0502020202020204" pitchFamily="34" charset="0"/>
              </a:rPr>
              <a:t>to sustain safety quality </a:t>
            </a:r>
            <a:r>
              <a:rPr lang="en-US" sz="2400" dirty="0" smtClean="0">
                <a:solidFill>
                  <a:schemeClr val="bg1"/>
                </a:solidFill>
                <a:latin typeface="Arial"/>
                <a:cs typeface="+mn-cs"/>
              </a:rPr>
              <a:t>“a</a:t>
            </a:r>
            <a:r>
              <a:rPr lang="en-US" sz="2400" dirty="0" smtClean="0">
                <a:solidFill>
                  <a:schemeClr val="bg1"/>
                </a:solidFill>
              </a:rPr>
              <a:t> safe organization has a positive reputation and high employee morale, which can improve an organization’s Productivity and </a:t>
            </a:r>
            <a:r>
              <a:rPr lang="en-US" sz="2400" dirty="0">
                <a:solidFill>
                  <a:schemeClr val="bg1"/>
                </a:solidFill>
              </a:rPr>
              <a:t>Profitability”</a:t>
            </a:r>
          </a:p>
          <a:p>
            <a:r>
              <a:rPr lang="en-US" sz="2400" dirty="0" smtClean="0">
                <a:solidFill>
                  <a:schemeClr val="bg1"/>
                </a:solidFill>
              </a:rPr>
              <a:t>Safety </a:t>
            </a:r>
            <a:r>
              <a:rPr lang="en-US" sz="2400" dirty="0">
                <a:solidFill>
                  <a:schemeClr val="bg1"/>
                </a:solidFill>
              </a:rPr>
              <a:t>should be seen as an integral part </a:t>
            </a:r>
            <a:r>
              <a:rPr lang="en-US" sz="2400" dirty="0" smtClean="0">
                <a:solidFill>
                  <a:schemeClr val="bg1"/>
                </a:solidFill>
              </a:rPr>
              <a:t>of the organization if </a:t>
            </a:r>
            <a:r>
              <a:rPr lang="en-US" sz="2400" dirty="0">
                <a:solidFill>
                  <a:schemeClr val="bg1"/>
                </a:solidFill>
              </a:rPr>
              <a:t>organization must survive.</a:t>
            </a:r>
          </a:p>
          <a:p>
            <a:r>
              <a:rPr lang="en-US" sz="2400" dirty="0" smtClean="0">
                <a:solidFill>
                  <a:schemeClr val="bg1"/>
                </a:solidFill>
              </a:rPr>
              <a:t>.</a:t>
            </a:r>
            <a:endParaRPr lang="en-US" sz="2400" dirty="0">
              <a:solidFill>
                <a:schemeClr val="bg1"/>
              </a:solidFill>
            </a:endParaRPr>
          </a:p>
        </p:txBody>
      </p:sp>
      <p:sp>
        <p:nvSpPr>
          <p:cNvPr id="8" name="TextBox 11"/>
          <p:cNvSpPr txBox="1">
            <a:spLocks noChangeArrowheads="1"/>
          </p:cNvSpPr>
          <p:nvPr/>
        </p:nvSpPr>
        <p:spPr bwMode="auto">
          <a:xfrm>
            <a:off x="1" y="2994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smtClean="0">
                <a:solidFill>
                  <a:srgbClr val="FFFFFF"/>
                </a:solidFill>
                <a:latin typeface="Century Gothic" pitchFamily="34" charset="0"/>
              </a:rPr>
              <a:t>Conclusion</a:t>
            </a:r>
            <a:endParaRPr lang="en-US" altLang="en-US" sz="2800" b="1" dirty="0">
              <a:solidFill>
                <a:srgbClr val="FFFFFF"/>
              </a:solidFill>
              <a:latin typeface="Century Gothic" pitchFamily="34" charset="0"/>
            </a:endParaRPr>
          </a:p>
        </p:txBody>
      </p:sp>
    </p:spTree>
    <p:extLst>
      <p:ext uri="{BB962C8B-B14F-4D97-AF65-F5344CB8AC3E}">
        <p14:creationId xmlns:p14="http://schemas.microsoft.com/office/powerpoint/2010/main" val="4060275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9" name="object 3">
            <a:extLst>
              <a:ext uri="{FF2B5EF4-FFF2-40B4-BE49-F238E27FC236}"/>
            </a:extLst>
          </p:cNvPr>
          <p:cNvSpPr txBox="1">
            <a:spLocks noChangeArrowheads="1"/>
          </p:cNvSpPr>
          <p:nvPr/>
        </p:nvSpPr>
        <p:spPr bwMode="auto">
          <a:xfrm>
            <a:off x="0" y="2280059"/>
            <a:ext cx="9144000" cy="398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200" dirty="0" err="1" smtClean="0">
                <a:solidFill>
                  <a:srgbClr val="000000"/>
                </a:solidFill>
                <a:latin typeface="Century Gothic" panose="020B0502020202020204" pitchFamily="34" charset="0"/>
              </a:rPr>
              <a:t>Akpofure</a:t>
            </a:r>
            <a:r>
              <a:rPr lang="en-US" altLang="en-US" sz="2200" dirty="0" smtClean="0">
                <a:solidFill>
                  <a:srgbClr val="000000"/>
                </a:solidFill>
                <a:latin typeface="Century Gothic" panose="020B0502020202020204" pitchFamily="34" charset="0"/>
              </a:rPr>
              <a:t> Rim-</a:t>
            </a:r>
            <a:r>
              <a:rPr lang="en-US" altLang="en-US" sz="2200" dirty="0" err="1" smtClean="0">
                <a:solidFill>
                  <a:srgbClr val="000000"/>
                </a:solidFill>
                <a:latin typeface="Century Gothic" panose="020B0502020202020204" pitchFamily="34" charset="0"/>
              </a:rPr>
              <a:t>Rukeh</a:t>
            </a:r>
            <a:r>
              <a:rPr lang="en-US" altLang="en-US" sz="2200" dirty="0" smtClean="0">
                <a:solidFill>
                  <a:srgbClr val="000000"/>
                </a:solidFill>
                <a:latin typeface="Century Gothic" panose="020B0502020202020204" pitchFamily="34" charset="0"/>
              </a:rPr>
              <a:t>. (2014). Safety Management in the Process Industry. 1</a:t>
            </a:r>
            <a:r>
              <a:rPr lang="en-US" altLang="en-US" sz="2200" baseline="30000" dirty="0" smtClean="0">
                <a:solidFill>
                  <a:srgbClr val="000000"/>
                </a:solidFill>
                <a:latin typeface="Century Gothic" panose="020B0502020202020204" pitchFamily="34" charset="0"/>
              </a:rPr>
              <a:t>st</a:t>
            </a:r>
            <a:r>
              <a:rPr lang="en-US" altLang="en-US" sz="2200" dirty="0" smtClean="0">
                <a:solidFill>
                  <a:srgbClr val="000000"/>
                </a:solidFill>
                <a:latin typeface="Century Gothic" panose="020B0502020202020204" pitchFamily="34" charset="0"/>
              </a:rPr>
              <a:t> Edition. Published by </a:t>
            </a:r>
            <a:r>
              <a:rPr lang="en-US" altLang="en-US" sz="2200" dirty="0" err="1" smtClean="0">
                <a:solidFill>
                  <a:srgbClr val="000000"/>
                </a:solidFill>
                <a:latin typeface="Century Gothic" panose="020B0502020202020204" pitchFamily="34" charset="0"/>
              </a:rPr>
              <a:t>Amfitop</a:t>
            </a:r>
            <a:r>
              <a:rPr lang="en-US" altLang="en-US" sz="2200" dirty="0" smtClean="0">
                <a:solidFill>
                  <a:srgbClr val="000000"/>
                </a:solidFill>
                <a:latin typeface="Century Gothic" panose="020B0502020202020204" pitchFamily="34" charset="0"/>
              </a:rPr>
              <a:t> Book Company</a:t>
            </a:r>
          </a:p>
          <a:p>
            <a:endParaRPr lang="en-US" altLang="en-US" sz="2200" dirty="0">
              <a:solidFill>
                <a:srgbClr val="000000"/>
              </a:solidFill>
              <a:latin typeface="Century Gothic" panose="020B0502020202020204" pitchFamily="34" charset="0"/>
            </a:endParaRPr>
          </a:p>
          <a:p>
            <a:r>
              <a:rPr lang="en-US" altLang="en-US" sz="2200" dirty="0" smtClean="0">
                <a:solidFill>
                  <a:srgbClr val="000000"/>
                </a:solidFill>
                <a:latin typeface="Century Gothic" panose="020B0502020202020204" pitchFamily="34" charset="0"/>
              </a:rPr>
              <a:t>Jain R.K and </a:t>
            </a:r>
            <a:r>
              <a:rPr lang="en-US" altLang="en-US" sz="2200" dirty="0" err="1" smtClean="0">
                <a:solidFill>
                  <a:srgbClr val="000000"/>
                </a:solidFill>
                <a:latin typeface="Century Gothic" panose="020B0502020202020204" pitchFamily="34" charset="0"/>
              </a:rPr>
              <a:t>Rao</a:t>
            </a:r>
            <a:r>
              <a:rPr lang="en-US" altLang="en-US" sz="2200" dirty="0" smtClean="0">
                <a:solidFill>
                  <a:srgbClr val="000000"/>
                </a:solidFill>
                <a:latin typeface="Century Gothic" panose="020B0502020202020204" pitchFamily="34" charset="0"/>
              </a:rPr>
              <a:t> S.S.,(2014,p5). Industrial Safety, Health and Environment Management Systems. Published by </a:t>
            </a:r>
            <a:r>
              <a:rPr lang="en-US" altLang="en-US" sz="2200" dirty="0" err="1" smtClean="0">
                <a:solidFill>
                  <a:srgbClr val="000000"/>
                </a:solidFill>
                <a:latin typeface="Century Gothic" panose="020B0502020202020204" pitchFamily="34" charset="0"/>
              </a:rPr>
              <a:t>Chander</a:t>
            </a:r>
            <a:r>
              <a:rPr lang="en-US" altLang="en-US" sz="2200" dirty="0" smtClean="0">
                <a:solidFill>
                  <a:srgbClr val="000000"/>
                </a:solidFill>
                <a:latin typeface="Century Gothic" panose="020B0502020202020204" pitchFamily="34" charset="0"/>
              </a:rPr>
              <a:t> </a:t>
            </a:r>
            <a:r>
              <a:rPr lang="en-US" altLang="en-US" sz="2200" dirty="0" err="1" smtClean="0">
                <a:solidFill>
                  <a:srgbClr val="000000"/>
                </a:solidFill>
                <a:latin typeface="Century Gothic" panose="020B0502020202020204" pitchFamily="34" charset="0"/>
              </a:rPr>
              <a:t>Khanna</a:t>
            </a:r>
            <a:r>
              <a:rPr lang="en-US" altLang="en-US" sz="2200" dirty="0" smtClean="0">
                <a:solidFill>
                  <a:srgbClr val="000000"/>
                </a:solidFill>
                <a:latin typeface="Century Gothic" panose="020B0502020202020204" pitchFamily="34" charset="0"/>
              </a:rPr>
              <a:t> &amp; </a:t>
            </a:r>
            <a:r>
              <a:rPr lang="en-US" altLang="en-US" sz="2200" dirty="0" err="1" smtClean="0">
                <a:solidFill>
                  <a:srgbClr val="000000"/>
                </a:solidFill>
                <a:latin typeface="Century Gothic" panose="020B0502020202020204" pitchFamily="34" charset="0"/>
              </a:rPr>
              <a:t>Vineet</a:t>
            </a:r>
            <a:r>
              <a:rPr lang="en-US" altLang="en-US" sz="2200" dirty="0" smtClean="0">
                <a:solidFill>
                  <a:srgbClr val="000000"/>
                </a:solidFill>
                <a:latin typeface="Century Gothic" panose="020B0502020202020204" pitchFamily="34" charset="0"/>
              </a:rPr>
              <a:t> </a:t>
            </a:r>
            <a:r>
              <a:rPr lang="en-US" altLang="en-US" sz="2200" dirty="0" err="1" smtClean="0">
                <a:solidFill>
                  <a:srgbClr val="000000"/>
                </a:solidFill>
                <a:latin typeface="Century Gothic" panose="020B0502020202020204" pitchFamily="34" charset="0"/>
              </a:rPr>
              <a:t>Khanna</a:t>
            </a:r>
            <a:r>
              <a:rPr lang="en-US" altLang="en-US" sz="2200" dirty="0" smtClean="0">
                <a:solidFill>
                  <a:srgbClr val="000000"/>
                </a:solidFill>
                <a:latin typeface="Century Gothic" panose="020B0502020202020204" pitchFamily="34" charset="0"/>
              </a:rPr>
              <a:t>.</a:t>
            </a:r>
          </a:p>
          <a:p>
            <a:endParaRPr lang="en-US" altLang="en-US" sz="2200" dirty="0">
              <a:solidFill>
                <a:srgbClr val="000000"/>
              </a:solidFill>
              <a:latin typeface="Century Gothic" panose="020B0502020202020204" pitchFamily="34" charset="0"/>
            </a:endParaRPr>
          </a:p>
          <a:p>
            <a:r>
              <a:rPr lang="en-US" altLang="en-US" sz="2200" dirty="0" smtClean="0">
                <a:solidFill>
                  <a:srgbClr val="000000"/>
                </a:solidFill>
                <a:latin typeface="Century Gothic" panose="020B0502020202020204" pitchFamily="34" charset="0"/>
              </a:rPr>
              <a:t>Sharma S. C and </a:t>
            </a:r>
            <a:r>
              <a:rPr lang="en-US" altLang="en-US" sz="2200" dirty="0" err="1" smtClean="0">
                <a:solidFill>
                  <a:srgbClr val="000000"/>
                </a:solidFill>
                <a:latin typeface="Century Gothic" panose="020B0502020202020204" pitchFamily="34" charset="0"/>
              </a:rPr>
              <a:t>Vineet</a:t>
            </a:r>
            <a:r>
              <a:rPr lang="en-US" altLang="en-US" sz="2200" dirty="0" smtClean="0">
                <a:solidFill>
                  <a:srgbClr val="000000"/>
                </a:solidFill>
                <a:latin typeface="Century Gothic" panose="020B0502020202020204" pitchFamily="34" charset="0"/>
              </a:rPr>
              <a:t> K. (2013). Safety, Occupational Health and Environmental Management in Construction. Published by </a:t>
            </a:r>
            <a:r>
              <a:rPr lang="en-US" altLang="en-US" sz="2200" dirty="0" err="1" smtClean="0">
                <a:solidFill>
                  <a:srgbClr val="000000"/>
                </a:solidFill>
                <a:latin typeface="Century Gothic" panose="020B0502020202020204" pitchFamily="34" charset="0"/>
              </a:rPr>
              <a:t>Romesh</a:t>
            </a:r>
            <a:r>
              <a:rPr lang="en-US" altLang="en-US" sz="2200" dirty="0" smtClean="0">
                <a:solidFill>
                  <a:srgbClr val="000000"/>
                </a:solidFill>
                <a:latin typeface="Century Gothic" panose="020B0502020202020204" pitchFamily="34" charset="0"/>
              </a:rPr>
              <a:t> </a:t>
            </a:r>
            <a:r>
              <a:rPr lang="en-US" altLang="en-US" sz="2200" dirty="0" err="1" smtClean="0">
                <a:solidFill>
                  <a:srgbClr val="000000"/>
                </a:solidFill>
                <a:latin typeface="Century Gothic" panose="020B0502020202020204" pitchFamily="34" charset="0"/>
              </a:rPr>
              <a:t>Chander</a:t>
            </a:r>
            <a:r>
              <a:rPr lang="en-US" altLang="en-US" sz="2200" dirty="0" smtClean="0">
                <a:solidFill>
                  <a:srgbClr val="000000"/>
                </a:solidFill>
                <a:latin typeface="Century Gothic" panose="020B0502020202020204" pitchFamily="34" charset="0"/>
              </a:rPr>
              <a:t> </a:t>
            </a:r>
            <a:r>
              <a:rPr lang="en-US" altLang="en-US" sz="2200" dirty="0" err="1" smtClean="0">
                <a:solidFill>
                  <a:srgbClr val="000000"/>
                </a:solidFill>
                <a:latin typeface="Century Gothic" panose="020B0502020202020204" pitchFamily="34" charset="0"/>
              </a:rPr>
              <a:t>Khanna</a:t>
            </a:r>
            <a:r>
              <a:rPr lang="en-US" altLang="en-US" sz="2200" dirty="0" smtClean="0">
                <a:solidFill>
                  <a:srgbClr val="000000"/>
                </a:solidFill>
                <a:latin typeface="Century Gothic" panose="020B0502020202020204" pitchFamily="34" charset="0"/>
              </a:rPr>
              <a:t>.</a:t>
            </a:r>
          </a:p>
          <a:p>
            <a:r>
              <a:rPr lang="en-US" altLang="en-US" sz="2200" dirty="0">
                <a:solidFill>
                  <a:srgbClr val="000000"/>
                </a:solidFill>
                <a:latin typeface="Century Gothic" panose="020B0502020202020204" pitchFamily="34" charset="0"/>
              </a:rPr>
              <a:t>	</a:t>
            </a:r>
            <a:r>
              <a:rPr lang="en-US" altLang="en-US" sz="2200" dirty="0" smtClean="0">
                <a:solidFill>
                  <a:srgbClr val="000000"/>
                </a:solidFill>
                <a:latin typeface="Century Gothic" panose="020B0502020202020204" pitchFamily="34" charset="0"/>
              </a:rPr>
              <a:t> </a:t>
            </a:r>
            <a:endParaRPr lang="en-US" altLang="en-US" sz="2200" dirty="0">
              <a:solidFill>
                <a:srgbClr val="000000"/>
              </a:solidFill>
              <a:latin typeface="Century Gothic" panose="020B0502020202020204" pitchFamily="34" charset="0"/>
            </a:endParaRPr>
          </a:p>
        </p:txBody>
      </p:sp>
      <p:sp>
        <p:nvSpPr>
          <p:cNvPr id="8" name="TextBox 11"/>
          <p:cNvSpPr txBox="1">
            <a:spLocks noChangeArrowheads="1"/>
          </p:cNvSpPr>
          <p:nvPr/>
        </p:nvSpPr>
        <p:spPr bwMode="auto">
          <a:xfrm>
            <a:off x="1" y="2994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smtClean="0">
                <a:solidFill>
                  <a:srgbClr val="FFFFFF"/>
                </a:solidFill>
                <a:latin typeface="Century Gothic" pitchFamily="34" charset="0"/>
              </a:rPr>
              <a:t>References</a:t>
            </a:r>
            <a:endParaRPr lang="en-US" altLang="en-US" sz="2800" b="1" dirty="0">
              <a:solidFill>
                <a:srgbClr val="FFFFFF"/>
              </a:solidFill>
              <a:latin typeface="Century Gothic" pitchFamily="34" charset="0"/>
            </a:endParaRPr>
          </a:p>
        </p:txBody>
      </p:sp>
    </p:spTree>
    <p:extLst>
      <p:ext uri="{BB962C8B-B14F-4D97-AF65-F5344CB8AC3E}">
        <p14:creationId xmlns:p14="http://schemas.microsoft.com/office/powerpoint/2010/main" val="3241454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9" name="object 3">
            <a:extLst>
              <a:ext uri="{FF2B5EF4-FFF2-40B4-BE49-F238E27FC236}"/>
            </a:extLst>
          </p:cNvPr>
          <p:cNvSpPr txBox="1">
            <a:spLocks noChangeArrowheads="1"/>
          </p:cNvSpPr>
          <p:nvPr/>
        </p:nvSpPr>
        <p:spPr bwMode="auto">
          <a:xfrm>
            <a:off x="0" y="2208809"/>
            <a:ext cx="9144000" cy="398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solidFill>
                  <a:srgbClr val="000000"/>
                </a:solidFill>
                <a:latin typeface="Century Gothic" panose="020B0502020202020204" pitchFamily="34" charset="0"/>
              </a:rPr>
              <a:t>Retrieved from: https://www.hse.gov.uk/statistics/overall/hssh1617.pdf</a:t>
            </a:r>
          </a:p>
          <a:p>
            <a:endParaRPr lang="en-US" altLang="en-US" sz="2000" dirty="0">
              <a:solidFill>
                <a:srgbClr val="000000"/>
              </a:solidFill>
              <a:latin typeface="Century Gothic" panose="020B0502020202020204" pitchFamily="34" charset="0"/>
            </a:endParaRPr>
          </a:p>
          <a:p>
            <a:r>
              <a:rPr lang="en-US" altLang="en-US" sz="2000" dirty="0" smtClean="0">
                <a:solidFill>
                  <a:srgbClr val="000000"/>
                </a:solidFill>
                <a:latin typeface="Century Gothic" panose="020B0502020202020204" pitchFamily="34" charset="0"/>
              </a:rPr>
              <a:t>Retrieved from: </a:t>
            </a:r>
            <a:r>
              <a:rPr lang="en-US" altLang="en-US" sz="2000" dirty="0">
                <a:solidFill>
                  <a:srgbClr val="000000"/>
                </a:solidFill>
                <a:latin typeface="Century Gothic" panose="020B0502020202020204" pitchFamily="34" charset="0"/>
              </a:rPr>
              <a:t>https://www.google.com/search?ei=L6hCXsagJsaKlwScmo-ABA&amp;q=piper+alpha+accident+photos.      </a:t>
            </a:r>
            <a:endParaRPr lang="en-US" altLang="en-US" sz="2000" dirty="0" smtClean="0">
              <a:solidFill>
                <a:srgbClr val="000000"/>
              </a:solidFill>
              <a:latin typeface="Century Gothic" panose="020B0502020202020204" pitchFamily="34" charset="0"/>
            </a:endParaRPr>
          </a:p>
          <a:p>
            <a:endParaRPr lang="en-US" altLang="en-US" sz="2000" dirty="0">
              <a:solidFill>
                <a:srgbClr val="000000"/>
              </a:solidFill>
              <a:latin typeface="Century Gothic" panose="020B0502020202020204" pitchFamily="34" charset="0"/>
            </a:endParaRPr>
          </a:p>
          <a:p>
            <a:r>
              <a:rPr lang="en-US" altLang="en-US" sz="2000" dirty="0" smtClean="0">
                <a:solidFill>
                  <a:srgbClr val="000000"/>
                </a:solidFill>
                <a:latin typeface="Century Gothic" panose="020B0502020202020204" pitchFamily="34" charset="0"/>
              </a:rPr>
              <a:t>Retrieved from: </a:t>
            </a:r>
            <a:r>
              <a:rPr lang="en-US" altLang="en-US" sz="2000" dirty="0" smtClean="0">
                <a:solidFill>
                  <a:srgbClr val="000000"/>
                </a:solidFill>
                <a:latin typeface="Century Gothic" panose="020B0502020202020204" pitchFamily="34" charset="0"/>
                <a:hlinkClick r:id="rId4"/>
              </a:rPr>
              <a:t>https</a:t>
            </a:r>
            <a:r>
              <a:rPr lang="en-US" altLang="en-US" sz="2000" dirty="0">
                <a:solidFill>
                  <a:srgbClr val="000000"/>
                </a:solidFill>
                <a:latin typeface="Century Gothic" panose="020B0502020202020204" pitchFamily="34" charset="0"/>
                <a:hlinkClick r:id="rId4"/>
              </a:rPr>
              <a:t>://www.epa.gov/enforcement/deepwater-horizon-bp-gulf-mexico-oil-spill</a:t>
            </a:r>
            <a:r>
              <a:rPr lang="en-US" altLang="en-US" sz="2000" dirty="0" smtClean="0">
                <a:solidFill>
                  <a:srgbClr val="000000"/>
                </a:solidFill>
                <a:latin typeface="Century Gothic" panose="020B0502020202020204" pitchFamily="34" charset="0"/>
              </a:rPr>
              <a:t>.</a:t>
            </a:r>
          </a:p>
          <a:p>
            <a:endParaRPr lang="en-US" altLang="en-US" sz="2000" dirty="0">
              <a:solidFill>
                <a:srgbClr val="000000"/>
              </a:solidFill>
              <a:latin typeface="Century Gothic" panose="020B0502020202020204" pitchFamily="34" charset="0"/>
            </a:endParaRPr>
          </a:p>
          <a:p>
            <a:r>
              <a:rPr lang="en-US" altLang="en-US" sz="2000" dirty="0">
                <a:solidFill>
                  <a:srgbClr val="000000"/>
                </a:solidFill>
                <a:latin typeface="Century Gothic" panose="020B0502020202020204" pitchFamily="34" charset="0"/>
              </a:rPr>
              <a:t>Retrieved from: </a:t>
            </a:r>
            <a:r>
              <a:rPr lang="en-US" altLang="en-US" sz="2000" dirty="0" smtClean="0">
                <a:solidFill>
                  <a:srgbClr val="000000"/>
                </a:solidFill>
                <a:latin typeface="Century Gothic" panose="020B0502020202020204" pitchFamily="34" charset="0"/>
              </a:rPr>
              <a:t>ps</a:t>
            </a:r>
            <a:r>
              <a:rPr lang="en-US" altLang="en-US" sz="2000" dirty="0">
                <a:solidFill>
                  <a:srgbClr val="000000"/>
                </a:solidFill>
                <a:latin typeface="Century Gothic" panose="020B0502020202020204" pitchFamily="34" charset="0"/>
              </a:rPr>
              <a:t>://www.bing.com/images/search?q=the+hidden+costs+of+accidents&amp;id=A57A1E0E0482DFF11EC3E2050B28A3B8C72AF568&amp;FORM=IQFRBA</a:t>
            </a:r>
          </a:p>
          <a:p>
            <a:endParaRPr lang="en-US" altLang="en-US" sz="2200" dirty="0">
              <a:solidFill>
                <a:srgbClr val="000000"/>
              </a:solidFill>
              <a:latin typeface="Century Gothic" panose="020B0502020202020204" pitchFamily="34" charset="0"/>
            </a:endParaRPr>
          </a:p>
          <a:p>
            <a:endParaRPr lang="en-US" altLang="en-US" sz="2200" dirty="0">
              <a:solidFill>
                <a:srgbClr val="000000"/>
              </a:solidFill>
              <a:latin typeface="Century Gothic" panose="020B0502020202020204" pitchFamily="34" charset="0"/>
            </a:endParaRPr>
          </a:p>
          <a:p>
            <a:endParaRPr lang="en-US" altLang="en-US" sz="2200" dirty="0">
              <a:solidFill>
                <a:srgbClr val="000000"/>
              </a:solidFill>
              <a:latin typeface="Century Gothic" panose="020B0502020202020204" pitchFamily="34" charset="0"/>
            </a:endParaRPr>
          </a:p>
        </p:txBody>
      </p:sp>
      <p:sp>
        <p:nvSpPr>
          <p:cNvPr id="8" name="TextBox 11"/>
          <p:cNvSpPr txBox="1">
            <a:spLocks noChangeArrowheads="1"/>
          </p:cNvSpPr>
          <p:nvPr/>
        </p:nvSpPr>
        <p:spPr bwMode="auto">
          <a:xfrm>
            <a:off x="1" y="2994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smtClean="0">
                <a:solidFill>
                  <a:srgbClr val="FFFFFF"/>
                </a:solidFill>
                <a:latin typeface="Century Gothic" pitchFamily="34" charset="0"/>
              </a:rPr>
              <a:t>References</a:t>
            </a:r>
            <a:endParaRPr lang="en-US" altLang="en-US" sz="2800" b="1" dirty="0">
              <a:solidFill>
                <a:srgbClr val="FFFFFF"/>
              </a:solidFill>
              <a:latin typeface="Century Gothic" pitchFamily="34" charset="0"/>
            </a:endParaRPr>
          </a:p>
        </p:txBody>
      </p:sp>
    </p:spTree>
    <p:extLst>
      <p:ext uri="{BB962C8B-B14F-4D97-AF65-F5344CB8AC3E}">
        <p14:creationId xmlns:p14="http://schemas.microsoft.com/office/powerpoint/2010/main" val="2386181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1" y="2994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smtClean="0">
                <a:solidFill>
                  <a:srgbClr val="FFFFFF"/>
                </a:solidFill>
                <a:latin typeface="Century Gothic" pitchFamily="34" charset="0"/>
              </a:rPr>
              <a:t>Appreciation to ASSP Nigeria Chapter</a:t>
            </a:r>
            <a:endParaRPr lang="en-US" altLang="en-US" sz="2800" b="1" dirty="0">
              <a:solidFill>
                <a:srgbClr val="FFFFFF"/>
              </a:solidFill>
              <a:latin typeface="Century Gothic"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3459163"/>
            <a:ext cx="80295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463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450034"/>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Grp="1" noChangeArrowheads="1"/>
          </p:cNvSpPr>
          <p:nvPr>
            <p:ph type="title"/>
          </p:nvPr>
        </p:nvSpPr>
        <p:spPr bwMode="auto">
          <a:xfrm>
            <a:off x="395288" y="838579"/>
            <a:ext cx="67564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srgbClr val="FFFFFF"/>
                </a:solidFill>
                <a:latin typeface="Century Gothic" pitchFamily="34" charset="0"/>
              </a:rPr>
              <a:t>Safety </a:t>
            </a:r>
            <a:r>
              <a:rPr lang="en-US" altLang="en-US" sz="3200" b="1" dirty="0">
                <a:solidFill>
                  <a:srgbClr val="FFFFFF"/>
                </a:solidFill>
                <a:latin typeface="Century Gothic" pitchFamily="34" charset="0"/>
              </a:rPr>
              <a:t>Quality and </a:t>
            </a:r>
            <a:r>
              <a:rPr lang="en-US" altLang="en-US" sz="3200" b="1" dirty="0" smtClean="0">
                <a:solidFill>
                  <a:srgbClr val="FFFFFF"/>
                </a:solidFill>
                <a:latin typeface="Century Gothic" pitchFamily="34" charset="0"/>
              </a:rPr>
              <a:t>Productivity </a:t>
            </a:r>
            <a:r>
              <a:rPr lang="en-US" altLang="en-US" sz="3200" b="1" dirty="0" err="1" smtClean="0">
                <a:solidFill>
                  <a:srgbClr val="FFFFFF"/>
                </a:solidFill>
                <a:latin typeface="Century Gothic" pitchFamily="34" charset="0"/>
              </a:rPr>
              <a:t>contd</a:t>
            </a:r>
            <a:r>
              <a:rPr lang="en-US" altLang="en-US" sz="3200" b="1" dirty="0" smtClean="0">
                <a:solidFill>
                  <a:srgbClr val="FFFFFF"/>
                </a:solidFill>
                <a:latin typeface="Century Gothic" pitchFamily="34" charset="0"/>
              </a:rPr>
              <a:t>:</a:t>
            </a:r>
            <a:endParaRPr lang="en-US" altLang="en-US" sz="3200" b="1" dirty="0">
              <a:solidFill>
                <a:srgbClr val="FFFFFF"/>
              </a:solidFill>
              <a:latin typeface="Century Gothic" pitchFamily="34" charset="0"/>
            </a:endParaRPr>
          </a:p>
        </p:txBody>
      </p:sp>
      <p:sp>
        <p:nvSpPr>
          <p:cNvPr id="9" name="TextBox 7"/>
          <p:cNvSpPr txBox="1">
            <a:spLocks noChangeArrowheads="1"/>
          </p:cNvSpPr>
          <p:nvPr/>
        </p:nvSpPr>
        <p:spPr bwMode="auto">
          <a:xfrm>
            <a:off x="-90487" y="2400300"/>
            <a:ext cx="9320212"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400" dirty="0" smtClean="0">
                <a:solidFill>
                  <a:srgbClr val="000000"/>
                </a:solidFill>
                <a:latin typeface="Century Gothic" pitchFamily="34" charset="0"/>
              </a:rPr>
              <a:t>      </a:t>
            </a:r>
          </a:p>
          <a:p>
            <a:r>
              <a:rPr lang="en-US" sz="2400" dirty="0" smtClean="0">
                <a:solidFill>
                  <a:srgbClr val="000000"/>
                </a:solidFill>
                <a:latin typeface="Century Gothic" pitchFamily="34" charset="0"/>
              </a:rPr>
              <a:t>►Productivity transform the physical and human resources to generate the desired outputs </a:t>
            </a:r>
          </a:p>
          <a:p>
            <a:endParaRPr lang="en-US" sz="2400" dirty="0">
              <a:solidFill>
                <a:srgbClr val="000000"/>
              </a:solidFill>
              <a:latin typeface="Century Gothic" pitchFamily="34" charset="0"/>
            </a:endParaRPr>
          </a:p>
          <a:p>
            <a:r>
              <a:rPr lang="en-US" sz="2400" dirty="0" smtClean="0">
                <a:solidFill>
                  <a:srgbClr val="000000"/>
                </a:solidFill>
                <a:latin typeface="Century Gothic" pitchFamily="34" charset="0"/>
              </a:rPr>
              <a:t>Safety guarantees effective use of human and material resources for desired output.</a:t>
            </a:r>
          </a:p>
          <a:p>
            <a:endParaRPr lang="en-US" sz="2400" dirty="0">
              <a:solidFill>
                <a:srgbClr val="000000"/>
              </a:solidFill>
              <a:latin typeface="Century Gothic" pitchFamily="34" charset="0"/>
            </a:endParaRPr>
          </a:p>
          <a:p>
            <a:r>
              <a:rPr lang="en-US" sz="2400" dirty="0">
                <a:solidFill>
                  <a:srgbClr val="000000"/>
                </a:solidFill>
                <a:latin typeface="Century Gothic" pitchFamily="34" charset="0"/>
              </a:rPr>
              <a:t>►Safety and productivity , </a:t>
            </a:r>
            <a:r>
              <a:rPr lang="en-US" sz="2400" dirty="0" smtClean="0">
                <a:solidFill>
                  <a:srgbClr val="000000"/>
                </a:solidFill>
                <a:latin typeface="Century Gothic" pitchFamily="34" charset="0"/>
              </a:rPr>
              <a:t>when there is conflict </a:t>
            </a:r>
            <a:r>
              <a:rPr lang="en-US" sz="2400" dirty="0">
                <a:solidFill>
                  <a:srgbClr val="000000"/>
                </a:solidFill>
                <a:latin typeface="Century Gothic" pitchFamily="34" charset="0"/>
              </a:rPr>
              <a:t>in </a:t>
            </a:r>
            <a:r>
              <a:rPr lang="en-US" sz="2400" dirty="0" smtClean="0">
                <a:solidFill>
                  <a:srgbClr val="000000"/>
                </a:solidFill>
                <a:latin typeface="Century Gothic" pitchFamily="34" charset="0"/>
              </a:rPr>
              <a:t>the commitment of </a:t>
            </a:r>
            <a:r>
              <a:rPr lang="en-US" sz="2400" dirty="0">
                <a:solidFill>
                  <a:srgbClr val="000000"/>
                </a:solidFill>
                <a:latin typeface="Century Gothic" pitchFamily="34" charset="0"/>
              </a:rPr>
              <a:t>organization’s scare </a:t>
            </a:r>
            <a:r>
              <a:rPr lang="en-US" sz="2400" dirty="0" smtClean="0">
                <a:solidFill>
                  <a:srgbClr val="000000"/>
                </a:solidFill>
                <a:latin typeface="Century Gothic" pitchFamily="34" charset="0"/>
              </a:rPr>
              <a:t>resources…….investment dilemma steps in.</a:t>
            </a:r>
          </a:p>
          <a:p>
            <a:endParaRPr lang="en-US" sz="2400" dirty="0" smtClean="0">
              <a:solidFill>
                <a:srgbClr val="000000"/>
              </a:solidFill>
              <a:latin typeface="Century Gothic" pitchFamily="34" charset="0"/>
            </a:endParaRPr>
          </a:p>
        </p:txBody>
      </p:sp>
    </p:spTree>
    <p:extLst>
      <p:ext uri="{BB962C8B-B14F-4D97-AF65-F5344CB8AC3E}">
        <p14:creationId xmlns:p14="http://schemas.microsoft.com/office/powerpoint/2010/main" val="214026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64274" y="6356351"/>
            <a:ext cx="7710132" cy="365125"/>
          </a:xfrm>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31749" y="823913"/>
            <a:ext cx="715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smtClean="0">
                <a:solidFill>
                  <a:srgbClr val="FFFFFF"/>
                </a:solidFill>
                <a:latin typeface="Century Gothic" pitchFamily="34" charset="0"/>
              </a:rPr>
              <a:t>Safety </a:t>
            </a:r>
            <a:r>
              <a:rPr lang="en-US" altLang="en-US" sz="2800" b="1" dirty="0">
                <a:solidFill>
                  <a:srgbClr val="FFFFFF"/>
                </a:solidFill>
                <a:latin typeface="Century Gothic" pitchFamily="34" charset="0"/>
              </a:rPr>
              <a:t>Quality and Productivity</a:t>
            </a:r>
          </a:p>
        </p:txBody>
      </p:sp>
      <p:sp>
        <p:nvSpPr>
          <p:cNvPr id="9" name="TextBox 7"/>
          <p:cNvSpPr txBox="1">
            <a:spLocks noChangeArrowheads="1"/>
          </p:cNvSpPr>
          <p:nvPr/>
        </p:nvSpPr>
        <p:spPr bwMode="auto">
          <a:xfrm>
            <a:off x="15875" y="2307233"/>
            <a:ext cx="91281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smtClean="0">
                <a:solidFill>
                  <a:srgbClr val="000000"/>
                </a:solidFill>
                <a:latin typeface="Century Gothic" pitchFamily="34" charset="0"/>
              </a:rPr>
              <a:t>►</a:t>
            </a:r>
            <a:r>
              <a:rPr lang="en-US" sz="2400" dirty="0">
                <a:solidFill>
                  <a:srgbClr val="000000"/>
                </a:solidFill>
                <a:latin typeface="Century Gothic" pitchFamily="34" charset="0"/>
              </a:rPr>
              <a:t>Safety </a:t>
            </a:r>
            <a:r>
              <a:rPr lang="en-US" sz="2400" dirty="0" smtClean="0">
                <a:solidFill>
                  <a:srgbClr val="000000"/>
                </a:solidFill>
                <a:latin typeface="Century Gothic" pitchFamily="34" charset="0"/>
              </a:rPr>
              <a:t>Quality Management System (SQMS) aimed at eliminating injuries to all persons including employees, contractors and personnel, Visitors, the public, and the prevention of losses.</a:t>
            </a:r>
          </a:p>
          <a:p>
            <a:endParaRPr lang="en-US" sz="2400" dirty="0" smtClean="0">
              <a:solidFill>
                <a:srgbClr val="000000"/>
              </a:solidFill>
              <a:latin typeface="Century Gothic" pitchFamily="34" charset="0"/>
            </a:endParaRPr>
          </a:p>
          <a:p>
            <a:r>
              <a:rPr lang="en-US" sz="2400" dirty="0">
                <a:solidFill>
                  <a:srgbClr val="000000"/>
                </a:solidFill>
                <a:latin typeface="Century Gothic" pitchFamily="34" charset="0"/>
              </a:rPr>
              <a:t>► Productivity </a:t>
            </a:r>
            <a:r>
              <a:rPr lang="en-US" sz="2400" dirty="0" smtClean="0">
                <a:solidFill>
                  <a:srgbClr val="000000"/>
                </a:solidFill>
                <a:latin typeface="Century Gothic" pitchFamily="34" charset="0"/>
              </a:rPr>
              <a:t>is the efficient use of (land</a:t>
            </a:r>
            <a:r>
              <a:rPr lang="en-US" sz="2400" dirty="0">
                <a:solidFill>
                  <a:srgbClr val="000000"/>
                </a:solidFill>
                <a:latin typeface="Century Gothic" pitchFamily="34" charset="0"/>
              </a:rPr>
              <a:t>, labor, capital, materials, energy, information and others), </a:t>
            </a:r>
            <a:r>
              <a:rPr lang="en-US" sz="2400" dirty="0" smtClean="0">
                <a:solidFill>
                  <a:srgbClr val="000000"/>
                </a:solidFill>
                <a:latin typeface="Century Gothic" pitchFamily="34" charset="0"/>
              </a:rPr>
              <a:t>for production </a:t>
            </a:r>
            <a:r>
              <a:rPr lang="en-US" sz="2400" dirty="0">
                <a:solidFill>
                  <a:srgbClr val="000000"/>
                </a:solidFill>
                <a:latin typeface="Century Gothic" pitchFamily="34" charset="0"/>
              </a:rPr>
              <a:t>of goods and services. </a:t>
            </a:r>
            <a:endParaRPr lang="en-US" sz="2400" dirty="0" smtClean="0">
              <a:solidFill>
                <a:srgbClr val="000000"/>
              </a:solidFill>
              <a:latin typeface="Century Gothic" pitchFamily="34" charset="0"/>
            </a:endParaRPr>
          </a:p>
          <a:p>
            <a:endParaRPr lang="en-US" sz="2400" dirty="0" smtClean="0">
              <a:solidFill>
                <a:srgbClr val="000000"/>
              </a:solidFill>
              <a:latin typeface="Century Gothic" pitchFamily="34" charset="0"/>
            </a:endParaRPr>
          </a:p>
          <a:p>
            <a:r>
              <a:rPr lang="en-US" sz="2400" dirty="0">
                <a:solidFill>
                  <a:srgbClr val="000000"/>
                </a:solidFill>
                <a:latin typeface="Century Gothic" pitchFamily="34" charset="0"/>
              </a:rPr>
              <a:t>►Safety-Productivity </a:t>
            </a:r>
            <a:r>
              <a:rPr lang="en-US" sz="2400" dirty="0" smtClean="0">
                <a:solidFill>
                  <a:srgbClr val="000000"/>
                </a:solidFill>
                <a:latin typeface="Century Gothic" pitchFamily="34" charset="0"/>
              </a:rPr>
              <a:t>Matric </a:t>
            </a:r>
            <a:r>
              <a:rPr lang="en-US" sz="2400" dirty="0">
                <a:solidFill>
                  <a:srgbClr val="000000"/>
                </a:solidFill>
                <a:latin typeface="Century Gothic" pitchFamily="34" charset="0"/>
              </a:rPr>
              <a:t>is key to business continuity.</a:t>
            </a:r>
          </a:p>
          <a:p>
            <a:endParaRPr lang="en-US" sz="2400" dirty="0" smtClean="0">
              <a:solidFill>
                <a:srgbClr val="000000"/>
              </a:solidFill>
              <a:latin typeface="Century Gothic" pitchFamily="34" charset="0"/>
            </a:endParaRPr>
          </a:p>
        </p:txBody>
      </p:sp>
    </p:spTree>
    <p:extLst>
      <p:ext uri="{BB962C8B-B14F-4D97-AF65-F5344CB8AC3E}">
        <p14:creationId xmlns:p14="http://schemas.microsoft.com/office/powerpoint/2010/main" val="2737716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15875" y="6356351"/>
            <a:ext cx="9128125" cy="365125"/>
          </a:xfrm>
          <a:solidFill>
            <a:srgbClr val="608573"/>
          </a:solidFill>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7124701" y="-81096"/>
            <a:ext cx="1556300" cy="1428884"/>
          </a:xfrm>
          <a:prstGeom prst="rect">
            <a:avLst/>
          </a:prstGeom>
        </p:spPr>
      </p:pic>
      <p:sp>
        <p:nvSpPr>
          <p:cNvPr id="8" name="TextBox 11"/>
          <p:cNvSpPr txBox="1">
            <a:spLocks noChangeArrowheads="1"/>
          </p:cNvSpPr>
          <p:nvPr/>
        </p:nvSpPr>
        <p:spPr bwMode="auto">
          <a:xfrm>
            <a:off x="312635" y="300038"/>
            <a:ext cx="715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smtClean="0">
                <a:solidFill>
                  <a:srgbClr val="FFFFFF"/>
                </a:solidFill>
                <a:latin typeface="Century Gothic" pitchFamily="34" charset="0"/>
              </a:rPr>
              <a:t>Safety and </a:t>
            </a:r>
            <a:r>
              <a:rPr lang="en-US" altLang="en-US" sz="2800" b="1" dirty="0">
                <a:solidFill>
                  <a:srgbClr val="FFFFFF"/>
                </a:solidFill>
                <a:latin typeface="Century Gothic" pitchFamily="34" charset="0"/>
              </a:rPr>
              <a:t>Productivity</a:t>
            </a:r>
          </a:p>
        </p:txBody>
      </p:sp>
      <p:sp>
        <p:nvSpPr>
          <p:cNvPr id="9" name="TextBox 7"/>
          <p:cNvSpPr txBox="1">
            <a:spLocks noChangeArrowheads="1"/>
          </p:cNvSpPr>
          <p:nvPr/>
        </p:nvSpPr>
        <p:spPr bwMode="auto">
          <a:xfrm>
            <a:off x="15875" y="1971304"/>
            <a:ext cx="91281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dirty="0" smtClean="0">
                <a:solidFill>
                  <a:srgbClr val="000000"/>
                </a:solidFill>
                <a:latin typeface="Century Gothic" pitchFamily="34" charset="0"/>
              </a:rPr>
              <a:t>KEY: Safety Versus Productivity in focus, which do you consider investing organization’s scarce resources?</a:t>
            </a:r>
          </a:p>
          <a:p>
            <a:endParaRPr lang="en-US" sz="2400" dirty="0" smtClean="0">
              <a:solidFill>
                <a:srgbClr val="000000"/>
              </a:solidFill>
              <a:latin typeface="Century Gothic" pitchFamily="34" charset="0"/>
            </a:endParaRPr>
          </a:p>
          <a:p>
            <a:r>
              <a:rPr lang="en-US" sz="2400" dirty="0" smtClean="0">
                <a:solidFill>
                  <a:srgbClr val="000000"/>
                </a:solidFill>
                <a:latin typeface="Century Gothic" pitchFamily="34" charset="0"/>
              </a:rPr>
              <a:t>“Organizations have to meet the requirement of increased production rate, high efficiency and optimization. Any negligence at any stage from concept stage to design, erection, operation can result into disaster, loss of human lives and huge production losses.” (Jain &amp; </a:t>
            </a:r>
            <a:r>
              <a:rPr lang="en-US" sz="2400" dirty="0" err="1" smtClean="0">
                <a:solidFill>
                  <a:srgbClr val="000000"/>
                </a:solidFill>
                <a:latin typeface="Century Gothic" pitchFamily="34" charset="0"/>
              </a:rPr>
              <a:t>Rao</a:t>
            </a:r>
            <a:r>
              <a:rPr lang="en-US" sz="2400" dirty="0" smtClean="0">
                <a:solidFill>
                  <a:srgbClr val="000000"/>
                </a:solidFill>
                <a:latin typeface="Century Gothic" pitchFamily="34" charset="0"/>
              </a:rPr>
              <a:t>, p5, 2014).</a:t>
            </a:r>
          </a:p>
          <a:p>
            <a:endParaRPr lang="en-US" sz="2400" dirty="0" smtClean="0">
              <a:solidFill>
                <a:srgbClr val="000000"/>
              </a:solidFill>
              <a:latin typeface="Century Gothic" pitchFamily="34" charset="0"/>
            </a:endParaRPr>
          </a:p>
        </p:txBody>
      </p:sp>
    </p:spTree>
    <p:extLst>
      <p:ext uri="{BB962C8B-B14F-4D97-AF65-F5344CB8AC3E}">
        <p14:creationId xmlns:p14="http://schemas.microsoft.com/office/powerpoint/2010/main" val="349796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5875" y="6356351"/>
            <a:ext cx="9128125" cy="365125"/>
          </a:xfrm>
          <a:solidFill>
            <a:srgbClr val="608573"/>
          </a:solidFill>
        </p:spPr>
        <p:txBody>
          <a:bodyPr/>
          <a:lstStyle/>
          <a:p>
            <a:r>
              <a:rPr lang="en-US" sz="1800" b="1" dirty="0">
                <a:solidFill>
                  <a:schemeClr val="accent2"/>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31749" y="823913"/>
            <a:ext cx="715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smtClean="0">
                <a:solidFill>
                  <a:srgbClr val="FFFFFF"/>
                </a:solidFill>
                <a:latin typeface="Century Gothic" pitchFamily="34" charset="0"/>
              </a:rPr>
              <a:t>Conflicts</a:t>
            </a:r>
            <a:endParaRPr lang="en-US" altLang="en-US" sz="2800" b="1" dirty="0">
              <a:solidFill>
                <a:srgbClr val="FFFFFF"/>
              </a:solidFill>
              <a:latin typeface="Century Gothic" pitchFamily="34" charset="0"/>
            </a:endParaRPr>
          </a:p>
        </p:txBody>
      </p:sp>
      <p:sp>
        <p:nvSpPr>
          <p:cNvPr id="9" name="TextBox 7"/>
          <p:cNvSpPr txBox="1">
            <a:spLocks noChangeArrowheads="1"/>
          </p:cNvSpPr>
          <p:nvPr/>
        </p:nvSpPr>
        <p:spPr bwMode="auto">
          <a:xfrm>
            <a:off x="15875" y="1582858"/>
            <a:ext cx="912812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sz="2400" dirty="0" smtClean="0">
              <a:solidFill>
                <a:srgbClr val="000000"/>
              </a:solidFill>
              <a:latin typeface="Century Gothic" pitchFamily="34" charset="0"/>
            </a:endParaRPr>
          </a:p>
          <a:p>
            <a:pPr marL="342900" indent="-342900">
              <a:buFontTx/>
              <a:buChar char="-"/>
            </a:pPr>
            <a:r>
              <a:rPr lang="en-US" sz="2400" dirty="0" smtClean="0">
                <a:solidFill>
                  <a:srgbClr val="000000"/>
                </a:solidFill>
                <a:latin typeface="Century Gothic" pitchFamily="34" charset="0"/>
              </a:rPr>
              <a:t>Oxford Dictionary defines conflict as “the clashing of opposed principles”. </a:t>
            </a:r>
          </a:p>
          <a:p>
            <a:pPr marL="342900" indent="-342900">
              <a:buFontTx/>
              <a:buChar char="-"/>
            </a:pPr>
            <a:endParaRPr lang="en-US" sz="2400" dirty="0" smtClean="0">
              <a:solidFill>
                <a:srgbClr val="000000"/>
              </a:solidFill>
              <a:latin typeface="Century Gothic" pitchFamily="34" charset="0"/>
            </a:endParaRPr>
          </a:p>
          <a:p>
            <a:pPr marL="342900" indent="-342900">
              <a:buFontTx/>
              <a:buChar char="-"/>
            </a:pPr>
            <a:r>
              <a:rPr lang="en-US" sz="2400" dirty="0" smtClean="0">
                <a:solidFill>
                  <a:srgbClr val="000000"/>
                </a:solidFill>
                <a:latin typeface="Century Gothic" pitchFamily="34" charset="0"/>
              </a:rPr>
              <a:t>Cambridge Dictionary defines conflict as “an active disagreement between people of opposing opinions or principles”.  </a:t>
            </a:r>
          </a:p>
          <a:p>
            <a:pPr marL="342900" indent="-342900">
              <a:buFontTx/>
              <a:buChar char="-"/>
            </a:pPr>
            <a:endParaRPr lang="en-US" sz="2400" dirty="0" smtClean="0">
              <a:solidFill>
                <a:srgbClr val="000000"/>
              </a:solidFill>
              <a:latin typeface="Century Gothic" pitchFamily="34" charset="0"/>
            </a:endParaRPr>
          </a:p>
          <a:p>
            <a:pPr marL="342900" indent="-342900">
              <a:buFontTx/>
              <a:buChar char="-"/>
            </a:pPr>
            <a:r>
              <a:rPr lang="en-US" sz="2400" dirty="0" smtClean="0">
                <a:solidFill>
                  <a:srgbClr val="000000"/>
                </a:solidFill>
                <a:latin typeface="Century Gothic" pitchFamily="34" charset="0"/>
              </a:rPr>
              <a:t>Collins English Dictionary defines conflict as “serious disagreement about something important. If two people or groups are in conflict, they have had a serious disagreement or argument and have not yet reached agreement”. </a:t>
            </a:r>
          </a:p>
          <a:p>
            <a:pPr marL="342900" indent="-342900">
              <a:buAutoNum type="arabicPeriod"/>
            </a:pPr>
            <a:endParaRPr lang="en-US" sz="1400" dirty="0" smtClean="0">
              <a:solidFill>
                <a:srgbClr val="000000"/>
              </a:solidFill>
              <a:latin typeface="Century Gothic" pitchFamily="34" charset="0"/>
            </a:endParaRPr>
          </a:p>
        </p:txBody>
      </p:sp>
    </p:spTree>
    <p:extLst>
      <p:ext uri="{BB962C8B-B14F-4D97-AF65-F5344CB8AC3E}">
        <p14:creationId xmlns:p14="http://schemas.microsoft.com/office/powerpoint/2010/main" val="2218940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69" y="2449322"/>
            <a:ext cx="5207194" cy="1325563"/>
          </a:xfrm>
        </p:spPr>
        <p:txBody>
          <a:bodyPr>
            <a:normAutofit/>
          </a:bodyPr>
          <a:lstStyle/>
          <a:p>
            <a:endParaRPr lang="en-US" dirty="0"/>
          </a:p>
        </p:txBody>
      </p:sp>
      <p:sp>
        <p:nvSpPr>
          <p:cNvPr id="7" name="Rectangle 6"/>
          <p:cNvSpPr/>
          <p:nvPr/>
        </p:nvSpPr>
        <p:spPr>
          <a:xfrm>
            <a:off x="0" y="2316222"/>
            <a:ext cx="9144000" cy="3839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15875" y="6356351"/>
            <a:ext cx="9128125" cy="365125"/>
          </a:xfrm>
          <a:solidFill>
            <a:srgbClr val="608573"/>
          </a:solidFill>
        </p:spPr>
        <p:txBody>
          <a:bodyPr/>
          <a:lstStyle/>
          <a:p>
            <a:r>
              <a:rPr lang="en-US" sz="1800" b="1" dirty="0">
                <a:solidFill>
                  <a:srgbClr val="FFCB05"/>
                </a:solidFill>
                <a:latin typeface="Myriad Pro Semibold" charset="0"/>
                <a:ea typeface="Myriad Pro Semibold" charset="0"/>
                <a:cs typeface="Myriad Pro Semibold" charset="0"/>
              </a:rPr>
              <a:t>Working together for a safer, stronger future. | www.nigeria.assp.org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71" t="6451" r="36940" b="33725"/>
          <a:stretch/>
        </p:blipFill>
        <p:spPr>
          <a:xfrm>
            <a:off x="6959050" y="561841"/>
            <a:ext cx="1556300" cy="1428884"/>
          </a:xfrm>
          <a:prstGeom prst="rect">
            <a:avLst/>
          </a:prstGeom>
        </p:spPr>
      </p:pic>
      <p:sp>
        <p:nvSpPr>
          <p:cNvPr id="8" name="TextBox 11"/>
          <p:cNvSpPr txBox="1">
            <a:spLocks noChangeArrowheads="1"/>
          </p:cNvSpPr>
          <p:nvPr/>
        </p:nvSpPr>
        <p:spPr bwMode="auto">
          <a:xfrm>
            <a:off x="-31749" y="823913"/>
            <a:ext cx="715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dirty="0" smtClean="0">
                <a:solidFill>
                  <a:srgbClr val="FFFFFF"/>
                </a:solidFill>
                <a:latin typeface="Century Gothic" pitchFamily="34" charset="0"/>
              </a:rPr>
              <a:t>Conflicts</a:t>
            </a:r>
            <a:endParaRPr lang="en-US" altLang="en-US" sz="2800" b="1" dirty="0">
              <a:solidFill>
                <a:srgbClr val="FFFFFF"/>
              </a:solidFill>
              <a:latin typeface="Century Gothic" pitchFamily="34" charset="0"/>
            </a:endParaRPr>
          </a:p>
        </p:txBody>
      </p:sp>
      <p:sp>
        <p:nvSpPr>
          <p:cNvPr id="9" name="TextBox 7"/>
          <p:cNvSpPr txBox="1">
            <a:spLocks noChangeArrowheads="1"/>
          </p:cNvSpPr>
          <p:nvPr/>
        </p:nvSpPr>
        <p:spPr bwMode="auto">
          <a:xfrm>
            <a:off x="15875" y="1582858"/>
            <a:ext cx="9128125"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sz="2400" dirty="0" smtClean="0">
              <a:solidFill>
                <a:srgbClr val="000000"/>
              </a:solidFill>
              <a:latin typeface="Century Gothic" pitchFamily="34" charset="0"/>
            </a:endParaRPr>
          </a:p>
          <a:p>
            <a:pPr marL="342900" indent="-342900">
              <a:buFontTx/>
              <a:buChar char="-"/>
            </a:pPr>
            <a:r>
              <a:rPr lang="en-US" sz="2400" dirty="0" smtClean="0">
                <a:solidFill>
                  <a:srgbClr val="000000"/>
                </a:solidFill>
                <a:latin typeface="Century Gothic" pitchFamily="34" charset="0"/>
              </a:rPr>
              <a:t>Wikipedia defines the word conflict as “a clash of interest”.  </a:t>
            </a:r>
          </a:p>
          <a:p>
            <a:pPr marL="342900" indent="-342900">
              <a:buFontTx/>
              <a:buChar char="-"/>
            </a:pPr>
            <a:r>
              <a:rPr lang="en-US" sz="2400" dirty="0" err="1" smtClean="0">
                <a:solidFill>
                  <a:srgbClr val="000000"/>
                </a:solidFill>
                <a:latin typeface="Century Gothic" pitchFamily="34" charset="0"/>
              </a:rPr>
              <a:t>Cranaplus</a:t>
            </a:r>
            <a:r>
              <a:rPr lang="en-US" sz="2400" dirty="0" smtClean="0">
                <a:solidFill>
                  <a:srgbClr val="000000"/>
                </a:solidFill>
                <a:latin typeface="Century Gothic" pitchFamily="34" charset="0"/>
              </a:rPr>
              <a:t> asserted that “conflict can be damaging, and many people actively avoid dealing with situations arising from conflict”.</a:t>
            </a:r>
          </a:p>
          <a:p>
            <a:endParaRPr lang="en-US" sz="2400" dirty="0" smtClean="0">
              <a:solidFill>
                <a:srgbClr val="000000"/>
              </a:solidFill>
              <a:latin typeface="Century Gothic" pitchFamily="34" charset="0"/>
            </a:endParaRPr>
          </a:p>
          <a:p>
            <a:pPr marL="342900" indent="-342900">
              <a:buFontTx/>
              <a:buAutoNum type="arabicPeriod"/>
            </a:pPr>
            <a:endParaRPr lang="en-US" sz="2400" dirty="0" smtClean="0">
              <a:solidFill>
                <a:srgbClr val="000000"/>
              </a:solidFill>
              <a:latin typeface="Century Gothic" pitchFamily="34" charset="0"/>
            </a:endParaRPr>
          </a:p>
          <a:p>
            <a:pPr marL="342900" indent="-342900">
              <a:buFontTx/>
              <a:buAutoNum type="arabicPeriod"/>
            </a:pPr>
            <a:endParaRPr lang="en-US" sz="1400" dirty="0" smtClean="0">
              <a:solidFill>
                <a:srgbClr val="000000"/>
              </a:solidFill>
              <a:latin typeface="Century Gothic" pitchFamily="34" charset="0"/>
            </a:endParaRPr>
          </a:p>
        </p:txBody>
      </p:sp>
    </p:spTree>
    <p:extLst>
      <p:ext uri="{BB962C8B-B14F-4D97-AF65-F5344CB8AC3E}">
        <p14:creationId xmlns:p14="http://schemas.microsoft.com/office/powerpoint/2010/main" val="68340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NEW ASSP COLORS">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8F8F8F"/>
      </a:hlink>
      <a:folHlink>
        <a:srgbClr val="A5A5A5"/>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pth">
  <a:themeElements>
    <a:clrScheme name="NEW ASSP COLORS">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8F8F8F"/>
      </a:hlink>
      <a:folHlink>
        <a:srgbClr val="A5A5A5"/>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3.xml><?xml version="1.0" encoding="utf-8"?>
<a:theme xmlns:a="http://schemas.openxmlformats.org/drawingml/2006/main" name="2_Depth">
  <a:themeElements>
    <a:clrScheme name="NEW ASSP COLORS">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8F8F8F"/>
      </a:hlink>
      <a:folHlink>
        <a:srgbClr val="A5A5A5"/>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4.xml><?xml version="1.0" encoding="utf-8"?>
<a:theme xmlns:a="http://schemas.openxmlformats.org/drawingml/2006/main" name="3_Depth">
  <a:themeElements>
    <a:clrScheme name="NEW ASSP COLORS">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8F8F8F"/>
      </a:hlink>
      <a:folHlink>
        <a:srgbClr val="A5A5A5"/>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5.xml><?xml version="1.0" encoding="utf-8"?>
<a:theme xmlns:a="http://schemas.openxmlformats.org/drawingml/2006/main" name="4_Depth">
  <a:themeElements>
    <a:clrScheme name="NEW ASSP COLORS">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8F8F8F"/>
      </a:hlink>
      <a:folHlink>
        <a:srgbClr val="A5A5A5"/>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6.xml><?xml version="1.0" encoding="utf-8"?>
<a:theme xmlns:a="http://schemas.openxmlformats.org/drawingml/2006/main" name="5_Depth">
  <a:themeElements>
    <a:clrScheme name="NEW ASSP COLORS">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8F8F8F"/>
      </a:hlink>
      <a:folHlink>
        <a:srgbClr val="A5A5A5"/>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7.xml><?xml version="1.0" encoding="utf-8"?>
<a:theme xmlns:a="http://schemas.openxmlformats.org/drawingml/2006/main" name="6_Depth">
  <a:themeElements>
    <a:clrScheme name="NEW ASSP COLORS">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8F8F8F"/>
      </a:hlink>
      <a:folHlink>
        <a:srgbClr val="A5A5A5"/>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8.xml><?xml version="1.0" encoding="utf-8"?>
<a:theme xmlns:a="http://schemas.openxmlformats.org/drawingml/2006/main" name="7_Depth">
  <a:themeElements>
    <a:clrScheme name="NEW ASSP COLORS">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8F8F8F"/>
      </a:hlink>
      <a:folHlink>
        <a:srgbClr val="A5A5A5"/>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9.xml><?xml version="1.0" encoding="utf-8"?>
<a:theme xmlns:a="http://schemas.openxmlformats.org/drawingml/2006/main" name="8_Depth">
  <a:themeElements>
    <a:clrScheme name="NEW ASSP COLORS">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8F8F8F"/>
      </a:hlink>
      <a:folHlink>
        <a:srgbClr val="A5A5A5"/>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17189</TotalTime>
  <Words>3173</Words>
  <Application>Microsoft Office PowerPoint</Application>
  <PresentationFormat>On-screen Show (4:3)</PresentationFormat>
  <Paragraphs>430</Paragraphs>
  <Slides>47</Slides>
  <Notes>47</Notes>
  <HiddenSlides>0</HiddenSlides>
  <MMClips>0</MMClips>
  <ScaleCrop>false</ScaleCrop>
  <HeadingPairs>
    <vt:vector size="4" baseType="variant">
      <vt:variant>
        <vt:lpstr>Theme</vt:lpstr>
      </vt:variant>
      <vt:variant>
        <vt:i4>9</vt:i4>
      </vt:variant>
      <vt:variant>
        <vt:lpstr>Slide Titles</vt:lpstr>
      </vt:variant>
      <vt:variant>
        <vt:i4>47</vt:i4>
      </vt:variant>
    </vt:vector>
  </HeadingPairs>
  <TitlesOfParts>
    <vt:vector size="56" baseType="lpstr">
      <vt:lpstr>Depth</vt:lpstr>
      <vt:lpstr>1_Depth</vt:lpstr>
      <vt:lpstr>2_Depth</vt:lpstr>
      <vt:lpstr>3_Depth</vt:lpstr>
      <vt:lpstr>4_Depth</vt:lpstr>
      <vt:lpstr>5_Depth</vt:lpstr>
      <vt:lpstr>6_Depth</vt:lpstr>
      <vt:lpstr>7_Depth</vt:lpstr>
      <vt:lpstr>8_Depth</vt:lpstr>
      <vt:lpstr> Conflicts Between Safety Quality and Productivity   Presented at the American Society of Safety Professionals Nigeria Chapter (ASSP NC) (7TH Professional Development conference Abuja 20th March, 2020   By</vt:lpstr>
      <vt:lpstr> Aim</vt:lpstr>
      <vt:lpstr> Objectives </vt:lpstr>
      <vt:lpstr>PowerPoint Presentation</vt:lpstr>
      <vt:lpstr>Safety Quality and Productivity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Society of Safety Engineers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nsikak.a.ekam@exxonmobil.com</dc:creator>
  <cp:lastModifiedBy>Gbagbeke</cp:lastModifiedBy>
  <cp:revision>416</cp:revision>
  <dcterms:created xsi:type="dcterms:W3CDTF">2012-10-11T16:12:22Z</dcterms:created>
  <dcterms:modified xsi:type="dcterms:W3CDTF">2020-03-20T12:38:50Z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1618275150</vt:i4>
  </property>
  <property fmtid="{D5CDD505-2E9C-101B-9397-08002B2CF9AE}" pid="3" name="_NewReviewCycle">
    <vt:lpwstr/>
  </property>
  <property fmtid="{D5CDD505-2E9C-101B-9397-08002B2CF9AE}" pid="4" name="_EmailSubject">
    <vt:lpwstr>Re: Meeting with Lagos State Safety Commission  - December 18, 2019</vt:lpwstr>
  </property>
  <property fmtid="{D5CDD505-2E9C-101B-9397-08002B2CF9AE}" pid="5" name="_AuthorEmail">
    <vt:lpwstr>nsikak.a.ekam@exxonmobil.com</vt:lpwstr>
  </property>
  <property fmtid="{D5CDD505-2E9C-101B-9397-08002B2CF9AE}" pid="6" name="_AuthorEmailDisplayName">
    <vt:lpwstr>Ekam, Nsikak A</vt:lpwstr>
  </property>
</Properties>
</file>