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36"/>
  </p:notesMasterIdLst>
  <p:sldIdLst>
    <p:sldId id="257" r:id="rId3"/>
    <p:sldId id="1780" r:id="rId4"/>
    <p:sldId id="1259" r:id="rId5"/>
    <p:sldId id="1261" r:id="rId6"/>
    <p:sldId id="1262" r:id="rId7"/>
    <p:sldId id="1263" r:id="rId8"/>
    <p:sldId id="1264" r:id="rId9"/>
    <p:sldId id="1772" r:id="rId10"/>
    <p:sldId id="1265" r:id="rId11"/>
    <p:sldId id="1266" r:id="rId12"/>
    <p:sldId id="1706" r:id="rId13"/>
    <p:sldId id="1715" r:id="rId14"/>
    <p:sldId id="1716" r:id="rId15"/>
    <p:sldId id="1771" r:id="rId16"/>
    <p:sldId id="1773" r:id="rId17"/>
    <p:sldId id="1701" r:id="rId18"/>
    <p:sldId id="1703" r:id="rId19"/>
    <p:sldId id="1704" r:id="rId20"/>
    <p:sldId id="1705" r:id="rId21"/>
    <p:sldId id="1707" r:id="rId22"/>
    <p:sldId id="1734" r:id="rId23"/>
    <p:sldId id="1708" r:id="rId24"/>
    <p:sldId id="1709" r:id="rId25"/>
    <p:sldId id="1702" r:id="rId26"/>
    <p:sldId id="1521" r:id="rId27"/>
    <p:sldId id="1700" r:id="rId28"/>
    <p:sldId id="1777" r:id="rId29"/>
    <p:sldId id="1729" r:id="rId30"/>
    <p:sldId id="1765" r:id="rId31"/>
    <p:sldId id="1766" r:id="rId32"/>
    <p:sldId id="1774" r:id="rId33"/>
    <p:sldId id="1778" r:id="rId34"/>
    <p:sldId id="177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8ZEsFunIrN+kOfoSdL/wyF6ZK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1B795A-976C-47F2-8905-A8CF59C2E8F9}">
  <a:tblStyle styleId="{831B795A-976C-47F2-8905-A8CF59C2E8F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A4AB21D-634F-4D04-A91D-7843056E084E}"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p:restoredTop sz="94665"/>
  </p:normalViewPr>
  <p:slideViewPr>
    <p:cSldViewPr snapToGrid="0" snapToObjects="1">
      <p:cViewPr varScale="1">
        <p:scale>
          <a:sx n="85" d="100"/>
          <a:sy n="85"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K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20</a:t>
            </a:fld>
            <a:endParaRPr lang="en-US" dirty="0"/>
          </a:p>
        </p:txBody>
      </p:sp>
    </p:spTree>
    <p:extLst>
      <p:ext uri="{BB962C8B-B14F-4D97-AF65-F5344CB8AC3E}">
        <p14:creationId xmlns:p14="http://schemas.microsoft.com/office/powerpoint/2010/main" val="323044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21</a:t>
            </a:fld>
            <a:endParaRPr lang="en-US" dirty="0"/>
          </a:p>
        </p:txBody>
      </p:sp>
    </p:spTree>
    <p:extLst>
      <p:ext uri="{BB962C8B-B14F-4D97-AF65-F5344CB8AC3E}">
        <p14:creationId xmlns:p14="http://schemas.microsoft.com/office/powerpoint/2010/main" val="387259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22</a:t>
            </a:fld>
            <a:endParaRPr lang="en-US" dirty="0"/>
          </a:p>
        </p:txBody>
      </p:sp>
    </p:spTree>
    <p:extLst>
      <p:ext uri="{BB962C8B-B14F-4D97-AF65-F5344CB8AC3E}">
        <p14:creationId xmlns:p14="http://schemas.microsoft.com/office/powerpoint/2010/main" val="292037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23</a:t>
            </a:fld>
            <a:endParaRPr lang="en-US" dirty="0"/>
          </a:p>
        </p:txBody>
      </p:sp>
    </p:spTree>
    <p:extLst>
      <p:ext uri="{BB962C8B-B14F-4D97-AF65-F5344CB8AC3E}">
        <p14:creationId xmlns:p14="http://schemas.microsoft.com/office/powerpoint/2010/main" val="395872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24</a:t>
            </a:fld>
            <a:endParaRPr lang="en-US" dirty="0"/>
          </a:p>
        </p:txBody>
      </p:sp>
    </p:spTree>
    <p:extLst>
      <p:ext uri="{BB962C8B-B14F-4D97-AF65-F5344CB8AC3E}">
        <p14:creationId xmlns:p14="http://schemas.microsoft.com/office/powerpoint/2010/main" val="235361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25</a:t>
            </a:fld>
            <a:endParaRPr lang="en-US" dirty="0"/>
          </a:p>
        </p:txBody>
      </p:sp>
    </p:spTree>
    <p:extLst>
      <p:ext uri="{BB962C8B-B14F-4D97-AF65-F5344CB8AC3E}">
        <p14:creationId xmlns:p14="http://schemas.microsoft.com/office/powerpoint/2010/main" val="283852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26</a:t>
            </a:fld>
            <a:endParaRPr lang="en-US" dirty="0"/>
          </a:p>
        </p:txBody>
      </p:sp>
    </p:spTree>
    <p:extLst>
      <p:ext uri="{BB962C8B-B14F-4D97-AF65-F5344CB8AC3E}">
        <p14:creationId xmlns:p14="http://schemas.microsoft.com/office/powerpoint/2010/main" val="1002235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27</a:t>
            </a:fld>
            <a:endParaRPr lang="en-US" dirty="0"/>
          </a:p>
        </p:txBody>
      </p:sp>
    </p:spTree>
    <p:extLst>
      <p:ext uri="{BB962C8B-B14F-4D97-AF65-F5344CB8AC3E}">
        <p14:creationId xmlns:p14="http://schemas.microsoft.com/office/powerpoint/2010/main" val="264421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28</a:t>
            </a:fld>
            <a:endParaRPr lang="en-US" dirty="0"/>
          </a:p>
        </p:txBody>
      </p:sp>
    </p:spTree>
    <p:extLst>
      <p:ext uri="{BB962C8B-B14F-4D97-AF65-F5344CB8AC3E}">
        <p14:creationId xmlns:p14="http://schemas.microsoft.com/office/powerpoint/2010/main" val="249485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29</a:t>
            </a:fld>
            <a:endParaRPr lang="en-US" dirty="0"/>
          </a:p>
        </p:txBody>
      </p:sp>
    </p:spTree>
    <p:extLst>
      <p:ext uri="{BB962C8B-B14F-4D97-AF65-F5344CB8AC3E}">
        <p14:creationId xmlns:p14="http://schemas.microsoft.com/office/powerpoint/2010/main" val="354142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11</a:t>
            </a:fld>
            <a:endParaRPr lang="en-US" dirty="0"/>
          </a:p>
        </p:txBody>
      </p:sp>
    </p:spTree>
    <p:extLst>
      <p:ext uri="{BB962C8B-B14F-4D97-AF65-F5344CB8AC3E}">
        <p14:creationId xmlns:p14="http://schemas.microsoft.com/office/powerpoint/2010/main" val="126965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30</a:t>
            </a:fld>
            <a:endParaRPr lang="en-US" dirty="0"/>
          </a:p>
        </p:txBody>
      </p:sp>
    </p:spTree>
    <p:extLst>
      <p:ext uri="{BB962C8B-B14F-4D97-AF65-F5344CB8AC3E}">
        <p14:creationId xmlns:p14="http://schemas.microsoft.com/office/powerpoint/2010/main" val="111822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C12EC9-2D7A-4A9D-8969-20B703144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21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C12EC9-2D7A-4A9D-8969-20B703144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93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C12EC9-2D7A-4A9D-8969-20B703144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12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16</a:t>
            </a:fld>
            <a:endParaRPr lang="en-US" dirty="0"/>
          </a:p>
        </p:txBody>
      </p:sp>
    </p:spTree>
    <p:extLst>
      <p:ext uri="{BB962C8B-B14F-4D97-AF65-F5344CB8AC3E}">
        <p14:creationId xmlns:p14="http://schemas.microsoft.com/office/powerpoint/2010/main" val="34643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17</a:t>
            </a:fld>
            <a:endParaRPr lang="en-US" dirty="0"/>
          </a:p>
        </p:txBody>
      </p:sp>
    </p:spTree>
    <p:extLst>
      <p:ext uri="{BB962C8B-B14F-4D97-AF65-F5344CB8AC3E}">
        <p14:creationId xmlns:p14="http://schemas.microsoft.com/office/powerpoint/2010/main" val="16989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18</a:t>
            </a:fld>
            <a:endParaRPr lang="en-US" dirty="0"/>
          </a:p>
        </p:txBody>
      </p:sp>
    </p:spTree>
    <p:extLst>
      <p:ext uri="{BB962C8B-B14F-4D97-AF65-F5344CB8AC3E}">
        <p14:creationId xmlns:p14="http://schemas.microsoft.com/office/powerpoint/2010/main" val="389322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2EC9-2D7A-4A9D-8969-20B703144BD8}" type="slidenum">
              <a:rPr lang="en-US" smtClean="0"/>
              <a:t>19</a:t>
            </a:fld>
            <a:endParaRPr lang="en-US" dirty="0"/>
          </a:p>
        </p:txBody>
      </p:sp>
    </p:spTree>
    <p:extLst>
      <p:ext uri="{BB962C8B-B14F-4D97-AF65-F5344CB8AC3E}">
        <p14:creationId xmlns:p14="http://schemas.microsoft.com/office/powerpoint/2010/main" val="116685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dirty="0"/>
          </a:p>
        </p:txBody>
      </p:sp>
    </p:spTree>
    <p:extLst>
      <p:ext uri="{BB962C8B-B14F-4D97-AF65-F5344CB8AC3E}">
        <p14:creationId xmlns:p14="http://schemas.microsoft.com/office/powerpoint/2010/main" val="291216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extLst>
      <p:ext uri="{BB962C8B-B14F-4D97-AF65-F5344CB8AC3E}">
        <p14:creationId xmlns:p14="http://schemas.microsoft.com/office/powerpoint/2010/main" val="2575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13E8819-D2E3-415A-ABDF-AA8C2C17A7DC}" type="datetimeFigureOut">
              <a:rPr lang="en-US" smtClean="0"/>
              <a:pPr>
                <a:defRPr/>
              </a:pPr>
              <a:t>9/19/2022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D565C35-62A2-4CAF-A031-C4A76F1E5D31}" type="slidenum">
              <a:rPr lang="en-US" smtClean="0"/>
              <a:pPr>
                <a:defRPr/>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5" descr="UDC%20logo.jpg">
            <a:extLst>
              <a:ext uri="{FF2B5EF4-FFF2-40B4-BE49-F238E27FC236}">
                <a16:creationId xmlns:a16="http://schemas.microsoft.com/office/drawing/2014/main" id="{A0F198E9-D353-4C4D-9998-5BF2E9FC3348}"/>
              </a:ext>
            </a:extLst>
          </p:cNvPr>
          <p:cNvPicPr>
            <a:picLocks noChangeAspect="1" noChangeArrowheads="1"/>
          </p:cNvPicPr>
          <p:nvPr userDrawn="1"/>
        </p:nvPicPr>
        <p:blipFill>
          <a:blip r:embed="rId2" cstate="print"/>
          <a:srcRect/>
          <a:stretch>
            <a:fillRect/>
          </a:stretch>
        </p:blipFill>
        <p:spPr bwMode="auto">
          <a:xfrm>
            <a:off x="4775201" y="457200"/>
            <a:ext cx="2131484" cy="433388"/>
          </a:xfrm>
          <a:prstGeom prst="rect">
            <a:avLst/>
          </a:prstGeom>
          <a:noFill/>
          <a:ln w="9525">
            <a:noFill/>
            <a:miter lim="800000"/>
            <a:headEnd/>
            <a:tailEnd/>
          </a:ln>
        </p:spPr>
      </p:pic>
    </p:spTree>
    <p:extLst>
      <p:ext uri="{BB962C8B-B14F-4D97-AF65-F5344CB8AC3E}">
        <p14:creationId xmlns:p14="http://schemas.microsoft.com/office/powerpoint/2010/main" val="396500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28EA3D-2567-44D1-BC76-7D50D5763052}" type="datetimeFigureOut">
              <a:rPr lang="en-US" smtClean="0"/>
              <a:pPr>
                <a:defRPr/>
              </a:pPr>
              <a:t>9/19/2022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81789B9-9762-4B57-B71A-10605F2D816B}" type="slidenum">
              <a:rPr lang="en-US" smtClean="0"/>
              <a:pPr>
                <a:defRPr/>
              </a:pPr>
              <a:t>‹#›</a:t>
            </a:fld>
            <a:endParaRPr lang="en-US" dirty="0"/>
          </a:p>
        </p:txBody>
      </p:sp>
    </p:spTree>
    <p:extLst>
      <p:ext uri="{BB962C8B-B14F-4D97-AF65-F5344CB8AC3E}">
        <p14:creationId xmlns:p14="http://schemas.microsoft.com/office/powerpoint/2010/main" val="412139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B112103-D1FA-401E-B160-653E36399DEE}" type="datetimeFigureOut">
              <a:rPr lang="en-US" smtClean="0"/>
              <a:pPr>
                <a:defRPr/>
              </a:pPr>
              <a:t>9/19/2022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5A36025-1BDB-4841-A94D-0C43DAE30D21}" type="slidenum">
              <a:rPr lang="en-US" smtClean="0"/>
              <a:pPr>
                <a:defRPr/>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43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1D5A095-17D8-4C23-A85A-D483582F35D6}" type="datetimeFigureOut">
              <a:rPr lang="en-US" smtClean="0"/>
              <a:pPr>
                <a:defRPr/>
              </a:pPr>
              <a:t>9/19/2022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6D8FA98-5754-47B6-B931-AF6BC8A889AF}" type="slidenum">
              <a:rPr lang="en-US" smtClean="0"/>
              <a:pPr>
                <a:defRPr/>
              </a:pPr>
              <a:t>‹#›</a:t>
            </a:fld>
            <a:endParaRPr lang="en-US" dirty="0"/>
          </a:p>
        </p:txBody>
      </p:sp>
    </p:spTree>
    <p:extLst>
      <p:ext uri="{BB962C8B-B14F-4D97-AF65-F5344CB8AC3E}">
        <p14:creationId xmlns:p14="http://schemas.microsoft.com/office/powerpoint/2010/main" val="245248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C93ABC6-606D-4CD3-B98E-D80D74FF179E}" type="datetimeFigureOut">
              <a:rPr lang="en-US" smtClean="0"/>
              <a:pPr>
                <a:defRPr/>
              </a:pPr>
              <a:t>9/19/2022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3A71B93-4C61-454D-94D9-E538E12C712E}" type="slidenum">
              <a:rPr lang="en-US" smtClean="0"/>
              <a:pPr>
                <a:defRPr/>
              </a:pPr>
              <a:t>‹#›</a:t>
            </a:fld>
            <a:endParaRPr lang="en-US" dirty="0"/>
          </a:p>
        </p:txBody>
      </p:sp>
    </p:spTree>
    <p:extLst>
      <p:ext uri="{BB962C8B-B14F-4D97-AF65-F5344CB8AC3E}">
        <p14:creationId xmlns:p14="http://schemas.microsoft.com/office/powerpoint/2010/main" val="1898173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6C720CE-5A12-4A85-A17B-BD3DD94ED544}" type="datetimeFigureOut">
              <a:rPr lang="en-US" smtClean="0"/>
              <a:pPr>
                <a:defRPr/>
              </a:pPr>
              <a:t>9/19/2022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1364C7D-25D1-4A0D-A952-A66B24895A39}" type="slidenum">
              <a:rPr lang="en-US" smtClean="0"/>
              <a:pPr>
                <a:defRPr/>
              </a:pPr>
              <a:t>‹#›</a:t>
            </a:fld>
            <a:endParaRPr lang="en-US" dirty="0"/>
          </a:p>
        </p:txBody>
      </p:sp>
    </p:spTree>
    <p:extLst>
      <p:ext uri="{BB962C8B-B14F-4D97-AF65-F5344CB8AC3E}">
        <p14:creationId xmlns:p14="http://schemas.microsoft.com/office/powerpoint/2010/main" val="3519477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80D1F74-0EE9-4260-8165-18A62D24513D}" type="datetimeFigureOut">
              <a:rPr lang="en-US" smtClean="0"/>
              <a:pPr>
                <a:defRPr/>
              </a:pPr>
              <a:t>9/19/2022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F31D4-5F72-489D-92F7-E89CEB0FF285}" type="slidenum">
              <a:rPr lang="en-US" smtClean="0"/>
              <a:pPr>
                <a:defRPr/>
              </a:pPr>
              <a:t>‹#›</a:t>
            </a:fld>
            <a:endParaRPr lang="en-US" dirty="0"/>
          </a:p>
        </p:txBody>
      </p:sp>
    </p:spTree>
    <p:extLst>
      <p:ext uri="{BB962C8B-B14F-4D97-AF65-F5344CB8AC3E}">
        <p14:creationId xmlns:p14="http://schemas.microsoft.com/office/powerpoint/2010/main" val="300747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pPr>
              <a:defRPr/>
            </a:pPr>
            <a:fld id="{5A4F2476-2F8D-4040-A697-87C12664C937}" type="datetimeFigureOut">
              <a:rPr lang="en-US" smtClean="0"/>
              <a:pPr>
                <a:defRPr/>
              </a:pPr>
              <a:t>9/19/2022</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3399AF1-579E-4C0C-B96C-3B6AA2166CFA}" type="slidenum">
              <a:rPr lang="en-US" smtClean="0"/>
              <a:pPr>
                <a:defRPr/>
              </a:pPr>
              <a:t>‹#›</a:t>
            </a:fld>
            <a:endParaRPr lang="en-US" dirty="0"/>
          </a:p>
        </p:txBody>
      </p:sp>
    </p:spTree>
    <p:extLst>
      <p:ext uri="{BB962C8B-B14F-4D97-AF65-F5344CB8AC3E}">
        <p14:creationId xmlns:p14="http://schemas.microsoft.com/office/powerpoint/2010/main" val="146091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F8A28B7-6E2B-45BE-B90F-F56B6C32C2FE}" type="datetimeFigureOut">
              <a:rPr lang="en-US" smtClean="0"/>
              <a:pPr>
                <a:defRPr/>
              </a:pPr>
              <a:t>9/19/2022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97A5AD3-4BDB-4B02-A402-43DB084DE30D}" type="slidenum">
              <a:rPr lang="en-US" smtClean="0"/>
              <a:pPr>
                <a:defRPr/>
              </a:pPr>
              <a:t>‹#›</a:t>
            </a:fld>
            <a:endParaRPr lang="en-US" dirty="0"/>
          </a:p>
        </p:txBody>
      </p:sp>
    </p:spTree>
    <p:extLst>
      <p:ext uri="{BB962C8B-B14F-4D97-AF65-F5344CB8AC3E}">
        <p14:creationId xmlns:p14="http://schemas.microsoft.com/office/powerpoint/2010/main" val="2684143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5F372E1-3559-4FE2-A4EE-8D8A2688CC11}" type="datetimeFigureOut">
              <a:rPr lang="en-US" smtClean="0"/>
              <a:pPr>
                <a:defRPr/>
              </a:pPr>
              <a:t>9/19/2022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C3D93BD-9ACC-4E6C-B6C4-57ED9EAA11A3}" type="slidenum">
              <a:rPr lang="en-US" smtClean="0"/>
              <a:pPr>
                <a:defRPr/>
              </a:pPr>
              <a:t>‹#›</a:t>
            </a:fld>
            <a:endParaRPr lang="en-US" dirty="0"/>
          </a:p>
        </p:txBody>
      </p:sp>
    </p:spTree>
    <p:extLst>
      <p:ext uri="{BB962C8B-B14F-4D97-AF65-F5344CB8AC3E}">
        <p14:creationId xmlns:p14="http://schemas.microsoft.com/office/powerpoint/2010/main" val="131344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7FBA533-4F8C-42E0-AE60-EEEEC3403878}" type="datetimeFigureOut">
              <a:rPr lang="en-US" smtClean="0"/>
              <a:pPr>
                <a:defRPr/>
              </a:pPr>
              <a:t>9/19/2022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8912DC-778C-49FC-AA1A-C5BDD39B4F63}" type="slidenum">
              <a:rPr lang="en-US" smtClean="0"/>
              <a:pPr>
                <a:defRPr/>
              </a:pPr>
              <a:t>‹#›</a:t>
            </a:fld>
            <a:endParaRPr lang="en-US" dirty="0"/>
          </a:p>
        </p:txBody>
      </p:sp>
    </p:spTree>
    <p:extLst>
      <p:ext uri="{BB962C8B-B14F-4D97-AF65-F5344CB8AC3E}">
        <p14:creationId xmlns:p14="http://schemas.microsoft.com/office/powerpoint/2010/main" val="901435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dirty="0"/>
          </a:p>
        </p:txBody>
      </p:sp>
    </p:spTree>
    <p:extLst>
      <p:ext uri="{BB962C8B-B14F-4D97-AF65-F5344CB8AC3E}">
        <p14:creationId xmlns:p14="http://schemas.microsoft.com/office/powerpoint/2010/main" val="739201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
        <p:cNvGrpSpPr/>
        <p:nvPr/>
      </p:nvGrpSpPr>
      <p:grpSpPr>
        <a:xfrm>
          <a:off x="0" y="0"/>
          <a:ext cx="0" cy="0"/>
          <a:chOff x="0" y="0"/>
          <a:chExt cx="0" cy="0"/>
        </a:xfrm>
      </p:grpSpPr>
      <p:sp>
        <p:nvSpPr>
          <p:cNvPr id="22" name="Google Shape;22;p40"/>
          <p:cNvSpPr txBox="1">
            <a:spLocks noGrp="1"/>
          </p:cNvSpPr>
          <p:nvPr>
            <p:ph type="body" idx="1"/>
          </p:nvPr>
        </p:nvSpPr>
        <p:spPr>
          <a:xfrm>
            <a:off x="1035269" y="2015275"/>
            <a:ext cx="10121463" cy="190052"/>
          </a:xfrm>
          <a:prstGeom prst="rect">
            <a:avLst/>
          </a:prstGeom>
          <a:noFill/>
          <a:ln>
            <a:noFill/>
          </a:ln>
        </p:spPr>
        <p:txBody>
          <a:bodyPr spcFirstLastPara="1" wrap="square" lIns="0" tIns="0" rIns="0" bIns="0" anchor="t" anchorCtr="0">
            <a:normAutofit/>
          </a:bodyPr>
          <a:lstStyle>
            <a:lvl1pPr marL="457200" lvl="0" indent="-307022" algn="l">
              <a:lnSpc>
                <a:spcPct val="120000"/>
              </a:lnSpc>
              <a:spcBef>
                <a:spcPts val="1000"/>
              </a:spcBef>
              <a:spcAft>
                <a:spcPts val="0"/>
              </a:spcAft>
              <a:buSzPts val="1235"/>
              <a:buChar char="•"/>
              <a:defRPr sz="1235" b="0" i="0">
                <a:solidFill>
                  <a:srgbClr val="83BC00"/>
                </a:solidFill>
                <a:latin typeface="Arial"/>
                <a:ea typeface="Arial"/>
                <a:cs typeface="Arial"/>
                <a:sym typeface="Aria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3" name="Google Shape;23;p40"/>
          <p:cNvSpPr txBox="1">
            <a:spLocks noGrp="1"/>
          </p:cNvSpPr>
          <p:nvPr>
            <p:ph type="ftr" idx="11"/>
          </p:nvPr>
        </p:nvSpPr>
        <p:spPr>
          <a:xfrm>
            <a:off x="1451579" y="329307"/>
            <a:ext cx="5938836" cy="309201"/>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40"/>
          <p:cNvSpPr txBox="1">
            <a:spLocks noGrp="1"/>
          </p:cNvSpPr>
          <p:nvPr>
            <p:ph type="dt" idx="10"/>
          </p:nvPr>
        </p:nvSpPr>
        <p:spPr>
          <a:xfrm>
            <a:off x="7554138" y="330370"/>
            <a:ext cx="3500715" cy="309201"/>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75087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5183188" y="987425"/>
            <a:ext cx="6172200" cy="4873625"/>
          </a:xfrm>
          <a:prstGeom prst="rect">
            <a:avLst/>
          </a:prstGeom>
          <a:noFill/>
          <a:ln>
            <a:noFill/>
          </a:ln>
        </p:spPr>
      </p:sp>
      <p:sp>
        <p:nvSpPr>
          <p:cNvPr id="68" name="Google Shape;68;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K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KW"/>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63527"/>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490B5FB0-1B56-40A0-9EE2-C8CC4ED5481A}" type="datetimeFigureOut">
              <a:rPr lang="en-US" smtClean="0"/>
              <a:pPr>
                <a:defRPr/>
              </a:pPr>
              <a:t>9/19/2022</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3DA264F1-E20E-4D19-B09E-ABA192408B4A}" type="slidenum">
              <a:rPr lang="en-US" smtClean="0"/>
              <a:pPr>
                <a:defRPr/>
              </a:pPr>
              <a:t>‹#›</a:t>
            </a:fld>
            <a:endParaRPr lang="en-US" dirty="0"/>
          </a:p>
        </p:txBody>
      </p:sp>
    </p:spTree>
    <p:extLst>
      <p:ext uri="{BB962C8B-B14F-4D97-AF65-F5344CB8AC3E}">
        <p14:creationId xmlns:p14="http://schemas.microsoft.com/office/powerpoint/2010/main" val="832140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hse.gov.uk/pubns/books/hsg238.htm" TargetMode="External"/><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129882" y="45792"/>
            <a:ext cx="12062117"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KW" sz="3600" b="1" dirty="0">
                <a:solidFill>
                  <a:schemeClr val="lt1"/>
                </a:solidFill>
                <a:latin typeface="Calibri"/>
                <a:ea typeface="Calibri"/>
                <a:cs typeface="Calibri"/>
                <a:sym typeface="Calibri"/>
              </a:rPr>
              <a:t>            Brief on the Speaker </a:t>
            </a:r>
            <a:endParaRPr dirty="0"/>
          </a:p>
        </p:txBody>
      </p:sp>
      <p:pic>
        <p:nvPicPr>
          <p:cNvPr id="107" name="Google Shape;107;p2"/>
          <p:cNvPicPr preferRelativeResize="0"/>
          <p:nvPr/>
        </p:nvPicPr>
        <p:blipFill rotWithShape="1">
          <a:blip r:embed="rId3">
            <a:alphaModFix/>
          </a:blip>
          <a:srcRect l="158730" t="-3954" r="-158730" b="38799"/>
          <a:stretch/>
        </p:blipFill>
        <p:spPr>
          <a:xfrm>
            <a:off x="8827656" y="1387692"/>
            <a:ext cx="3167800" cy="2651776"/>
          </a:xfrm>
          <a:prstGeom prst="rect">
            <a:avLst/>
          </a:prstGeom>
          <a:noFill/>
          <a:ln>
            <a:noFill/>
          </a:ln>
        </p:spPr>
      </p:pic>
      <p:graphicFrame>
        <p:nvGraphicFramePr>
          <p:cNvPr id="18" name="Table 3">
            <a:extLst>
              <a:ext uri="{FF2B5EF4-FFF2-40B4-BE49-F238E27FC236}">
                <a16:creationId xmlns:a16="http://schemas.microsoft.com/office/drawing/2014/main" id="{068C7A38-410E-07E4-5542-ED735CA795D6}"/>
              </a:ext>
            </a:extLst>
          </p:cNvPr>
          <p:cNvGraphicFramePr>
            <a:graphicFrameLocks noGrp="1"/>
          </p:cNvGraphicFramePr>
          <p:nvPr>
            <p:extLst>
              <p:ext uri="{D42A27DB-BD31-4B8C-83A1-F6EECF244321}">
                <p14:modId xmlns:p14="http://schemas.microsoft.com/office/powerpoint/2010/main" val="4202236018"/>
              </p:ext>
            </p:extLst>
          </p:nvPr>
        </p:nvGraphicFramePr>
        <p:xfrm>
          <a:off x="196544" y="737874"/>
          <a:ext cx="3732905" cy="3160530"/>
        </p:xfrm>
        <a:graphic>
          <a:graphicData uri="http://schemas.openxmlformats.org/drawingml/2006/table">
            <a:tbl>
              <a:tblPr firstRow="1" bandRow="1">
                <a:tableStyleId>{5C22544A-7EE6-4342-B048-85BDC9FD1C3A}</a:tableStyleId>
              </a:tblPr>
              <a:tblGrid>
                <a:gridCol w="3732905">
                  <a:extLst>
                    <a:ext uri="{9D8B030D-6E8A-4147-A177-3AD203B41FA5}">
                      <a16:colId xmlns:a16="http://schemas.microsoft.com/office/drawing/2014/main" val="3981841554"/>
                    </a:ext>
                  </a:extLst>
                </a:gridCol>
              </a:tblGrid>
              <a:tr h="2124210">
                <a:tc>
                  <a:txBody>
                    <a:bodyPr/>
                    <a:lstStyle/>
                    <a:p>
                      <a:endParaRPr lang="en-KW" dirty="0"/>
                    </a:p>
                    <a:p>
                      <a:endParaRPr lang="en-KW" dirty="0"/>
                    </a:p>
                    <a:p>
                      <a:endParaRPr lang="en-KW" dirty="0"/>
                    </a:p>
                    <a:p>
                      <a:endParaRPr lang="en-KW" dirty="0"/>
                    </a:p>
                    <a:p>
                      <a:endParaRPr lang="en-KW" dirty="0"/>
                    </a:p>
                    <a:p>
                      <a:endParaRPr lang="en-KW" dirty="0"/>
                    </a:p>
                    <a:p>
                      <a:endParaRPr lang="en-KW" dirty="0"/>
                    </a:p>
                    <a:p>
                      <a:endParaRPr lang="en-KW" dirty="0"/>
                    </a:p>
                    <a:p>
                      <a:endParaRPr lang="en-KW" dirty="0"/>
                    </a:p>
                  </a:txBody>
                  <a:tcPr>
                    <a:solidFill>
                      <a:schemeClr val="bg1">
                        <a:lumMod val="95000"/>
                      </a:schemeClr>
                    </a:solidFill>
                  </a:tcPr>
                </a:tc>
                <a:extLst>
                  <a:ext uri="{0D108BD9-81ED-4DB2-BD59-A6C34878D82A}">
                    <a16:rowId xmlns:a16="http://schemas.microsoft.com/office/drawing/2014/main" val="3126201314"/>
                  </a:ext>
                </a:extLst>
              </a:tr>
              <a:tr h="9011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dk1"/>
                          </a:solidFill>
                          <a:effectLst/>
                          <a:latin typeface="+mn-lt"/>
                          <a:ea typeface="+mn-ea"/>
                          <a:cs typeface="+mn-cs"/>
                          <a:sym typeface="Arial"/>
                        </a:rPr>
                        <a:t>Mr. Chandrasekhar S</a:t>
                      </a:r>
                      <a:endParaRPr lang="en-KW" sz="1400" b="1" i="0" u="none" strike="noStrike" cap="none" dirty="0">
                        <a:solidFill>
                          <a:schemeClr val="dk1"/>
                        </a:solidFill>
                        <a:effectLst/>
                        <a:latin typeface="+mn-lt"/>
                        <a:ea typeface="+mn-ea"/>
                        <a:cs typeface="+mn-cs"/>
                        <a:sym typeface="Arial"/>
                      </a:endParaRPr>
                    </a:p>
                    <a:p>
                      <a:pPr lvl="0"/>
                      <a:r>
                        <a:rPr lang="en-US" sz="1200" b="0" i="1" u="none" strike="noStrike" cap="none" dirty="0">
                          <a:solidFill>
                            <a:schemeClr val="dk1"/>
                          </a:solidFill>
                          <a:effectLst/>
                          <a:latin typeface="+mn-lt"/>
                          <a:ea typeface="+mn-ea"/>
                          <a:cs typeface="+mn-cs"/>
                          <a:sym typeface="Arial"/>
                        </a:rPr>
                        <a:t>Certified HAZOP Leader Certified Functional Safety Expert </a:t>
                      </a:r>
                      <a:endParaRPr lang="en-KW" sz="1200" b="0" i="1" u="none" strike="noStrike" cap="none" dirty="0">
                        <a:solidFill>
                          <a:schemeClr val="dk1"/>
                        </a:solidFill>
                        <a:effectLst/>
                        <a:latin typeface="+mn-lt"/>
                        <a:ea typeface="+mn-ea"/>
                        <a:cs typeface="+mn-cs"/>
                        <a:sym typeface="Arial"/>
                      </a:endParaRPr>
                    </a:p>
                    <a:p>
                      <a:pPr lvl="0"/>
                      <a:r>
                        <a:rPr lang="en-US" sz="1200" b="0" i="1" u="none" strike="noStrike" cap="none" dirty="0">
                          <a:solidFill>
                            <a:schemeClr val="dk1"/>
                          </a:solidFill>
                          <a:effectLst/>
                          <a:latin typeface="+mn-lt"/>
                          <a:ea typeface="+mn-ea"/>
                          <a:cs typeface="+mn-cs"/>
                          <a:sym typeface="Arial"/>
                        </a:rPr>
                        <a:t>Certified Fire and Gas Practitioner</a:t>
                      </a:r>
                    </a:p>
                    <a:p>
                      <a:pPr lvl="0"/>
                      <a:r>
                        <a:rPr lang="en-US" sz="1200" b="0" i="1" u="none" strike="noStrike" cap="none" dirty="0">
                          <a:solidFill>
                            <a:schemeClr val="dk1"/>
                          </a:solidFill>
                          <a:effectLst/>
                          <a:latin typeface="+mn-lt"/>
                          <a:ea typeface="+mn-ea"/>
                          <a:cs typeface="+mn-cs"/>
                          <a:sym typeface="Arial"/>
                        </a:rPr>
                        <a:t>TUV Risktec Assessed Specialism – Oil &amp; Gas QRA</a:t>
                      </a:r>
                      <a:endParaRPr lang="en-KW" sz="1200" b="0" i="1"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4124596631"/>
                  </a:ext>
                </a:extLst>
              </a:tr>
            </a:tbl>
          </a:graphicData>
        </a:graphic>
      </p:graphicFrame>
      <p:pic>
        <p:nvPicPr>
          <p:cNvPr id="17" name="Picture 16">
            <a:extLst>
              <a:ext uri="{FF2B5EF4-FFF2-40B4-BE49-F238E27FC236}">
                <a16:creationId xmlns:a16="http://schemas.microsoft.com/office/drawing/2014/main" id="{73F26B73-4724-5B78-8B74-9CA9616E07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3552" y="783858"/>
            <a:ext cx="1681480" cy="1896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11C4C153-5A78-BACF-2065-6E5C8FBEA8EF}"/>
              </a:ext>
            </a:extLst>
          </p:cNvPr>
          <p:cNvSpPr txBox="1"/>
          <p:nvPr/>
        </p:nvSpPr>
        <p:spPr>
          <a:xfrm>
            <a:off x="4130948" y="975992"/>
            <a:ext cx="7625599" cy="2893100"/>
          </a:xfrm>
          <a:prstGeom prst="rect">
            <a:avLst/>
          </a:prstGeom>
          <a:solidFill>
            <a:schemeClr val="bg1">
              <a:lumMod val="95000"/>
            </a:schemeClr>
          </a:solidFill>
        </p:spPr>
        <p:txBody>
          <a:bodyPr wrap="square">
            <a:spAutoFit/>
          </a:bodyPr>
          <a:lstStyle/>
          <a:p>
            <a:pPr marL="342900" lvl="0" indent="-342900">
              <a:buFont typeface="Symbol" pitchFamily="2" charset="2"/>
              <a:buChar char=""/>
            </a:pPr>
            <a:r>
              <a:rPr lang="en-US" dirty="0">
                <a:solidFill>
                  <a:schemeClr val="dk1"/>
                </a:solidFill>
              </a:rPr>
              <a:t>Holds M. Tech. from IIT Bombay, India with Major in Control &amp; Instrumentation</a:t>
            </a:r>
            <a:endParaRPr lang="en-US" dirty="0"/>
          </a:p>
          <a:p>
            <a:pPr marL="342900" lvl="0" indent="-342900">
              <a:buFont typeface="Symbol" pitchFamily="2" charset="2"/>
              <a:buChar char=""/>
            </a:pPr>
            <a:r>
              <a:rPr lang="en-US" dirty="0"/>
              <a:t>Seasoned Oil &amp; Gas engineering professional, with over 36 years of experience in </a:t>
            </a:r>
            <a:r>
              <a:rPr lang="en-US" dirty="0">
                <a:solidFill>
                  <a:schemeClr val="tx1"/>
                </a:solidFill>
              </a:rPr>
              <a:t>Engineering &amp; Operations of Oil &amp; Gas </a:t>
            </a:r>
            <a:r>
              <a:rPr lang="en-GB" dirty="0">
                <a:solidFill>
                  <a:schemeClr val="tx1"/>
                </a:solidFill>
              </a:rPr>
              <a:t>Industry</a:t>
            </a:r>
          </a:p>
          <a:p>
            <a:pPr marL="342900" indent="-342900">
              <a:buFont typeface="Symbol" pitchFamily="2" charset="2"/>
              <a:buChar char=""/>
            </a:pPr>
            <a:r>
              <a:rPr lang="en-US" dirty="0">
                <a:solidFill>
                  <a:schemeClr val="tx1"/>
                </a:solidFill>
              </a:rPr>
              <a:t>Operational Excellence Leader with proven record of enhancing Operational work processes. Successfully executed a very complex Digital Oil Field projects. Prime contributor to Engineering Standards for Functional Safety, Alarm Management &amp; Fire and Gas Mapping, Control &amp; Shutdown valves, Rotating Equipment, and recognized contributor to international Best Practices. Competency Development Leader with recognized contributions to young engineers’ training and played leading role in numerous HAZOP, HAZID, SIL, CHAZOP, PHSER, Alarm Rationalization and Fire &amp; Gas Mapping. Delivered numerous professional training courses</a:t>
            </a:r>
            <a:r>
              <a:rPr lang="en-US" dirty="0"/>
              <a:t>. </a:t>
            </a:r>
          </a:p>
          <a:p>
            <a:pPr marL="342900" indent="-342900">
              <a:buFont typeface="Symbol" pitchFamily="2" charset="2"/>
              <a:buChar char=""/>
            </a:pPr>
            <a:r>
              <a:rPr lang="en-US" dirty="0"/>
              <a:t>Worked for 15 years with ONGC, and with Kuwait Oil Company for 23 years as as Senior Specialist  </a:t>
            </a:r>
            <a:endParaRPr lang="en-KW"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a:bodyPr>
          <a:lstStyle/>
          <a:p>
            <a:pPr marL="114300" indent="0">
              <a:buNone/>
            </a:pPr>
            <a:r>
              <a:rPr lang="en-US" sz="2000" dirty="0">
                <a:solidFill>
                  <a:srgbClr val="0070C0"/>
                </a:solidFill>
              </a:rPr>
              <a:t> </a:t>
            </a:r>
            <a:r>
              <a:rPr lang="en-US" sz="2400" b="1" i="1" dirty="0">
                <a:solidFill>
                  <a:srgbClr val="0070C0"/>
                </a:solidFill>
              </a:rPr>
              <a:t>.</a:t>
            </a:r>
          </a:p>
          <a:p>
            <a:pPr marL="114300" indent="0">
              <a:buNone/>
            </a:pPr>
            <a:endParaRPr lang="en-US" sz="2000"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Why industrial accidents happen</a:t>
            </a:r>
            <a:endParaRPr sz="2400" dirty="0">
              <a:solidFill>
                <a:schemeClr val="bg1"/>
              </a:solidFill>
            </a:endParaRPr>
          </a:p>
        </p:txBody>
      </p:sp>
      <p:pic>
        <p:nvPicPr>
          <p:cNvPr id="5" name="Picture 4">
            <a:extLst>
              <a:ext uri="{FF2B5EF4-FFF2-40B4-BE49-F238E27FC236}">
                <a16:creationId xmlns:a16="http://schemas.microsoft.com/office/drawing/2014/main" id="{C8D94838-8207-E653-A305-AD85C6F7F0C4}"/>
              </a:ext>
            </a:extLst>
          </p:cNvPr>
          <p:cNvPicPr>
            <a:picLocks noChangeAspect="1"/>
          </p:cNvPicPr>
          <p:nvPr/>
        </p:nvPicPr>
        <p:blipFill>
          <a:blip r:embed="rId2"/>
          <a:stretch>
            <a:fillRect/>
          </a:stretch>
        </p:blipFill>
        <p:spPr>
          <a:xfrm>
            <a:off x="2160756" y="1784790"/>
            <a:ext cx="8498561" cy="3636956"/>
          </a:xfrm>
          <a:prstGeom prst="rect">
            <a:avLst/>
          </a:prstGeom>
        </p:spPr>
      </p:pic>
      <p:pic>
        <p:nvPicPr>
          <p:cNvPr id="12" name="Picture 11">
            <a:hlinkClick r:id="rId3"/>
            <a:extLst>
              <a:ext uri="{FF2B5EF4-FFF2-40B4-BE49-F238E27FC236}">
                <a16:creationId xmlns:a16="http://schemas.microsoft.com/office/drawing/2014/main" id="{81171D37-83DA-A379-5A9F-C4D34CB45E3A}"/>
              </a:ext>
            </a:extLst>
          </p:cNvPr>
          <p:cNvPicPr>
            <a:picLocks noChangeAspect="1"/>
          </p:cNvPicPr>
          <p:nvPr/>
        </p:nvPicPr>
        <p:blipFill>
          <a:blip r:embed="rId4"/>
          <a:stretch>
            <a:fillRect/>
          </a:stretch>
        </p:blipFill>
        <p:spPr>
          <a:xfrm>
            <a:off x="325769" y="6492875"/>
            <a:ext cx="4188315" cy="323116"/>
          </a:xfrm>
          <a:prstGeom prst="rect">
            <a:avLst/>
          </a:prstGeom>
        </p:spPr>
      </p:pic>
      <p:pic>
        <p:nvPicPr>
          <p:cNvPr id="14" name="Picture 13">
            <a:extLst>
              <a:ext uri="{FF2B5EF4-FFF2-40B4-BE49-F238E27FC236}">
                <a16:creationId xmlns:a16="http://schemas.microsoft.com/office/drawing/2014/main" id="{D85C8177-112F-EBA8-C768-497920B1D5A6}"/>
              </a:ext>
            </a:extLst>
          </p:cNvPr>
          <p:cNvPicPr>
            <a:picLocks noChangeAspect="1"/>
          </p:cNvPicPr>
          <p:nvPr/>
        </p:nvPicPr>
        <p:blipFill>
          <a:blip r:embed="rId5"/>
          <a:stretch>
            <a:fillRect/>
          </a:stretch>
        </p:blipFill>
        <p:spPr>
          <a:xfrm>
            <a:off x="2902517" y="5788724"/>
            <a:ext cx="6608637" cy="377985"/>
          </a:xfrm>
          <a:prstGeom prst="rect">
            <a:avLst/>
          </a:prstGeom>
        </p:spPr>
      </p:pic>
    </p:spTree>
    <p:extLst>
      <p:ext uri="{BB962C8B-B14F-4D97-AF65-F5344CB8AC3E}">
        <p14:creationId xmlns:p14="http://schemas.microsoft.com/office/powerpoint/2010/main" val="165724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326421" y="442870"/>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     How to Analyze Risk Reduction  – Layers of Protection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324542F-5E16-468F-8D2B-9437FE0EE272}"/>
              </a:ext>
            </a:extLst>
          </p:cNvPr>
          <p:cNvSpPr txBox="1">
            <a:spLocks/>
          </p:cNvSpPr>
          <p:nvPr/>
        </p:nvSpPr>
        <p:spPr>
          <a:xfrm>
            <a:off x="903197" y="1182389"/>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C49F2D92-8414-4E3E-8342-E400F6D9B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16" y="1182389"/>
            <a:ext cx="7317025" cy="4315319"/>
          </a:xfrm>
          <a:prstGeom prst="rect">
            <a:avLst/>
          </a:prstGeom>
        </p:spPr>
      </p:pic>
      <p:sp>
        <p:nvSpPr>
          <p:cNvPr id="10" name="TextBox 9">
            <a:extLst>
              <a:ext uri="{FF2B5EF4-FFF2-40B4-BE49-F238E27FC236}">
                <a16:creationId xmlns:a16="http://schemas.microsoft.com/office/drawing/2014/main" id="{504137A9-84A9-47E2-98C8-9AA0BE97C894}"/>
              </a:ext>
            </a:extLst>
          </p:cNvPr>
          <p:cNvSpPr txBox="1"/>
          <p:nvPr/>
        </p:nvSpPr>
        <p:spPr>
          <a:xfrm>
            <a:off x="8248811" y="1245680"/>
            <a:ext cx="3868615" cy="861774"/>
          </a:xfrm>
          <a:prstGeom prst="rect">
            <a:avLst/>
          </a:prstGeom>
          <a:noFill/>
        </p:spPr>
        <p:txBody>
          <a:bodyPr wrap="square" rtlCol="0">
            <a:spAutoFit/>
          </a:bodyPr>
          <a:lstStyle/>
          <a:p>
            <a:r>
              <a:rPr lang="en-US" sz="1600" dirty="0">
                <a:highlight>
                  <a:srgbClr val="FFFF00"/>
                </a:highlight>
              </a:rPr>
              <a:t>Layer of Protection Analysis is fundamental to achieving a risk reduction Target</a:t>
            </a:r>
            <a:endParaRPr lang="en-US" dirty="0">
              <a:highlight>
                <a:srgbClr val="FFFF00"/>
              </a:highlight>
            </a:endParaRPr>
          </a:p>
          <a:p>
            <a:endParaRPr lang="en-US" dirty="0"/>
          </a:p>
        </p:txBody>
      </p:sp>
      <p:sp>
        <p:nvSpPr>
          <p:cNvPr id="11" name="TextBox 10">
            <a:extLst>
              <a:ext uri="{FF2B5EF4-FFF2-40B4-BE49-F238E27FC236}">
                <a16:creationId xmlns:a16="http://schemas.microsoft.com/office/drawing/2014/main" id="{AB8FEAFD-19CB-4A48-A08B-82AE5D0DBFBF}"/>
              </a:ext>
            </a:extLst>
          </p:cNvPr>
          <p:cNvSpPr txBox="1"/>
          <p:nvPr/>
        </p:nvSpPr>
        <p:spPr>
          <a:xfrm>
            <a:off x="574951" y="5653446"/>
            <a:ext cx="7368606" cy="338554"/>
          </a:xfrm>
          <a:prstGeom prst="rect">
            <a:avLst/>
          </a:prstGeom>
          <a:noFill/>
        </p:spPr>
        <p:txBody>
          <a:bodyPr wrap="square" rtlCol="0">
            <a:spAutoFit/>
          </a:bodyPr>
          <a:lstStyle/>
          <a:p>
            <a:pPr algn="l"/>
            <a:r>
              <a:rPr lang="en-US" sz="800" dirty="0">
                <a:latin typeface="CharisSIL"/>
              </a:rPr>
              <a:t>Figure from: </a:t>
            </a:r>
            <a:r>
              <a:rPr lang="en-US" sz="800" b="0" i="0" u="none" strike="noStrike" baseline="0" dirty="0">
                <a:latin typeface="CharisSIL"/>
              </a:rPr>
              <a:t>Stauffer, T., Sands, N., Dunn, D., 2000. Alarm management and isa-18 a journey, not a</a:t>
            </a:r>
          </a:p>
          <a:p>
            <a:pPr algn="l"/>
            <a:r>
              <a:rPr lang="en-US" sz="800" b="0" i="0" u="none" strike="noStrike" baseline="0" dirty="0">
                <a:latin typeface="CharisSIL"/>
              </a:rPr>
              <a:t>destination. In: Texas A &amp; M Instrumentation Symposium.</a:t>
            </a:r>
            <a:endParaRPr lang="en-US" sz="1000" dirty="0"/>
          </a:p>
        </p:txBody>
      </p:sp>
      <p:sp>
        <p:nvSpPr>
          <p:cNvPr id="12" name="TextBox 11">
            <a:extLst>
              <a:ext uri="{FF2B5EF4-FFF2-40B4-BE49-F238E27FC236}">
                <a16:creationId xmlns:a16="http://schemas.microsoft.com/office/drawing/2014/main" id="{FC7DFCE7-F975-43B3-B76D-DC8909794AB1}"/>
              </a:ext>
            </a:extLst>
          </p:cNvPr>
          <p:cNvSpPr txBox="1"/>
          <p:nvPr/>
        </p:nvSpPr>
        <p:spPr>
          <a:xfrm>
            <a:off x="9634815" y="5730390"/>
            <a:ext cx="1653988" cy="184666"/>
          </a:xfrm>
          <a:prstGeom prst="rect">
            <a:avLst/>
          </a:prstGeom>
          <a:noFill/>
        </p:spPr>
        <p:txBody>
          <a:bodyPr wrap="square" rtlCol="0">
            <a:spAutoFit/>
          </a:bodyPr>
          <a:lstStyle/>
          <a:p>
            <a:pPr algn="l"/>
            <a:r>
              <a:rPr lang="en-US" sz="600" dirty="0"/>
              <a:t>Figure from: nistinstitute.com</a:t>
            </a:r>
            <a:endParaRPr lang="en-US" sz="1000" dirty="0"/>
          </a:p>
        </p:txBody>
      </p:sp>
      <p:pic>
        <p:nvPicPr>
          <p:cNvPr id="1026" name="Picture 2" descr="LOPA - Pro Engineers">
            <a:extLst>
              <a:ext uri="{FF2B5EF4-FFF2-40B4-BE49-F238E27FC236}">
                <a16:creationId xmlns:a16="http://schemas.microsoft.com/office/drawing/2014/main" id="{061AF694-E297-4CBA-B4B8-1E34C6A93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6046" y="2279100"/>
            <a:ext cx="3273303" cy="3218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8A4E39-9179-3388-1DDF-004C3B546103}"/>
              </a:ext>
            </a:extLst>
          </p:cNvPr>
          <p:cNvSpPr txBox="1"/>
          <p:nvPr/>
        </p:nvSpPr>
        <p:spPr>
          <a:xfrm>
            <a:off x="5241471" y="5675611"/>
            <a:ext cx="4000500" cy="646331"/>
          </a:xfrm>
          <a:prstGeom prst="rect">
            <a:avLst/>
          </a:prstGeom>
          <a:noFill/>
        </p:spPr>
        <p:txBody>
          <a:bodyPr wrap="square" rtlCol="0">
            <a:spAutoFit/>
          </a:bodyPr>
          <a:lstStyle/>
          <a:p>
            <a:r>
              <a:rPr lang="en-US" dirty="0">
                <a:solidFill>
                  <a:srgbClr val="0070C0"/>
                </a:solidFill>
              </a:rPr>
              <a:t>After Operator, only Safety Shutdown System can protect the plant</a:t>
            </a:r>
          </a:p>
        </p:txBody>
      </p:sp>
    </p:spTree>
    <p:extLst>
      <p:ext uri="{BB962C8B-B14F-4D97-AF65-F5344CB8AC3E}">
        <p14:creationId xmlns:p14="http://schemas.microsoft.com/office/powerpoint/2010/main" val="145494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623336" y="499803"/>
            <a:ext cx="11136178" cy="397738"/>
          </a:xfrm>
          <a:prstGeom prst="rect">
            <a:avLst/>
          </a:prstGeom>
          <a:noFill/>
        </p:spPr>
        <p:txBody>
          <a:bodyPr wrap="square">
            <a:spAutoFit/>
          </a:bodyPr>
          <a:lstStyle/>
          <a:p>
            <a:pPr marL="22860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Functional Safety - Safety Integrity Level (SIL)</a:t>
            </a:r>
          </a:p>
        </p:txBody>
      </p:sp>
      <p:sp>
        <p:nvSpPr>
          <p:cNvPr id="8" name="TextBox 7">
            <a:extLst>
              <a:ext uri="{FF2B5EF4-FFF2-40B4-BE49-F238E27FC236}">
                <a16:creationId xmlns:a16="http://schemas.microsoft.com/office/drawing/2014/main" id="{E1AD200D-C5E2-4008-89D0-F8B61CFD40B5}"/>
              </a:ext>
            </a:extLst>
          </p:cNvPr>
          <p:cNvSpPr txBox="1"/>
          <p:nvPr/>
        </p:nvSpPr>
        <p:spPr>
          <a:xfrm>
            <a:off x="876003" y="1321714"/>
            <a:ext cx="1033718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Arial" panose="020B0604020202020204" pitchFamily="34" charset="0"/>
              </a:rPr>
              <a:t>S</a:t>
            </a:r>
            <a:r>
              <a:rPr kumimoji="0" lang="en-US" alt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afety integrity</a:t>
            </a:r>
            <a:r>
              <a:rPr kumimoji="0" lang="en-US" altLang="zh-CN" sz="18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level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(SILs) defines the maximum number of times that a system built to a particular integrity level would be expected to fail in a given period of time.  SIL should be considered as a performance level of Functional Safety. </a:t>
            </a:r>
          </a:p>
        </p:txBody>
      </p:sp>
      <p:sp>
        <p:nvSpPr>
          <p:cNvPr id="7" name="Rectangle 1">
            <a:extLst>
              <a:ext uri="{FF2B5EF4-FFF2-40B4-BE49-F238E27FC236}">
                <a16:creationId xmlns:a16="http://schemas.microsoft.com/office/drawing/2014/main" id="{9EBEE86C-3C24-42D5-B742-A6F130FEEF8D}"/>
              </a:ext>
            </a:extLst>
          </p:cNvPr>
          <p:cNvSpPr>
            <a:spLocks noChangeArrowheads="1"/>
          </p:cNvSpPr>
          <p:nvPr/>
        </p:nvSpPr>
        <p:spPr bwMode="auto">
          <a:xfrm>
            <a:off x="1229655" y="3258285"/>
            <a:ext cx="2199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 </a:t>
            </a:r>
            <a:endParaRPr kumimoji="0" lang="en-US" altLang="en-US" sz="5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7" name="Picture 16">
            <a:extLst>
              <a:ext uri="{FF2B5EF4-FFF2-40B4-BE49-F238E27FC236}">
                <a16:creationId xmlns:a16="http://schemas.microsoft.com/office/drawing/2014/main" id="{4B1509C6-1223-4A78-AE93-7A23691E94C0}"/>
              </a:ext>
            </a:extLst>
          </p:cNvPr>
          <p:cNvPicPr>
            <a:picLocks noChangeAspect="1"/>
          </p:cNvPicPr>
          <p:nvPr/>
        </p:nvPicPr>
        <p:blipFill>
          <a:blip r:embed="rId3"/>
          <a:stretch>
            <a:fillRect/>
          </a:stretch>
        </p:blipFill>
        <p:spPr>
          <a:xfrm>
            <a:off x="990303" y="2601665"/>
            <a:ext cx="5517710" cy="2342677"/>
          </a:xfrm>
          <a:prstGeom prst="rect">
            <a:avLst/>
          </a:prstGeom>
        </p:spPr>
      </p:pic>
      <p:sp>
        <p:nvSpPr>
          <p:cNvPr id="2" name="TextBox 1">
            <a:extLst>
              <a:ext uri="{FF2B5EF4-FFF2-40B4-BE49-F238E27FC236}">
                <a16:creationId xmlns:a16="http://schemas.microsoft.com/office/drawing/2014/main" id="{EFC0B4CD-C0F4-49AF-8721-FE818E6BCF9A}"/>
              </a:ext>
            </a:extLst>
          </p:cNvPr>
          <p:cNvSpPr txBox="1"/>
          <p:nvPr/>
        </p:nvSpPr>
        <p:spPr>
          <a:xfrm rot="1504907">
            <a:off x="437918" y="4971856"/>
            <a:ext cx="1583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PFD=1/RRF</a:t>
            </a:r>
          </a:p>
        </p:txBody>
      </p:sp>
      <p:sp>
        <p:nvSpPr>
          <p:cNvPr id="4" name="TextBox 3">
            <a:extLst>
              <a:ext uri="{FF2B5EF4-FFF2-40B4-BE49-F238E27FC236}">
                <a16:creationId xmlns:a16="http://schemas.microsoft.com/office/drawing/2014/main" id="{DA65D7D9-3A23-18FD-52F7-44ED5D7898C2}"/>
              </a:ext>
            </a:extLst>
          </p:cNvPr>
          <p:cNvSpPr txBox="1"/>
          <p:nvPr/>
        </p:nvSpPr>
        <p:spPr>
          <a:xfrm>
            <a:off x="6419273" y="2904693"/>
            <a:ext cx="6096000" cy="1690399"/>
          </a:xfrm>
          <a:prstGeom prst="rect">
            <a:avLst/>
          </a:prstGeom>
          <a:noFill/>
        </p:spPr>
        <p:txBody>
          <a:bodyPr wrap="square">
            <a:spAutoFit/>
          </a:bodyPr>
          <a:lstStyle/>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DCS Control &amp; Alarm / Operator action	RRF: 10</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Emergency Shutdown (ESD)		RRF: 10 to 10000</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Pressure Safety Valve (PSV)		RRF: 100 </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Dyke / Tank overflow line		RRF: 100</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RRF: Risk Reduction Factor.  It is the Factor of (usually Likelihood or frequency) reduction of an Event.</a:t>
            </a:r>
          </a:p>
        </p:txBody>
      </p:sp>
      <p:sp>
        <p:nvSpPr>
          <p:cNvPr id="5" name="TextBox 4">
            <a:extLst>
              <a:ext uri="{FF2B5EF4-FFF2-40B4-BE49-F238E27FC236}">
                <a16:creationId xmlns:a16="http://schemas.microsoft.com/office/drawing/2014/main" id="{53D77F55-86AD-6BB7-008B-F374A9128288}"/>
              </a:ext>
            </a:extLst>
          </p:cNvPr>
          <p:cNvSpPr txBox="1"/>
          <p:nvPr/>
        </p:nvSpPr>
        <p:spPr>
          <a:xfrm>
            <a:off x="1847273" y="5301673"/>
            <a:ext cx="9273309" cy="954107"/>
          </a:xfrm>
          <a:prstGeom prst="rect">
            <a:avLst/>
          </a:prstGeom>
          <a:noFill/>
        </p:spPr>
        <p:txBody>
          <a:bodyPr wrap="square" rtlCol="0">
            <a:spAutoFit/>
          </a:bodyPr>
          <a:lstStyle/>
          <a:p>
            <a:r>
              <a:rPr lang="en-US" dirty="0"/>
              <a:t>A system or element that may fail (dangerously) once in ten years is described to have a “Probability of Failure” of 1/10 or 0.1.  If this failure happens when the system or element is not required to function, it may result in some shutdown but may not create harm.  What is important is the chance of failing “when required”.  This chance of failing when required is called “Probability of Failure on Demand” or PFD.</a:t>
            </a:r>
          </a:p>
        </p:txBody>
      </p:sp>
    </p:spTree>
    <p:extLst>
      <p:ext uri="{BB962C8B-B14F-4D97-AF65-F5344CB8AC3E}">
        <p14:creationId xmlns:p14="http://schemas.microsoft.com/office/powerpoint/2010/main" val="216577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663679" y="466438"/>
            <a:ext cx="10550558" cy="458780"/>
          </a:xfrm>
          <a:prstGeom prst="rect">
            <a:avLst/>
          </a:prstGeom>
          <a:noFill/>
        </p:spPr>
        <p:txBody>
          <a:bodyPr wrap="square">
            <a:spAutoFit/>
          </a:bodyPr>
          <a:lstStyle/>
          <a:p>
            <a:pPr marL="22860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SIL Assessment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Layer of Protection Analysis (LOPA)</a:t>
            </a:r>
            <a:endPar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2DECCE7-699A-4A4A-A45E-2932A7F7CC17}"/>
              </a:ext>
            </a:extLst>
          </p:cNvPr>
          <p:cNvPicPr>
            <a:picLocks noChangeAspect="1"/>
          </p:cNvPicPr>
          <p:nvPr/>
        </p:nvPicPr>
        <p:blipFill>
          <a:blip r:embed="rId3"/>
          <a:stretch>
            <a:fillRect/>
          </a:stretch>
        </p:blipFill>
        <p:spPr>
          <a:xfrm>
            <a:off x="1085850" y="925218"/>
            <a:ext cx="10128387" cy="4070528"/>
          </a:xfrm>
          <a:prstGeom prst="rect">
            <a:avLst/>
          </a:prstGeom>
        </p:spPr>
      </p:pic>
    </p:spTree>
    <p:extLst>
      <p:ext uri="{BB962C8B-B14F-4D97-AF65-F5344CB8AC3E}">
        <p14:creationId xmlns:p14="http://schemas.microsoft.com/office/powerpoint/2010/main" val="143676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2B6426-8BC5-4FEE-A9CD-FD1309EA06D6}"/>
              </a:ext>
            </a:extLst>
          </p:cNvPr>
          <p:cNvSpPr txBox="1"/>
          <p:nvPr/>
        </p:nvSpPr>
        <p:spPr>
          <a:xfrm>
            <a:off x="856816" y="1066927"/>
            <a:ext cx="10357421" cy="1089529"/>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699D2763-8506-EC1D-AC32-4541E23A97EE}"/>
              </a:ext>
            </a:extLst>
          </p:cNvPr>
          <p:cNvGraphicFramePr>
            <a:graphicFrameLocks noGrp="1"/>
          </p:cNvGraphicFramePr>
          <p:nvPr/>
        </p:nvGraphicFramePr>
        <p:xfrm>
          <a:off x="647700" y="0"/>
          <a:ext cx="10566537" cy="6321870"/>
        </p:xfrm>
        <a:graphic>
          <a:graphicData uri="http://schemas.openxmlformats.org/drawingml/2006/table">
            <a:tbl>
              <a:tblPr/>
              <a:tblGrid>
                <a:gridCol w="1626644">
                  <a:extLst>
                    <a:ext uri="{9D8B030D-6E8A-4147-A177-3AD203B41FA5}">
                      <a16:colId xmlns:a16="http://schemas.microsoft.com/office/drawing/2014/main" val="118503566"/>
                    </a:ext>
                  </a:extLst>
                </a:gridCol>
                <a:gridCol w="2333913">
                  <a:extLst>
                    <a:ext uri="{9D8B030D-6E8A-4147-A177-3AD203B41FA5}">
                      <a16:colId xmlns:a16="http://schemas.microsoft.com/office/drawing/2014/main" val="2511018475"/>
                    </a:ext>
                  </a:extLst>
                </a:gridCol>
                <a:gridCol w="2022732">
                  <a:extLst>
                    <a:ext uri="{9D8B030D-6E8A-4147-A177-3AD203B41FA5}">
                      <a16:colId xmlns:a16="http://schemas.microsoft.com/office/drawing/2014/main" val="1012682341"/>
                    </a:ext>
                  </a:extLst>
                </a:gridCol>
                <a:gridCol w="88964">
                  <a:extLst>
                    <a:ext uri="{9D8B030D-6E8A-4147-A177-3AD203B41FA5}">
                      <a16:colId xmlns:a16="http://schemas.microsoft.com/office/drawing/2014/main" val="1840078914"/>
                    </a:ext>
                  </a:extLst>
                </a:gridCol>
                <a:gridCol w="695774">
                  <a:extLst>
                    <a:ext uri="{9D8B030D-6E8A-4147-A177-3AD203B41FA5}">
                      <a16:colId xmlns:a16="http://schemas.microsoft.com/office/drawing/2014/main" val="687619701"/>
                    </a:ext>
                  </a:extLst>
                </a:gridCol>
                <a:gridCol w="758961">
                  <a:extLst>
                    <a:ext uri="{9D8B030D-6E8A-4147-A177-3AD203B41FA5}">
                      <a16:colId xmlns:a16="http://schemas.microsoft.com/office/drawing/2014/main" val="1717613765"/>
                    </a:ext>
                  </a:extLst>
                </a:gridCol>
                <a:gridCol w="758961">
                  <a:extLst>
                    <a:ext uri="{9D8B030D-6E8A-4147-A177-3AD203B41FA5}">
                      <a16:colId xmlns:a16="http://schemas.microsoft.com/office/drawing/2014/main" val="2123906581"/>
                    </a:ext>
                  </a:extLst>
                </a:gridCol>
                <a:gridCol w="771594">
                  <a:extLst>
                    <a:ext uri="{9D8B030D-6E8A-4147-A177-3AD203B41FA5}">
                      <a16:colId xmlns:a16="http://schemas.microsoft.com/office/drawing/2014/main" val="1699685635"/>
                    </a:ext>
                  </a:extLst>
                </a:gridCol>
                <a:gridCol w="771594">
                  <a:extLst>
                    <a:ext uri="{9D8B030D-6E8A-4147-A177-3AD203B41FA5}">
                      <a16:colId xmlns:a16="http://schemas.microsoft.com/office/drawing/2014/main" val="1046086708"/>
                    </a:ext>
                  </a:extLst>
                </a:gridCol>
                <a:gridCol w="737400">
                  <a:extLst>
                    <a:ext uri="{9D8B030D-6E8A-4147-A177-3AD203B41FA5}">
                      <a16:colId xmlns:a16="http://schemas.microsoft.com/office/drawing/2014/main" val="893097416"/>
                    </a:ext>
                  </a:extLst>
                </a:gridCol>
              </a:tblGrid>
              <a:tr h="134698">
                <a:tc rowSpan="2">
                  <a:txBody>
                    <a:bodyPr/>
                    <a:lstStyle/>
                    <a:p>
                      <a:pPr marL="0" marR="0" algn="ctr">
                        <a:spcBef>
                          <a:spcPts val="0"/>
                        </a:spcBef>
                        <a:spcAft>
                          <a:spcPts val="300"/>
                        </a:spcAft>
                      </a:pPr>
                      <a:r>
                        <a:rPr lang="en-US"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SIF Name</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algn="l">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SIF Tag</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SIF Description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algn="ctr">
                        <a:spcBef>
                          <a:spcPts val="0"/>
                        </a:spcBef>
                        <a:spcAft>
                          <a:spcPts val="300"/>
                        </a:spcAft>
                      </a:pPr>
                      <a:r>
                        <a:rPr lang="en-US" sz="1000" b="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Required</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Achieved</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5332861"/>
                  </a:ext>
                </a:extLst>
              </a:tr>
              <a:tr h="12518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SIL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RRF</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PFH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SIL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RRF</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30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PFH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6277213"/>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SUCTION PRESSURE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001, 029,030,031,032,033,037 FE21PT840104 </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Suction Pressure Low Low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77641"/>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SUCTION PRESSURE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002 FE21PT840104</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Suction Pressure High High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708045"/>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DISCHARGE PRESSURE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003 FE21PT840106</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Discharge Pressure High High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071736"/>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DISCH. TEMP.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004 FE21TT840106 FE21TT840106B </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Disch. Temp. High High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38980"/>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OIL PRESSURE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005 FE21PDT840501</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OIl Pressure Low Low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334751"/>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OIL TEMP.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006, 028 FE21TT840501</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Oil Temp. High High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869334"/>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DIFF. PRESSURE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007 FE21PDT840204</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Seal Diff. Pressure Low Low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759722"/>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Temp. Motor Winding</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008, 009, 010,  #FE21TE840306_HH, #FE21TE840307_HH, #FE21TE840308_HH</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Motor Winding Temp. High High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628383"/>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Temp. Motor Bearing</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011, 012, 013 #FE21TE840309_HH, FE21TE840303A, FE21TE840303B</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Motor Bearing Temp. High High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143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595094"/>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BFW STEAM SYSTEM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0117,0118,0119,0120,0121,0122,0123,0124,0124,0126,0127,0128,0129,0130,0131,0132,0133,0134,0135,0136</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BFW STEAM SSYTEM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111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691616"/>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Reformer and Core Area</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0137,0138,0139,0140,0141,0142,0137,0138,0139,0140,0141,0142,0143,0144,0145</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Reformer Protections and Core Area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154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162821"/>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Vibration Gear Box (3s)</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014, 019, 020 FE21VT840303, FE21VT840301, FE21VT840302</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Gear Box Vibration High HIgh</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125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704645"/>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Reactor Outlet gas (15s)</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0143, 0145 </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Reactor outlet gas High High Temperature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2</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100</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 </a:t>
                      </a:r>
                      <a:r>
                        <a:rPr lang="en-US" sz="900" baseline="30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45</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841529"/>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PG KO Drum 416-F</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0146</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PG KO Drum High High Level to trip Reduction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3</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1000</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 </a:t>
                      </a:r>
                      <a:r>
                        <a:rPr lang="en-US" sz="900" baseline="30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26</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331402"/>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COMPRESSOR BEARING TEMP.</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015, 016, 017, 018 FE21TT840301B, FE21TT840301A, FE21TT840302B, FE21TT840302A</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Bearing Temp. High High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44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189577"/>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Axial Displacement </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021, 022, 023, 024 FE21ZT840301B, FE21ZT840301B, FE21ZT840301A, FE21ZT840301A</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Axial Displacement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867862"/>
                  </a:ext>
                </a:extLst>
              </a:tr>
              <a:tr h="474370">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External Trip Signal</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025, 027, 036, 038, 048, 071, 072, 073, 074, 075, 076, 077, 078, 079, 080, 081, 083, 089, 090,0105,0106,0107,0108,0109,0110,0111,0112,0113,0114,0115,0116 #PTGC_Trip</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External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654553"/>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Remote Trip</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026,061,062,063,064,065,066,067,068,069,070,100,102,102,103,104 FE21TT140105</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Compressor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855758"/>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SUCTION PRESSURE TRANSMITTER</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034, 035 FE21PDI840222, FE21PDI840223</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PTS Compressor Buffer Gas Suction Pressure Low Low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2</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100</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 </a:t>
                      </a:r>
                      <a:r>
                        <a:rPr lang="en-US" sz="900" baseline="30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81</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499820"/>
                  </a:ext>
                </a:extLst>
              </a:tr>
              <a:tr h="316246">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Fire Box Pressure Low (5s)</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041, 042, 043,044,045,046,047,048,049,050,051,052,053,054 FE51PT110202A FE51PT110202B FE51PT110202C</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PG Heater Fire Box Pressure Low Low Trip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2</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100</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1 </a:t>
                      </a:r>
                      <a:r>
                        <a:rPr lang="en-US" sz="900" baseline="30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86</a:t>
                      </a:r>
                      <a:endParaRPr lang="en-US" sz="10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566276"/>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SEAL GAS SYSTEM N2 FLOW 1º STAGE</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055,056,057,058,059,060, FE21FIT140401 FE21FIT140401A</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PG Compressor Seal Gas System N2 Flow 1st Stg.</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154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66127"/>
                  </a:ext>
                </a:extLst>
              </a:tr>
              <a:tr h="237185">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STEAM TEMP. TURBINE STAGE 1</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082,083,084,085,086,087,088,091,092,093,094,095,  FE21TT140211 FE21TT140211A</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PG Compressor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25443"/>
                  </a:ext>
                </a:extLst>
              </a:tr>
              <a:tr h="158123">
                <a:tc>
                  <a:txBody>
                    <a:bodyPr/>
                    <a:lstStyle/>
                    <a:p>
                      <a:pPr marL="0" marR="0" algn="l">
                        <a:spcBef>
                          <a:spcPts val="0"/>
                        </a:spcBef>
                        <a:spcAft>
                          <a:spcPts val="300"/>
                        </a:spcAft>
                      </a:pPr>
                      <a:r>
                        <a:rPr lang="en-US" sz="800" dirty="0">
                          <a:effectLst/>
                          <a:latin typeface="Calibri" panose="020F0502020204030204" pitchFamily="34" charset="0"/>
                          <a:ea typeface="Times New Roman" panose="02020603050405020304" pitchFamily="18" charset="0"/>
                          <a:cs typeface="Arial" panose="020B0604020202020204" pitchFamily="34" charset="0"/>
                        </a:rPr>
                        <a:t>ABSORPTION TOWER LEVEL</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700" dirty="0">
                          <a:effectLst/>
                          <a:latin typeface="Calibri" panose="020F0502020204030204" pitchFamily="34" charset="0"/>
                          <a:ea typeface="Times New Roman" panose="02020603050405020304" pitchFamily="18" charset="0"/>
                          <a:cs typeface="Arial" panose="020B0604020202020204" pitchFamily="34" charset="0"/>
                        </a:rPr>
                        <a:t>096,097,098,099 FE41LT110201A FE41LT110201B</a:t>
                      </a:r>
                      <a:endParaRPr lang="en-US" sz="8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CO2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2 </a:t>
                      </a:r>
                      <a:r>
                        <a:rPr lang="en-US" sz="900" baseline="30000">
                          <a:effectLst/>
                          <a:latin typeface="Calibri" panose="020F0502020204030204" pitchFamily="34" charset="0"/>
                          <a:ea typeface="Times New Roman" panose="02020603050405020304" pitchFamily="18" charset="0"/>
                          <a:cs typeface="Arial" panose="020B0604020202020204" pitchFamily="34" charset="0"/>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a:effectLst/>
                          <a:latin typeface="Calibri" panose="020F0502020204030204" pitchFamily="34" charset="0"/>
                          <a:ea typeface="Times New Roman" panose="02020603050405020304" pitchFamily="18" charset="0"/>
                          <a:cs typeface="Arial" panose="020B0604020202020204" pitchFamily="34" charset="0"/>
                        </a:rPr>
                        <a:t>162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900" dirty="0">
                          <a:effectLst/>
                          <a:latin typeface="Calibri" panose="020F0502020204030204" pitchFamily="34" charset="0"/>
                          <a:ea typeface="Times New Roman" panose="02020603050405020304" pitchFamily="18" charset="0"/>
                          <a:cs typeface="Arial" panose="020B0604020202020204" pitchFamily="34" charset="0"/>
                        </a:rPr>
                        <a:t>-</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31782" marR="31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331761"/>
                  </a:ext>
                </a:extLst>
              </a:tr>
            </a:tbl>
          </a:graphicData>
        </a:graphic>
      </p:graphicFrame>
      <p:sp>
        <p:nvSpPr>
          <p:cNvPr id="5" name="TextBox 4">
            <a:extLst>
              <a:ext uri="{FF2B5EF4-FFF2-40B4-BE49-F238E27FC236}">
                <a16:creationId xmlns:a16="http://schemas.microsoft.com/office/drawing/2014/main" id="{3DD93972-4941-F8CD-996A-5AC0DD688030}"/>
              </a:ext>
            </a:extLst>
          </p:cNvPr>
          <p:cNvSpPr txBox="1"/>
          <p:nvPr/>
        </p:nvSpPr>
        <p:spPr>
          <a:xfrm>
            <a:off x="563336" y="6392635"/>
            <a:ext cx="69967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SIL Verification Results </a:t>
            </a:r>
          </a:p>
        </p:txBody>
      </p:sp>
    </p:spTree>
    <p:extLst>
      <p:ext uri="{BB962C8B-B14F-4D97-AF65-F5344CB8AC3E}">
        <p14:creationId xmlns:p14="http://schemas.microsoft.com/office/powerpoint/2010/main" val="193557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a:bodyPr>
          <a:lstStyle/>
          <a:p>
            <a:pPr algn="just"/>
            <a:r>
              <a:rPr lang="en-US" sz="2600" dirty="0">
                <a:solidFill>
                  <a:srgbClr val="0070C0"/>
                </a:solidFill>
              </a:rPr>
              <a:t> </a:t>
            </a:r>
            <a:endParaRPr lang="en-US" sz="2000" dirty="0">
              <a:solidFill>
                <a:srgbClr val="0070C0"/>
              </a:solidFill>
            </a:endParaRPr>
          </a:p>
          <a:p>
            <a:endParaRPr lang="en-US" sz="2000" dirty="0">
              <a:solidFill>
                <a:srgbClr val="0070C0"/>
              </a:solidFill>
            </a:endParaRPr>
          </a:p>
        </p:txBody>
      </p:sp>
      <p:pic>
        <p:nvPicPr>
          <p:cNvPr id="4" name="Picture 3" descr="Logo&#10;&#10;Description automatically generated">
            <a:extLst>
              <a:ext uri="{FF2B5EF4-FFF2-40B4-BE49-F238E27FC236}">
                <a16:creationId xmlns:a16="http://schemas.microsoft.com/office/drawing/2014/main" id="{ED416E50-4853-2948-CFA4-18CD7B0748C6}"/>
              </a:ext>
            </a:extLst>
          </p:cNvPr>
          <p:cNvPicPr>
            <a:picLocks noChangeAspect="1"/>
          </p:cNvPicPr>
          <p:nvPr/>
        </p:nvPicPr>
        <p:blipFill rotWithShape="1">
          <a:blip r:embed="rId2"/>
          <a:srcRect l="13297" t="5046" r="12316" b="5945"/>
          <a:stretch/>
        </p:blipFill>
        <p:spPr>
          <a:xfrm>
            <a:off x="193159" y="160432"/>
            <a:ext cx="1095033" cy="867474"/>
          </a:xfrm>
          <a:prstGeom prst="ellipse">
            <a:avLst/>
          </a:prstGeom>
        </p:spPr>
      </p:pic>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Preventing Injuries and Protecting People</a:t>
            </a:r>
            <a:endParaRPr sz="2400" dirty="0">
              <a:solidFill>
                <a:schemeClr val="bg1"/>
              </a:solidFill>
            </a:endParaRPr>
          </a:p>
        </p:txBody>
      </p:sp>
      <p:pic>
        <p:nvPicPr>
          <p:cNvPr id="5" name="Picture 4">
            <a:extLst>
              <a:ext uri="{FF2B5EF4-FFF2-40B4-BE49-F238E27FC236}">
                <a16:creationId xmlns:a16="http://schemas.microsoft.com/office/drawing/2014/main" id="{3D0E2862-943D-7FA6-8451-F4872D151F1B}"/>
              </a:ext>
            </a:extLst>
          </p:cNvPr>
          <p:cNvPicPr>
            <a:picLocks noChangeAspect="1"/>
          </p:cNvPicPr>
          <p:nvPr/>
        </p:nvPicPr>
        <p:blipFill>
          <a:blip r:embed="rId3"/>
          <a:stretch>
            <a:fillRect/>
          </a:stretch>
        </p:blipFill>
        <p:spPr>
          <a:xfrm>
            <a:off x="2476968" y="1825625"/>
            <a:ext cx="8201890" cy="4244177"/>
          </a:xfrm>
          <a:prstGeom prst="rect">
            <a:avLst/>
          </a:prstGeom>
        </p:spPr>
      </p:pic>
      <p:pic>
        <p:nvPicPr>
          <p:cNvPr id="7" name="Picture 6">
            <a:extLst>
              <a:ext uri="{FF2B5EF4-FFF2-40B4-BE49-F238E27FC236}">
                <a16:creationId xmlns:a16="http://schemas.microsoft.com/office/drawing/2014/main" id="{D83CA8D0-1CC9-D671-C1C0-ECA1116EC182}"/>
              </a:ext>
            </a:extLst>
          </p:cNvPr>
          <p:cNvPicPr>
            <a:picLocks noChangeAspect="1"/>
          </p:cNvPicPr>
          <p:nvPr/>
        </p:nvPicPr>
        <p:blipFill>
          <a:blip r:embed="rId4"/>
          <a:stretch>
            <a:fillRect/>
          </a:stretch>
        </p:blipFill>
        <p:spPr>
          <a:xfrm>
            <a:off x="5204144" y="6245965"/>
            <a:ext cx="2965967" cy="246910"/>
          </a:xfrm>
          <a:prstGeom prst="rect">
            <a:avLst/>
          </a:prstGeom>
        </p:spPr>
      </p:pic>
    </p:spTree>
    <p:extLst>
      <p:ext uri="{BB962C8B-B14F-4D97-AF65-F5344CB8AC3E}">
        <p14:creationId xmlns:p14="http://schemas.microsoft.com/office/powerpoint/2010/main" val="129303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663679" y="466438"/>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Strategies – Inherently Safer Design Strategy</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405C8EA-6B82-4BEF-8CDB-DC9BD3D9F2A5}"/>
              </a:ext>
            </a:extLst>
          </p:cNvPr>
          <p:cNvSpPr txBox="1"/>
          <p:nvPr/>
        </p:nvSpPr>
        <p:spPr>
          <a:xfrm>
            <a:off x="390236" y="1219971"/>
            <a:ext cx="11192164" cy="1945533"/>
          </a:xfrm>
          <a:prstGeom prst="rect">
            <a:avLst/>
          </a:prstGeom>
          <a:noFill/>
        </p:spPr>
        <p:txBody>
          <a:bodyPr wrap="square">
            <a:spAutoFit/>
          </a:bodyPr>
          <a:lstStyle/>
          <a:p>
            <a:pPr marL="207363" lvl="0" indent="-207363" defTabSz="1008011">
              <a:lnSpc>
                <a:spcPct val="105000"/>
              </a:lnSpc>
              <a:spcAft>
                <a:spcPts val="500"/>
              </a:spcAft>
              <a:buFont typeface="Arial" pitchFamily="34" charset="0"/>
              <a:buChar char="▪"/>
              <a:tabLst>
                <a:tab pos="180975" algn="l"/>
                <a:tab pos="360363" algn="l"/>
              </a:tabLst>
            </a:pPr>
            <a:r>
              <a:rPr lang="en-US" b="1" dirty="0">
                <a:solidFill>
                  <a:srgbClr val="000000"/>
                </a:solidFill>
                <a:latin typeface="Arial" panose="020B0604020202020204" pitchFamily="34" charset="0"/>
                <a:cs typeface="Arial" panose="020B0604020202020204" pitchFamily="34" charset="0"/>
              </a:rPr>
              <a:t>Inherent</a:t>
            </a:r>
            <a:r>
              <a:rPr lang="en-US" dirty="0">
                <a:solidFill>
                  <a:srgbClr val="000000"/>
                </a:solidFill>
                <a:latin typeface="Arial" panose="020B0604020202020204" pitchFamily="34" charset="0"/>
                <a:cs typeface="Arial" panose="020B0604020202020204" pitchFamily="34" charset="0"/>
              </a:rPr>
              <a:t> risk management involves the elimination of a hazard or the reduction of the magnitude of a hazard to the point that its consequences on potential subjects of interest are tolerable (inherent = built-in).</a:t>
            </a:r>
          </a:p>
          <a:p>
            <a:pPr marL="207363" lvl="0" indent="-207363" defTabSz="1008011">
              <a:lnSpc>
                <a:spcPct val="105000"/>
              </a:lnSpc>
              <a:spcAft>
                <a:spcPts val="500"/>
              </a:spcAft>
              <a:buFont typeface="Arial" pitchFamily="34" charset="0"/>
              <a:buChar char="▪"/>
              <a:tabLst>
                <a:tab pos="180975" algn="l"/>
                <a:tab pos="360363" algn="l"/>
              </a:tabLst>
            </a:pPr>
            <a:r>
              <a:rPr lang="en-US" dirty="0">
                <a:solidFill>
                  <a:srgbClr val="000000"/>
                </a:solidFill>
                <a:latin typeface="Arial" panose="020B0604020202020204" pitchFamily="34" charset="0"/>
                <a:cs typeface="Arial" panose="020B0604020202020204" pitchFamily="34" charset="0"/>
              </a:rPr>
              <a:t>Example: Water based paints instead of solvent based paints.</a:t>
            </a:r>
          </a:p>
          <a:p>
            <a:pPr marL="207363" lvl="0" indent="-207363" defTabSz="1008011">
              <a:lnSpc>
                <a:spcPct val="105000"/>
              </a:lnSpc>
              <a:spcAft>
                <a:spcPts val="500"/>
              </a:spcAft>
              <a:buFont typeface="Arial" pitchFamily="34" charset="0"/>
              <a:buChar char="▪"/>
              <a:tabLst>
                <a:tab pos="180975" algn="l"/>
                <a:tab pos="360363" algn="l"/>
              </a:tabLst>
            </a:pPr>
            <a:r>
              <a:rPr lang="en-US" dirty="0">
                <a:solidFill>
                  <a:srgbClr val="000000"/>
                </a:solidFill>
                <a:latin typeface="Arial" panose="020B0604020202020204" pitchFamily="34" charset="0"/>
                <a:cs typeface="Arial" panose="020B0604020202020204" pitchFamily="34" charset="0"/>
              </a:rPr>
              <a:t>Other examples: A crude oil separator vessel is expected to be pressurized up to 600 psig, due to either an external fire or due to a blocked discharge.  The mechanical design of the separator vessel has ensured that the vessel can withstand 600 psig.</a:t>
            </a:r>
          </a:p>
        </p:txBody>
      </p:sp>
      <p:sp>
        <p:nvSpPr>
          <p:cNvPr id="5" name="TextBox 4">
            <a:extLst>
              <a:ext uri="{FF2B5EF4-FFF2-40B4-BE49-F238E27FC236}">
                <a16:creationId xmlns:a16="http://schemas.microsoft.com/office/drawing/2014/main" id="{0275035D-7323-4476-8C58-41547F0EB921}"/>
              </a:ext>
            </a:extLst>
          </p:cNvPr>
          <p:cNvSpPr txBox="1"/>
          <p:nvPr/>
        </p:nvSpPr>
        <p:spPr>
          <a:xfrm>
            <a:off x="469731" y="3607475"/>
            <a:ext cx="11192164" cy="1200329"/>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latin typeface="Arial" panose="020B0604020202020204" pitchFamily="34" charset="0"/>
                <a:cs typeface="Arial" panose="020B0604020202020204" pitchFamily="34" charset="0"/>
              </a:rPr>
              <a:t>Present-day design approach is to exhaust the inherently safer design alternatives, before employing external (passive / active) risk reduction.</a:t>
            </a:r>
          </a:p>
          <a:p>
            <a:pPr marL="285750" indent="-285750">
              <a:buFont typeface="Wingdings" panose="05000000000000000000" pitchFamily="2" charset="2"/>
              <a:buChar char="ü"/>
            </a:pPr>
            <a:endParaRPr lang="en-US" sz="1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800" dirty="0">
                <a:latin typeface="Arial" panose="020B0604020202020204" pitchFamily="34" charset="0"/>
                <a:cs typeface="Arial" panose="020B0604020202020204" pitchFamily="34" charset="0"/>
              </a:rPr>
              <a:t>Inherently Safer design is often expensive and is limited by the type of operation.</a:t>
            </a:r>
          </a:p>
        </p:txBody>
      </p:sp>
    </p:spTree>
    <p:extLst>
      <p:ext uri="{BB962C8B-B14F-4D97-AF65-F5344CB8AC3E}">
        <p14:creationId xmlns:p14="http://schemas.microsoft.com/office/powerpoint/2010/main" val="3389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663679" y="466438"/>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Strategies – Passive Risk Reduction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324542F-5E16-468F-8D2B-9437FE0EE272}"/>
              </a:ext>
            </a:extLst>
          </p:cNvPr>
          <p:cNvSpPr txBox="1">
            <a:spLocks/>
          </p:cNvSpPr>
          <p:nvPr/>
        </p:nvSpPr>
        <p:spPr>
          <a:xfrm>
            <a:off x="903197" y="1182389"/>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b="1" dirty="0"/>
              <a:t>Examples:</a:t>
            </a:r>
            <a:r>
              <a:rPr lang="en-US" dirty="0"/>
              <a:t> </a:t>
            </a:r>
          </a:p>
          <a:p>
            <a:r>
              <a:rPr lang="en-US" sz="1800" dirty="0">
                <a:latin typeface="Arial" panose="020B0604020202020204" pitchFamily="34" charset="0"/>
              </a:rPr>
              <a:t>    Vessel walls		</a:t>
            </a:r>
          </a:p>
          <a:p>
            <a:r>
              <a:rPr lang="en-US" sz="1800" dirty="0"/>
              <a:t>    F</a:t>
            </a:r>
            <a:r>
              <a:rPr lang="en-US" sz="1800" dirty="0">
                <a:latin typeface="Arial" panose="020B0604020202020204" pitchFamily="34" charset="0"/>
              </a:rPr>
              <a:t>ire walls		</a:t>
            </a:r>
          </a:p>
          <a:p>
            <a:r>
              <a:rPr lang="en-US" sz="1800" dirty="0"/>
              <a:t>    B</a:t>
            </a:r>
            <a:r>
              <a:rPr lang="en-US" sz="1800" dirty="0">
                <a:latin typeface="Arial" panose="020B0604020202020204" pitchFamily="34" charset="0"/>
              </a:rPr>
              <a:t>last walls</a:t>
            </a:r>
          </a:p>
          <a:p>
            <a:r>
              <a:rPr lang="en-US" sz="1800" dirty="0"/>
              <a:t>    B</a:t>
            </a:r>
            <a:r>
              <a:rPr lang="en-US" sz="1800" dirty="0">
                <a:latin typeface="Arial" panose="020B0604020202020204" pitchFamily="34" charset="0"/>
              </a:rPr>
              <a:t>unkers</a:t>
            </a:r>
          </a:p>
          <a:p>
            <a:r>
              <a:rPr lang="en-US" sz="1800" dirty="0"/>
              <a:t>    F</a:t>
            </a:r>
            <a:r>
              <a:rPr lang="en-US" sz="1800" dirty="0">
                <a:latin typeface="Arial" panose="020B0604020202020204" pitchFamily="34" charset="0"/>
              </a:rPr>
              <a:t>lame arrestors	</a:t>
            </a:r>
          </a:p>
          <a:p>
            <a:r>
              <a:rPr lang="en-US" sz="1800" dirty="0"/>
              <a:t>    O</a:t>
            </a:r>
            <a:r>
              <a:rPr lang="en-US" sz="1800" dirty="0">
                <a:latin typeface="Arial" panose="020B0604020202020204" pitchFamily="34" charset="0"/>
              </a:rPr>
              <a:t>pen vents	</a:t>
            </a:r>
          </a:p>
          <a:p>
            <a:r>
              <a:rPr lang="en-US" sz="1800" dirty="0"/>
              <a:t>    D</a:t>
            </a:r>
            <a:r>
              <a:rPr lang="en-US" sz="1800" dirty="0">
                <a:latin typeface="Arial" panose="020B0604020202020204" pitchFamily="34" charset="0"/>
              </a:rPr>
              <a:t>ikes</a:t>
            </a:r>
          </a:p>
          <a:p>
            <a:endParaRPr lang="en-US" dirty="0"/>
          </a:p>
        </p:txBody>
      </p:sp>
      <p:pic>
        <p:nvPicPr>
          <p:cNvPr id="2" name="Picture 1">
            <a:extLst>
              <a:ext uri="{FF2B5EF4-FFF2-40B4-BE49-F238E27FC236}">
                <a16:creationId xmlns:a16="http://schemas.microsoft.com/office/drawing/2014/main" id="{43BB37E0-9982-495E-9568-7BCDB2DF31A9}"/>
              </a:ext>
            </a:extLst>
          </p:cNvPr>
          <p:cNvPicPr>
            <a:picLocks noChangeAspect="1"/>
          </p:cNvPicPr>
          <p:nvPr/>
        </p:nvPicPr>
        <p:blipFill>
          <a:blip r:embed="rId3"/>
          <a:stretch>
            <a:fillRect/>
          </a:stretch>
        </p:blipFill>
        <p:spPr>
          <a:xfrm>
            <a:off x="3144270" y="1489420"/>
            <a:ext cx="579170" cy="621846"/>
          </a:xfrm>
          <a:prstGeom prst="rect">
            <a:avLst/>
          </a:prstGeom>
        </p:spPr>
      </p:pic>
      <p:pic>
        <p:nvPicPr>
          <p:cNvPr id="3" name="Picture 2">
            <a:extLst>
              <a:ext uri="{FF2B5EF4-FFF2-40B4-BE49-F238E27FC236}">
                <a16:creationId xmlns:a16="http://schemas.microsoft.com/office/drawing/2014/main" id="{17634F09-F330-4B1A-A3CD-801A4EFCDE27}"/>
              </a:ext>
            </a:extLst>
          </p:cNvPr>
          <p:cNvPicPr>
            <a:picLocks noChangeAspect="1"/>
          </p:cNvPicPr>
          <p:nvPr/>
        </p:nvPicPr>
        <p:blipFill>
          <a:blip r:embed="rId4"/>
          <a:stretch>
            <a:fillRect/>
          </a:stretch>
        </p:blipFill>
        <p:spPr>
          <a:xfrm>
            <a:off x="3144270" y="3429000"/>
            <a:ext cx="725487" cy="603556"/>
          </a:xfrm>
          <a:prstGeom prst="rect">
            <a:avLst/>
          </a:prstGeom>
        </p:spPr>
      </p:pic>
      <p:sp>
        <p:nvSpPr>
          <p:cNvPr id="10" name="TextBox 9">
            <a:extLst>
              <a:ext uri="{FF2B5EF4-FFF2-40B4-BE49-F238E27FC236}">
                <a16:creationId xmlns:a16="http://schemas.microsoft.com/office/drawing/2014/main" id="{A647A383-34A4-4539-8C4B-5ADE8AA21900}"/>
              </a:ext>
            </a:extLst>
          </p:cNvPr>
          <p:cNvSpPr txBox="1"/>
          <p:nvPr/>
        </p:nvSpPr>
        <p:spPr>
          <a:xfrm>
            <a:off x="4661095" y="1126671"/>
            <a:ext cx="6480517" cy="3123932"/>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Passive Risk Reduction Measures do not require movement of any parts.</a:t>
            </a:r>
          </a:p>
          <a:p>
            <a:pPr marL="285750" indent="-285750">
              <a:spcBef>
                <a:spcPts val="60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They are considered extremely reliable, often reducing Consequence of an Event by a factor of 100 or more.</a:t>
            </a:r>
          </a:p>
          <a:p>
            <a:pPr marL="285750" indent="-285750">
              <a:spcBef>
                <a:spcPts val="60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Process knowledge is key to Specify, Design, Manufacture and Construct passive risk reduction measures.</a:t>
            </a:r>
          </a:p>
          <a:p>
            <a:pPr marL="285750" indent="-285750">
              <a:spcBef>
                <a:spcPts val="600"/>
              </a:spcBef>
              <a:spcAft>
                <a:spcPts val="6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Considerations like Emergency Escape routes limit extensive use of passive risk reduction measures.</a:t>
            </a:r>
          </a:p>
          <a:p>
            <a:endParaRPr lang="en-US" dirty="0"/>
          </a:p>
        </p:txBody>
      </p:sp>
    </p:spTree>
    <p:extLst>
      <p:ext uri="{BB962C8B-B14F-4D97-AF65-F5344CB8AC3E}">
        <p14:creationId xmlns:p14="http://schemas.microsoft.com/office/powerpoint/2010/main" val="19048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326421" y="442870"/>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Strategies – Active Risk Reduction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324542F-5E16-468F-8D2B-9437FE0EE272}"/>
              </a:ext>
            </a:extLst>
          </p:cNvPr>
          <p:cNvSpPr txBox="1">
            <a:spLocks/>
          </p:cNvSpPr>
          <p:nvPr/>
        </p:nvSpPr>
        <p:spPr>
          <a:xfrm>
            <a:off x="903197" y="1182389"/>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p:txBody>
      </p:sp>
      <p:sp>
        <p:nvSpPr>
          <p:cNvPr id="8" name="Text Placeholder 2">
            <a:extLst>
              <a:ext uri="{FF2B5EF4-FFF2-40B4-BE49-F238E27FC236}">
                <a16:creationId xmlns:a16="http://schemas.microsoft.com/office/drawing/2014/main" id="{5A2BA357-9A43-442D-9845-B83F58676A0A}"/>
              </a:ext>
            </a:extLst>
          </p:cNvPr>
          <p:cNvSpPr txBox="1">
            <a:spLocks/>
          </p:cNvSpPr>
          <p:nvPr/>
        </p:nvSpPr>
        <p:spPr>
          <a:xfrm>
            <a:off x="326421" y="1079690"/>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800" b="1" dirty="0">
                <a:solidFill>
                  <a:srgbClr val="000000"/>
                </a:solidFill>
                <a:latin typeface="Arial" panose="020B0604020202020204" pitchFamily="34" charset="0"/>
                <a:cs typeface="Arial" panose="020B0604020202020204" pitchFamily="34" charset="0"/>
              </a:rPr>
              <a:t>Active</a:t>
            </a:r>
            <a:r>
              <a:rPr lang="en-US" sz="1800" dirty="0">
                <a:solidFill>
                  <a:srgbClr val="000000"/>
                </a:solidFill>
                <a:latin typeface="Arial" panose="020B0604020202020204" pitchFamily="34" charset="0"/>
                <a:cs typeface="Arial" panose="020B0604020202020204" pitchFamily="34" charset="0"/>
              </a:rPr>
              <a:t> risk management involves alarms, interlocks, and mitigation systems designed to detect an unsafe condition and put the system into a safe state, usually either by taking emergency action to return the system to normal operating conditions or by shutting it down. Active systems may be designed to prevent an accident or to minimize the consequences of an accident.</a:t>
            </a:r>
          </a:p>
          <a:p>
            <a:r>
              <a:rPr lang="en-US" sz="1800" dirty="0">
                <a:latin typeface="Arial" panose="020B0604020202020204" pitchFamily="34" charset="0"/>
                <a:cs typeface="Arial" panose="020B0604020202020204" pitchFamily="34" charset="0"/>
              </a:rPr>
              <a:t>Example: Very High level in a storage tank is sensed and the tank is isolated automatically, through automatic isolation valves.</a:t>
            </a:r>
          </a:p>
          <a:p>
            <a:r>
              <a:rPr lang="en-US" sz="1800" dirty="0">
                <a:latin typeface="Arial" panose="020B0604020202020204" pitchFamily="34" charset="0"/>
                <a:cs typeface="Arial" panose="020B0604020202020204" pitchFamily="34" charset="0"/>
              </a:rPr>
              <a:t>Other examples: deluge systems, safety instrumented systems, interlock systems, emergency shutdown systems, relief valves.</a:t>
            </a:r>
          </a:p>
        </p:txBody>
      </p:sp>
      <p:sp>
        <p:nvSpPr>
          <p:cNvPr id="11" name="TextBox 10">
            <a:extLst>
              <a:ext uri="{FF2B5EF4-FFF2-40B4-BE49-F238E27FC236}">
                <a16:creationId xmlns:a16="http://schemas.microsoft.com/office/drawing/2014/main" id="{A9F93E6C-1B09-4B6B-8757-40E384051613}"/>
              </a:ext>
            </a:extLst>
          </p:cNvPr>
          <p:cNvSpPr txBox="1"/>
          <p:nvPr/>
        </p:nvSpPr>
        <p:spPr>
          <a:xfrm>
            <a:off x="7574329" y="1122956"/>
            <a:ext cx="4291250" cy="4478149"/>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en-US" sz="1800" dirty="0">
                <a:latin typeface="Arial" panose="020B0604020202020204" pitchFamily="34" charset="0"/>
                <a:cs typeface="Arial" panose="020B0604020202020204" pitchFamily="34" charset="0"/>
              </a:rPr>
              <a:t>Active risk reduction usually requires electrical or hydraulic power operation.</a:t>
            </a:r>
          </a:p>
          <a:p>
            <a:pPr marL="285750" indent="-285750">
              <a:spcBef>
                <a:spcPts val="600"/>
              </a:spcBef>
              <a:buFont typeface="Wingdings" panose="05000000000000000000" pitchFamily="2" charset="2"/>
              <a:buChar char="ü"/>
            </a:pPr>
            <a:r>
              <a:rPr lang="en-US" sz="1800" dirty="0">
                <a:latin typeface="Arial" panose="020B0604020202020204" pitchFamily="34" charset="0"/>
                <a:cs typeface="Arial" panose="020B0604020202020204" pitchFamily="34" charset="0"/>
              </a:rPr>
              <a:t>Since many operating parts will be involved, the system may not operate when there is a “demand” to operate.</a:t>
            </a:r>
          </a:p>
          <a:p>
            <a:pPr marL="285750" indent="-285750">
              <a:spcBef>
                <a:spcPts val="600"/>
              </a:spcBef>
              <a:buFont typeface="Wingdings" panose="05000000000000000000" pitchFamily="2" charset="2"/>
              <a:buChar char="ü"/>
            </a:pPr>
            <a:r>
              <a:rPr lang="en-US" sz="1800" dirty="0">
                <a:latin typeface="Arial" panose="020B0604020202020204" pitchFamily="34" charset="0"/>
                <a:cs typeface="Arial" panose="020B0604020202020204" pitchFamily="34" charset="0"/>
              </a:rPr>
              <a:t>The “Failure on Demand” must be minimized through formal analysis, in order to achieve a reliable active risk reduction.</a:t>
            </a:r>
          </a:p>
          <a:p>
            <a:pPr marL="285750" indent="-285750">
              <a:spcBef>
                <a:spcPts val="600"/>
              </a:spcBef>
              <a:buFont typeface="Wingdings" panose="05000000000000000000" pitchFamily="2" charset="2"/>
              <a:buChar char="ü"/>
            </a:pPr>
            <a:r>
              <a:rPr lang="en-US" sz="1800" dirty="0">
                <a:latin typeface="Arial" panose="020B0604020202020204" pitchFamily="34" charset="0"/>
                <a:cs typeface="Arial" panose="020B0604020202020204" pitchFamily="34" charset="0"/>
              </a:rPr>
              <a:t>A risk reduction of 10 to 1000 can be achieved by different designs.</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endParaRPr lang="en-US" sz="1800" dirty="0"/>
          </a:p>
          <a:p>
            <a:endParaRPr lang="en-US" dirty="0"/>
          </a:p>
        </p:txBody>
      </p:sp>
    </p:spTree>
    <p:extLst>
      <p:ext uri="{BB962C8B-B14F-4D97-AF65-F5344CB8AC3E}">
        <p14:creationId xmlns:p14="http://schemas.microsoft.com/office/powerpoint/2010/main" val="923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326421" y="442870"/>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Strategies – Procedural Risk Reduction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324542F-5E16-468F-8D2B-9437FE0EE272}"/>
              </a:ext>
            </a:extLst>
          </p:cNvPr>
          <p:cNvSpPr txBox="1">
            <a:spLocks/>
          </p:cNvSpPr>
          <p:nvPr/>
        </p:nvSpPr>
        <p:spPr>
          <a:xfrm>
            <a:off x="903197" y="1182389"/>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p:txBody>
      </p:sp>
      <p:sp>
        <p:nvSpPr>
          <p:cNvPr id="7" name="Text Placeholder 2">
            <a:extLst>
              <a:ext uri="{FF2B5EF4-FFF2-40B4-BE49-F238E27FC236}">
                <a16:creationId xmlns:a16="http://schemas.microsoft.com/office/drawing/2014/main" id="{3711DC87-597E-4A30-A427-1707CC60BEAC}"/>
              </a:ext>
            </a:extLst>
          </p:cNvPr>
          <p:cNvSpPr txBox="1">
            <a:spLocks/>
          </p:cNvSpPr>
          <p:nvPr/>
        </p:nvSpPr>
        <p:spPr>
          <a:xfrm>
            <a:off x="495234" y="1067906"/>
            <a:ext cx="919740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800" dirty="0">
                <a:latin typeface="Arial" panose="020B0604020202020204" pitchFamily="34" charset="0"/>
                <a:cs typeface="Arial" panose="020B0604020202020204" pitchFamily="34" charset="0"/>
              </a:rPr>
              <a:t>Procedural Risk Reduction is the application of procedures in Risk Management.  </a:t>
            </a:r>
          </a:p>
          <a:p>
            <a:pPr marL="0" indent="0">
              <a:buFont typeface="Arial" panose="020B0604020202020204" pitchFamily="34" charset="0"/>
              <a:buNone/>
            </a:pPr>
            <a:r>
              <a:rPr lang="en-US" sz="1800" b="1" dirty="0">
                <a:latin typeface="Arial" panose="020B0604020202020204" pitchFamily="34" charset="0"/>
                <a:cs typeface="Arial" panose="020B0604020202020204" pitchFamily="34" charset="0"/>
              </a:rPr>
              <a:t>Examples: </a:t>
            </a:r>
          </a:p>
          <a:p>
            <a:r>
              <a:rPr lang="en-US" sz="1800" dirty="0">
                <a:latin typeface="Arial" panose="020B0604020202020204" pitchFamily="34" charset="0"/>
                <a:cs typeface="Arial" panose="020B0604020202020204" pitchFamily="34" charset="0"/>
              </a:rPr>
              <a:t>Work Permits</a:t>
            </a:r>
          </a:p>
          <a:p>
            <a:r>
              <a:rPr lang="en-US" sz="1800" dirty="0">
                <a:latin typeface="Arial" panose="020B0604020202020204" pitchFamily="34" charset="0"/>
                <a:cs typeface="Arial" panose="020B0604020202020204" pitchFamily="34" charset="0"/>
              </a:rPr>
              <a:t>Training – Are all Operators trained on the plant operation?</a:t>
            </a:r>
          </a:p>
          <a:p>
            <a:r>
              <a:rPr lang="en-US" sz="1800" dirty="0">
                <a:latin typeface="Arial" panose="020B0604020202020204" pitchFamily="34" charset="0"/>
                <a:cs typeface="Arial" panose="020B0604020202020204" pitchFamily="34" charset="0"/>
              </a:rPr>
              <a:t>Standard Operating Procedure – Are the SOPs up to date?</a:t>
            </a:r>
          </a:p>
          <a:p>
            <a:r>
              <a:rPr lang="en-US" sz="1800" dirty="0">
                <a:latin typeface="Arial" panose="020B0604020202020204" pitchFamily="34" charset="0"/>
                <a:cs typeface="Arial" panose="020B0604020202020204" pitchFamily="34" charset="0"/>
              </a:rPr>
              <a:t>Safety Regulations – Are you aware of all the Safety Regulations?</a:t>
            </a:r>
          </a:p>
          <a:p>
            <a:r>
              <a:rPr lang="en-US" sz="1800" dirty="0">
                <a:latin typeface="Arial" panose="020B0604020202020204" pitchFamily="34" charset="0"/>
                <a:cs typeface="Arial" panose="020B0604020202020204" pitchFamily="34" charset="0"/>
              </a:rPr>
              <a:t>Emergency Response Procedure – Do you have a Drill of ER</a:t>
            </a:r>
          </a:p>
          <a:p>
            <a:r>
              <a:rPr lang="en-US" sz="1800" dirty="0">
                <a:latin typeface="Arial" panose="020B0604020202020204" pitchFamily="34" charset="0"/>
                <a:cs typeface="Arial" panose="020B0604020202020204" pitchFamily="34" charset="0"/>
              </a:rPr>
              <a:t>Maintenance Philosophy – What is your plant Maintenance Philosophy?</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    (Preventive, Breakdown, Time-based, Risk-based)</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Tanks, Vessels, Pipelines Corrosion Monitoring</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Safety: Is the Tank overfill protection system tested periodically?</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 calcmode="lin" valueType="num">
                                      <p:cBhvr additive="base">
                                        <p:cTn id="4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28BC32-3F8E-A3A4-6E8D-81D05F1919B0}"/>
              </a:ext>
            </a:extLst>
          </p:cNvPr>
          <p:cNvSpPr txBox="1"/>
          <p:nvPr/>
        </p:nvSpPr>
        <p:spPr>
          <a:xfrm>
            <a:off x="1083733" y="3160241"/>
            <a:ext cx="10566400" cy="991746"/>
          </a:xfrm>
          <a:prstGeom prst="rect">
            <a:avLst/>
          </a:prstGeom>
          <a:noFill/>
        </p:spPr>
        <p:txBody>
          <a:bodyPr wrap="square">
            <a:spAutoFit/>
          </a:bodyPr>
          <a:lstStyle/>
          <a:p>
            <a:pPr marL="0" marR="0" algn="ctr">
              <a:lnSpc>
                <a:spcPct val="107000"/>
              </a:lnSpc>
              <a:spcBef>
                <a:spcPts val="0"/>
              </a:spcBef>
              <a:spcAft>
                <a:spcPts val="800"/>
              </a:spcAft>
            </a:pPr>
            <a:r>
              <a:rPr lang="en-US" sz="2800" dirty="0">
                <a:solidFill>
                  <a:srgbClr val="0070C0"/>
                </a:solidFill>
                <a:effectLst/>
                <a:latin typeface="Bodoni MT Black" panose="02070A03080606020203" pitchFamily="18" charset="0"/>
                <a:ea typeface="Calibri" panose="020F0502020204030204" pitchFamily="34" charset="0"/>
                <a:cs typeface="Times New Roman" panose="02020603050405020304" pitchFamily="18" charset="0"/>
              </a:rPr>
              <a:t>THE IMPORTANCE OF SAFETY INSTRUMENTED SYSTEM IN THE PROCESS INDUSTRY</a:t>
            </a:r>
          </a:p>
        </p:txBody>
      </p:sp>
    </p:spTree>
    <p:extLst>
      <p:ext uri="{BB962C8B-B14F-4D97-AF65-F5344CB8AC3E}">
        <p14:creationId xmlns:p14="http://schemas.microsoft.com/office/powerpoint/2010/main" val="104209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326421" y="442870"/>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Strategies – Layers of Protection Analysis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324542F-5E16-468F-8D2B-9437FE0EE272}"/>
              </a:ext>
            </a:extLst>
          </p:cNvPr>
          <p:cNvSpPr txBox="1">
            <a:spLocks/>
          </p:cNvSpPr>
          <p:nvPr/>
        </p:nvSpPr>
        <p:spPr>
          <a:xfrm>
            <a:off x="903197" y="1182389"/>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p:txBody>
      </p:sp>
      <p:sp>
        <p:nvSpPr>
          <p:cNvPr id="10" name="Text Placeholder 2">
            <a:extLst>
              <a:ext uri="{FF2B5EF4-FFF2-40B4-BE49-F238E27FC236}">
                <a16:creationId xmlns:a16="http://schemas.microsoft.com/office/drawing/2014/main" id="{21379CE1-4BCC-416E-BD51-B3DB84E7F86C}"/>
              </a:ext>
            </a:extLst>
          </p:cNvPr>
          <p:cNvSpPr txBox="1">
            <a:spLocks/>
          </p:cNvSpPr>
          <p:nvPr/>
        </p:nvSpPr>
        <p:spPr>
          <a:xfrm>
            <a:off x="589018" y="1004198"/>
            <a:ext cx="7471770" cy="4965349"/>
          </a:xfrm>
          <a:prstGeom prst="rect">
            <a:avLst/>
          </a:prstGeom>
        </p:spPr>
        <p:txBody>
          <a:bodyPr lIns="180000" tIns="270000" rIns="90000" bIns="0"/>
          <a:lstStyle>
            <a:lvl1pPr marL="207363" indent="-207363" algn="l" defTabSz="1008011" rtl="0" eaLnBrk="1" latinLnBrk="0" hangingPunct="1">
              <a:lnSpc>
                <a:spcPct val="105000"/>
              </a:lnSpc>
              <a:spcBef>
                <a:spcPts val="0"/>
              </a:spcBef>
              <a:spcAft>
                <a:spcPts val="500"/>
              </a:spcAft>
              <a:buFont typeface="Arial" pitchFamily="34" charset="0"/>
              <a:buChar char="▪"/>
              <a:tabLst>
                <a:tab pos="180975" algn="l"/>
                <a:tab pos="360363" algn="l"/>
              </a:tabLst>
              <a:defRPr lang="de-DE" sz="1400" kern="1200" smtClean="0">
                <a:solidFill>
                  <a:srgbClr val="000000"/>
                </a:solidFill>
                <a:latin typeface="Arial" pitchFamily="34" charset="0"/>
                <a:ea typeface="+mn-ea"/>
                <a:cs typeface="Arial" pitchFamily="34" charset="0"/>
              </a:defRPr>
            </a:lvl1pPr>
            <a:lvl2pPr marL="622089" indent="-207363" algn="l" defTabSz="1008011" rtl="0" eaLnBrk="1" latinLnBrk="0" hangingPunct="1">
              <a:lnSpc>
                <a:spcPct val="105000"/>
              </a:lnSpc>
              <a:spcBef>
                <a:spcPts val="0"/>
              </a:spcBef>
              <a:spcAft>
                <a:spcPts val="500"/>
              </a:spcAft>
              <a:buFont typeface="Arial" pitchFamily="34" charset="0"/>
              <a:buChar char="▪"/>
              <a:tabLst>
                <a:tab pos="180975" algn="l"/>
                <a:tab pos="360363" algn="l"/>
              </a:tabLst>
              <a:defRPr lang="de-DE" sz="1400" kern="1200" smtClean="0">
                <a:solidFill>
                  <a:srgbClr val="000000"/>
                </a:solidFill>
                <a:latin typeface="Arial" pitchFamily="34" charset="0"/>
                <a:ea typeface="+mn-ea"/>
                <a:cs typeface="Arial" pitchFamily="34" charset="0"/>
              </a:defRPr>
            </a:lvl2pPr>
            <a:lvl3pPr marL="1036815" indent="-207363" algn="l" defTabSz="1008011" rtl="0" eaLnBrk="1" latinLnBrk="0" hangingPunct="1">
              <a:lnSpc>
                <a:spcPct val="105000"/>
              </a:lnSpc>
              <a:spcBef>
                <a:spcPts val="0"/>
              </a:spcBef>
              <a:spcAft>
                <a:spcPts val="500"/>
              </a:spcAft>
              <a:buFont typeface="Arial" pitchFamily="34" charset="0"/>
              <a:buChar char="▪"/>
              <a:tabLst>
                <a:tab pos="180975" algn="l"/>
                <a:tab pos="360363" algn="l"/>
              </a:tabLst>
              <a:defRPr lang="de-DE" sz="1400" kern="1200" smtClean="0">
                <a:solidFill>
                  <a:srgbClr val="000000"/>
                </a:solidFill>
                <a:latin typeface="Arial" pitchFamily="34" charset="0"/>
                <a:ea typeface="+mn-ea"/>
                <a:cs typeface="Arial" pitchFamily="34" charset="0"/>
              </a:defRPr>
            </a:lvl3pPr>
            <a:lvl4pPr marL="1451541" indent="-207363" algn="l" defTabSz="1008011" rtl="0" eaLnBrk="1" latinLnBrk="0" hangingPunct="1">
              <a:lnSpc>
                <a:spcPct val="105000"/>
              </a:lnSpc>
              <a:spcBef>
                <a:spcPts val="0"/>
              </a:spcBef>
              <a:spcAft>
                <a:spcPts val="500"/>
              </a:spcAft>
              <a:buFont typeface="Arial" pitchFamily="34" charset="0"/>
              <a:buChar char="▪"/>
              <a:tabLst>
                <a:tab pos="180975" algn="l"/>
                <a:tab pos="360363" algn="l"/>
              </a:tabLst>
              <a:defRPr lang="de-DE" sz="1400" kern="1200" smtClean="0">
                <a:solidFill>
                  <a:srgbClr val="000000"/>
                </a:solidFill>
                <a:latin typeface="Arial" pitchFamily="34" charset="0"/>
                <a:ea typeface="+mn-ea"/>
                <a:cs typeface="Arial" pitchFamily="34" charset="0"/>
              </a:defRPr>
            </a:lvl4pPr>
            <a:lvl5pPr marL="1866268" indent="-207363" algn="l" defTabSz="1008011" rtl="0" eaLnBrk="1" latinLnBrk="0" hangingPunct="1">
              <a:lnSpc>
                <a:spcPct val="105000"/>
              </a:lnSpc>
              <a:spcBef>
                <a:spcPts val="0"/>
              </a:spcBef>
              <a:spcAft>
                <a:spcPts val="500"/>
              </a:spcAft>
              <a:buFont typeface="Arial" pitchFamily="34" charset="0"/>
              <a:buChar char="▪"/>
              <a:tabLst>
                <a:tab pos="180975" algn="l"/>
                <a:tab pos="360363" algn="l"/>
              </a:tabLst>
              <a:defRPr lang="de-DE" sz="1400" kern="1200" dirty="0" smtClean="0">
                <a:solidFill>
                  <a:srgbClr val="000000"/>
                </a:solidFill>
                <a:latin typeface="Arial" pitchFamily="34" charset="0"/>
                <a:ea typeface="+mn-ea"/>
                <a:cs typeface="Arial" pitchFamily="34" charset="0"/>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a:lstStyle>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Good process design			RRF: 10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(Once in 10 yrs.)</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Operator action			RRF: 10</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DCS				RRF: 10</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Emergency Shutdown (ESD)		RRF: 10 to 1000</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Pressure Safety Valve (PSV)		RRF: 100 </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Dyke / Tank overflow line		RRF: 100</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RRF: Risk Reduction Factor.  It is the Factor of (usually Likelihood or frequency) reduction of an Event.</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Exercise: An Organization has a Target of 1 serious injury or significant equipment damage in 10000 years due to vessel overpressure leading to rupture and explosion, of a separator vessel.  A LOPA analysis showed that the Event can be initiated with a Likelihood of once in every ten years.  The vessel has a DCS pressure control loop (RRF 10) and an ESD loop to shutdown the plant.  Calculate the RRF of the ESD loop to achieve the Organizational Risk target.</a:t>
            </a:r>
          </a:p>
          <a:p>
            <a:pPr marL="207363" marR="0" lvl="0" indent="-207363" algn="l" defTabSz="1008011" rtl="0" eaLnBrk="1" fontAlgn="auto" latinLnBrk="0" hangingPunct="1">
              <a:lnSpc>
                <a:spcPct val="105000"/>
              </a:lnSpc>
              <a:spcBef>
                <a:spcPts val="0"/>
              </a:spcBef>
              <a:spcAft>
                <a:spcPts val="500"/>
              </a:spcAft>
              <a:buClrTx/>
              <a:buSzTx/>
              <a:buFont typeface="Arial" pitchFamily="34" charset="0"/>
              <a:buChar char="▪"/>
              <a:tabLst>
                <a:tab pos="180975" algn="l"/>
                <a:tab pos="360363" algn="l"/>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Solution: (1/10)x(1x10)x10000 = 100.  ESD loop shall have RRF of 100. </a:t>
            </a:r>
          </a:p>
        </p:txBody>
      </p:sp>
      <p:sp>
        <p:nvSpPr>
          <p:cNvPr id="11" name="TextBox 10">
            <a:extLst>
              <a:ext uri="{FF2B5EF4-FFF2-40B4-BE49-F238E27FC236}">
                <a16:creationId xmlns:a16="http://schemas.microsoft.com/office/drawing/2014/main" id="{AE7C6CB3-866D-4403-BC00-41420B6C1C58}"/>
              </a:ext>
            </a:extLst>
          </p:cNvPr>
          <p:cNvSpPr txBox="1"/>
          <p:nvPr/>
        </p:nvSpPr>
        <p:spPr>
          <a:xfrm>
            <a:off x="8667974" y="1182389"/>
            <a:ext cx="3083238" cy="2554545"/>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Whether we use a quantitative target RRF for an ESD loop or not, all ESD loops greatly contribute to the Risk reduction, usually by a factor of more than 10 up to 1000.</a:t>
            </a:r>
          </a:p>
        </p:txBody>
      </p:sp>
    </p:spTree>
    <p:extLst>
      <p:ext uri="{BB962C8B-B14F-4D97-AF65-F5344CB8AC3E}">
        <p14:creationId xmlns:p14="http://schemas.microsoft.com/office/powerpoint/2010/main" val="66871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 calcmode="lin" valueType="num">
                                      <p:cBhvr additive="base">
                                        <p:cTn id="3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 calcmode="lin" valueType="num">
                                      <p:cBhvr additive="base">
                                        <p:cTn id="3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 calcmode="lin" valueType="num">
                                      <p:cBhvr additive="base">
                                        <p:cTn id="43"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496187" y="375571"/>
            <a:ext cx="11051204"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Functional Safety – Parts of a SIF Loop</a:t>
            </a:r>
          </a:p>
        </p:txBody>
      </p:sp>
      <p:sp>
        <p:nvSpPr>
          <p:cNvPr id="7" name="Rectangle 1">
            <a:extLst>
              <a:ext uri="{FF2B5EF4-FFF2-40B4-BE49-F238E27FC236}">
                <a16:creationId xmlns:a16="http://schemas.microsoft.com/office/drawing/2014/main" id="{9EBEE86C-3C24-42D5-B742-A6F130FEEF8D}"/>
              </a:ext>
            </a:extLst>
          </p:cNvPr>
          <p:cNvSpPr>
            <a:spLocks noChangeArrowheads="1"/>
          </p:cNvSpPr>
          <p:nvPr/>
        </p:nvSpPr>
        <p:spPr bwMode="auto">
          <a:xfrm>
            <a:off x="1229655" y="3258285"/>
            <a:ext cx="2199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EF590634-0BAE-4410-B65C-0A8C44EB87C8}"/>
              </a:ext>
            </a:extLst>
          </p:cNvPr>
          <p:cNvPicPr>
            <a:picLocks noChangeAspect="1"/>
          </p:cNvPicPr>
          <p:nvPr/>
        </p:nvPicPr>
        <p:blipFill>
          <a:blip r:embed="rId3"/>
          <a:stretch>
            <a:fillRect/>
          </a:stretch>
        </p:blipFill>
        <p:spPr>
          <a:xfrm>
            <a:off x="1575110" y="877443"/>
            <a:ext cx="9387235" cy="3633226"/>
          </a:xfrm>
          <a:prstGeom prst="rect">
            <a:avLst/>
          </a:prstGeom>
        </p:spPr>
      </p:pic>
      <p:pic>
        <p:nvPicPr>
          <p:cNvPr id="8" name="Picture 7">
            <a:extLst>
              <a:ext uri="{FF2B5EF4-FFF2-40B4-BE49-F238E27FC236}">
                <a16:creationId xmlns:a16="http://schemas.microsoft.com/office/drawing/2014/main" id="{A9D6CAA2-5E24-4546-9C55-711BE01FD4E4}"/>
              </a:ext>
            </a:extLst>
          </p:cNvPr>
          <p:cNvPicPr>
            <a:picLocks noChangeAspect="1"/>
          </p:cNvPicPr>
          <p:nvPr/>
        </p:nvPicPr>
        <p:blipFill>
          <a:blip r:embed="rId4"/>
          <a:stretch>
            <a:fillRect/>
          </a:stretch>
        </p:blipFill>
        <p:spPr>
          <a:xfrm>
            <a:off x="3362093" y="4553761"/>
            <a:ext cx="5965902" cy="1864178"/>
          </a:xfrm>
          <a:prstGeom prst="rect">
            <a:avLst/>
          </a:prstGeom>
        </p:spPr>
      </p:pic>
    </p:spTree>
    <p:extLst>
      <p:ext uri="{BB962C8B-B14F-4D97-AF65-F5344CB8AC3E}">
        <p14:creationId xmlns:p14="http://schemas.microsoft.com/office/powerpoint/2010/main" val="3439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162298" y="149165"/>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 Swiss Cheese Model</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324542F-5E16-468F-8D2B-9437FE0EE272}"/>
              </a:ext>
            </a:extLst>
          </p:cNvPr>
          <p:cNvSpPr txBox="1">
            <a:spLocks/>
          </p:cNvSpPr>
          <p:nvPr/>
        </p:nvSpPr>
        <p:spPr>
          <a:xfrm>
            <a:off x="903197" y="1182389"/>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p:txBody>
      </p:sp>
      <p:pic>
        <p:nvPicPr>
          <p:cNvPr id="2" name="Picture 1">
            <a:extLst>
              <a:ext uri="{FF2B5EF4-FFF2-40B4-BE49-F238E27FC236}">
                <a16:creationId xmlns:a16="http://schemas.microsoft.com/office/drawing/2014/main" id="{3E22F141-6500-41D5-8CBB-C71FCE593CB3}"/>
              </a:ext>
            </a:extLst>
          </p:cNvPr>
          <p:cNvPicPr>
            <a:picLocks noChangeAspect="1"/>
          </p:cNvPicPr>
          <p:nvPr/>
        </p:nvPicPr>
        <p:blipFill>
          <a:blip r:embed="rId3"/>
          <a:stretch>
            <a:fillRect/>
          </a:stretch>
        </p:blipFill>
        <p:spPr>
          <a:xfrm>
            <a:off x="1347846" y="901650"/>
            <a:ext cx="6316003" cy="4968671"/>
          </a:xfrm>
          <a:prstGeom prst="rect">
            <a:avLst/>
          </a:prstGeom>
        </p:spPr>
      </p:pic>
      <p:pic>
        <p:nvPicPr>
          <p:cNvPr id="3" name="Picture 2">
            <a:extLst>
              <a:ext uri="{FF2B5EF4-FFF2-40B4-BE49-F238E27FC236}">
                <a16:creationId xmlns:a16="http://schemas.microsoft.com/office/drawing/2014/main" id="{DBE9B5E4-7474-4304-9FD6-CE70480C8F58}"/>
              </a:ext>
            </a:extLst>
          </p:cNvPr>
          <p:cNvPicPr>
            <a:picLocks noChangeAspect="1"/>
          </p:cNvPicPr>
          <p:nvPr/>
        </p:nvPicPr>
        <p:blipFill>
          <a:blip r:embed="rId4"/>
          <a:stretch>
            <a:fillRect/>
          </a:stretch>
        </p:blipFill>
        <p:spPr>
          <a:xfrm>
            <a:off x="981436" y="1053758"/>
            <a:ext cx="5858764" cy="3353091"/>
          </a:xfrm>
          <a:prstGeom prst="rect">
            <a:avLst/>
          </a:prstGeom>
        </p:spPr>
      </p:pic>
      <p:sp>
        <p:nvSpPr>
          <p:cNvPr id="12" name="TextBox 11">
            <a:extLst>
              <a:ext uri="{FF2B5EF4-FFF2-40B4-BE49-F238E27FC236}">
                <a16:creationId xmlns:a16="http://schemas.microsoft.com/office/drawing/2014/main" id="{01B199BB-55A6-4D25-84E8-8A19BC9E6C35}"/>
              </a:ext>
            </a:extLst>
          </p:cNvPr>
          <p:cNvSpPr txBox="1"/>
          <p:nvPr/>
        </p:nvSpPr>
        <p:spPr>
          <a:xfrm>
            <a:off x="3129674" y="4414752"/>
            <a:ext cx="1562287" cy="261610"/>
          </a:xfrm>
          <a:prstGeom prst="rect">
            <a:avLst/>
          </a:prstGeom>
          <a:noFill/>
        </p:spPr>
        <p:txBody>
          <a:bodyPr wrap="square" rtlCol="0">
            <a:spAutoFit/>
          </a:bodyPr>
          <a:lstStyle/>
          <a:p>
            <a:r>
              <a:rPr lang="en-US" sz="1050" dirty="0"/>
              <a:t>Figure from: umich.edu</a:t>
            </a:r>
          </a:p>
        </p:txBody>
      </p:sp>
      <p:sp>
        <p:nvSpPr>
          <p:cNvPr id="5" name="Rectangle 4">
            <a:extLst>
              <a:ext uri="{FF2B5EF4-FFF2-40B4-BE49-F238E27FC236}">
                <a16:creationId xmlns:a16="http://schemas.microsoft.com/office/drawing/2014/main" id="{E63D86A6-0338-4871-BD36-3634354A1C15}"/>
              </a:ext>
            </a:extLst>
          </p:cNvPr>
          <p:cNvSpPr/>
          <p:nvPr/>
        </p:nvSpPr>
        <p:spPr>
          <a:xfrm>
            <a:off x="903197" y="4756021"/>
            <a:ext cx="9936479" cy="1200329"/>
          </a:xfrm>
          <a:prstGeom prst="rect">
            <a:avLst/>
          </a:prstGeom>
        </p:spPr>
        <p:txBody>
          <a:bodyPr wrap="square">
            <a:spAutoFit/>
          </a:bodyPr>
          <a:lstStyle/>
          <a:p>
            <a:r>
              <a:rPr lang="en-US" dirty="0">
                <a:solidFill>
                  <a:srgbClr val="0070C0"/>
                </a:solidFill>
              </a:rPr>
              <a:t>Engineering Controls: Process Design, DCS, ESD.</a:t>
            </a:r>
          </a:p>
          <a:p>
            <a:r>
              <a:rPr lang="en-US" dirty="0">
                <a:solidFill>
                  <a:srgbClr val="0070C0"/>
                </a:solidFill>
              </a:rPr>
              <a:t>Administrative Controls: Restricted entry &amp; Permit to Work System</a:t>
            </a:r>
          </a:p>
          <a:p>
            <a:r>
              <a:rPr lang="en-US" dirty="0">
                <a:solidFill>
                  <a:srgbClr val="0070C0"/>
                </a:solidFill>
              </a:rPr>
              <a:t>Behavioral Controls: Reduction of unsafe behaviors of O&amp;M personnel, Contractors.</a:t>
            </a:r>
          </a:p>
          <a:p>
            <a:r>
              <a:rPr lang="en-US" dirty="0">
                <a:solidFill>
                  <a:srgbClr val="0070C0"/>
                </a:solidFill>
              </a:rPr>
              <a:t>Mitigating Barriers: Fire Fighting, Emergency Response.</a:t>
            </a:r>
          </a:p>
        </p:txBody>
      </p:sp>
      <p:sp>
        <p:nvSpPr>
          <p:cNvPr id="13" name="TextBox 12">
            <a:extLst>
              <a:ext uri="{FF2B5EF4-FFF2-40B4-BE49-F238E27FC236}">
                <a16:creationId xmlns:a16="http://schemas.microsoft.com/office/drawing/2014/main" id="{77F846A2-A415-4617-ADC0-D504FE4AA610}"/>
              </a:ext>
            </a:extLst>
          </p:cNvPr>
          <p:cNvSpPr txBox="1"/>
          <p:nvPr/>
        </p:nvSpPr>
        <p:spPr>
          <a:xfrm>
            <a:off x="7465255" y="851949"/>
            <a:ext cx="4059632" cy="3785652"/>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In the Swiss Cheese model, the available Safety Layers are modelled as a series of barriers, preventing the hazard to reach the consequence.</a:t>
            </a:r>
          </a:p>
          <a:p>
            <a:pPr marL="285750" indent="-285750">
              <a:buFont typeface="Wingdings" panose="05000000000000000000" pitchFamily="2" charset="2"/>
              <a:buChar char="ü"/>
            </a:pPr>
            <a:r>
              <a:rPr lang="en-US" sz="1600" dirty="0"/>
              <a:t>Since each Layer of Protection has an estimated failure rate and type (mode) of failures, the consequence is usually a combinational failure of multiple protection layers.</a:t>
            </a:r>
          </a:p>
          <a:p>
            <a:pPr marL="285750" indent="-285750">
              <a:buFont typeface="Wingdings" panose="05000000000000000000" pitchFamily="2" charset="2"/>
              <a:buChar char="ü"/>
            </a:pPr>
            <a:r>
              <a:rPr lang="en-US" sz="1600" dirty="0"/>
              <a:t>Engineering Controls reduce likelihood of events.  Hence the most beneficial method of Risk reduction is to ensure </a:t>
            </a:r>
          </a:p>
          <a:p>
            <a:pPr marL="285750" indent="-285750">
              <a:buFont typeface="Wingdings" panose="05000000000000000000" pitchFamily="2" charset="2"/>
              <a:buChar char="ü"/>
            </a:pPr>
            <a:r>
              <a:rPr lang="en-US" sz="1600" b="1" i="1" u="sng" dirty="0"/>
              <a:t>ALL ENGINEERING CONTROLS MUST WORK WHEN DEMANDED</a:t>
            </a:r>
          </a:p>
          <a:p>
            <a:pPr marL="285750" indent="-285750">
              <a:buFont typeface="Wingdings" panose="05000000000000000000" pitchFamily="2" charset="2"/>
              <a:buChar char="ü"/>
            </a:pPr>
            <a:endParaRPr lang="en-US" sz="1600" dirty="0"/>
          </a:p>
        </p:txBody>
      </p:sp>
    </p:spTree>
    <p:extLst>
      <p:ext uri="{BB962C8B-B14F-4D97-AF65-F5344CB8AC3E}">
        <p14:creationId xmlns:p14="http://schemas.microsoft.com/office/powerpoint/2010/main" val="303664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 calcmode="lin" valueType="num">
                                      <p:cBhvr additive="base">
                                        <p:cTn id="3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 calcmode="lin" valueType="num">
                                      <p:cBhvr additive="base">
                                        <p:cTn id="4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 calcmode="lin" valueType="num">
                                      <p:cBhvr additive="base">
                                        <p:cTn id="4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162298" y="149165"/>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Strategies – Better Alarm Management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A324542F-5E16-468F-8D2B-9437FE0EE272}"/>
              </a:ext>
            </a:extLst>
          </p:cNvPr>
          <p:cNvSpPr txBox="1">
            <a:spLocks/>
          </p:cNvSpPr>
          <p:nvPr/>
        </p:nvSpPr>
        <p:spPr>
          <a:xfrm>
            <a:off x="903197" y="1182389"/>
            <a:ext cx="6315736"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p:txBody>
      </p:sp>
      <p:pic>
        <p:nvPicPr>
          <p:cNvPr id="2" name="Picture 1">
            <a:extLst>
              <a:ext uri="{FF2B5EF4-FFF2-40B4-BE49-F238E27FC236}">
                <a16:creationId xmlns:a16="http://schemas.microsoft.com/office/drawing/2014/main" id="{3E22F141-6500-41D5-8CBB-C71FCE593CB3}"/>
              </a:ext>
            </a:extLst>
          </p:cNvPr>
          <p:cNvPicPr>
            <a:picLocks noChangeAspect="1"/>
          </p:cNvPicPr>
          <p:nvPr/>
        </p:nvPicPr>
        <p:blipFill>
          <a:blip r:embed="rId3"/>
          <a:stretch>
            <a:fillRect/>
          </a:stretch>
        </p:blipFill>
        <p:spPr>
          <a:xfrm>
            <a:off x="1347846" y="901650"/>
            <a:ext cx="6316003" cy="4968671"/>
          </a:xfrm>
          <a:prstGeom prst="rect">
            <a:avLst/>
          </a:prstGeom>
        </p:spPr>
      </p:pic>
      <p:sp>
        <p:nvSpPr>
          <p:cNvPr id="10" name="Text Placeholder 2">
            <a:extLst>
              <a:ext uri="{FF2B5EF4-FFF2-40B4-BE49-F238E27FC236}">
                <a16:creationId xmlns:a16="http://schemas.microsoft.com/office/drawing/2014/main" id="{A906CD7D-C5D7-422D-AED9-4EFDEA04DA3C}"/>
              </a:ext>
            </a:extLst>
          </p:cNvPr>
          <p:cNvSpPr txBox="1">
            <a:spLocks/>
          </p:cNvSpPr>
          <p:nvPr/>
        </p:nvSpPr>
        <p:spPr>
          <a:xfrm>
            <a:off x="242575" y="849316"/>
            <a:ext cx="10125313"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800" dirty="0">
                <a:solidFill>
                  <a:srgbClr val="211D1E"/>
                </a:solidFill>
                <a:latin typeface="Arial" panose="020B0604020202020204" pitchFamily="34" charset="0"/>
                <a:cs typeface="Arial" panose="020B0604020202020204" pitchFamily="34" charset="0"/>
              </a:rPr>
              <a:t>EEMUA 191, IEC 62682 &amp; other Standards requires that all Alarms are presented to the Operator with a clear actionable format.  The number of Alarms presented at one time (standing alarms or alarms within 10 min. after an upset should not exceed ten (10).  This is a hugely difficult target but must be met.</a:t>
            </a:r>
          </a:p>
        </p:txBody>
      </p:sp>
      <p:sp>
        <p:nvSpPr>
          <p:cNvPr id="11" name="TextBox 10">
            <a:extLst>
              <a:ext uri="{FF2B5EF4-FFF2-40B4-BE49-F238E27FC236}">
                <a16:creationId xmlns:a16="http://schemas.microsoft.com/office/drawing/2014/main" id="{820407DB-154F-4E55-8CD9-3A0E3750ED05}"/>
              </a:ext>
            </a:extLst>
          </p:cNvPr>
          <p:cNvSpPr txBox="1"/>
          <p:nvPr/>
        </p:nvSpPr>
        <p:spPr>
          <a:xfrm>
            <a:off x="468923" y="2388907"/>
            <a:ext cx="10508567" cy="2616101"/>
          </a:xfrm>
          <a:prstGeom prst="rect">
            <a:avLst/>
          </a:prstGeom>
          <a:noFill/>
        </p:spPr>
        <p:txBody>
          <a:bodyPr wrap="square" rtlCol="0">
            <a:spAutoFit/>
          </a:bodyPr>
          <a:lstStyle/>
          <a:p>
            <a:r>
              <a:rPr lang="en-US" u="sng" dirty="0"/>
              <a:t>Discussion point</a:t>
            </a:r>
            <a:r>
              <a:rPr lang="en-US" dirty="0"/>
              <a:t>: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What action do you take if you receive a Tank High Level Alarm?</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How many alarms </a:t>
            </a:r>
            <a:r>
              <a:rPr lang="en-US" sz="2000" dirty="0">
                <a:latin typeface="Arial" panose="020B0604020202020204" pitchFamily="34" charset="0"/>
                <a:cs typeface="Arial" panose="020B0604020202020204" pitchFamily="34" charset="0"/>
              </a:rPr>
              <a:t>do</a:t>
            </a:r>
            <a:r>
              <a:rPr lang="en-US" dirty="0"/>
              <a:t> you receive in 24 Hrs.?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Do the Alarm messages always convey clear message?</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Do you have SOPs recommending action to be taken upon receiving every alarm?</a:t>
            </a:r>
          </a:p>
        </p:txBody>
      </p:sp>
    </p:spTree>
    <p:extLst>
      <p:ext uri="{BB962C8B-B14F-4D97-AF65-F5344CB8AC3E}">
        <p14:creationId xmlns:p14="http://schemas.microsoft.com/office/powerpoint/2010/main" val="335968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additive="base">
                                        <p:cTn id="2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additive="base">
                                        <p:cTn id="3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314178" y="466438"/>
            <a:ext cx="10900059"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405C8EA-6B82-4BEF-8CDB-DC9BD3D9F2A5}"/>
              </a:ext>
            </a:extLst>
          </p:cNvPr>
          <p:cNvSpPr txBox="1"/>
          <p:nvPr/>
        </p:nvSpPr>
        <p:spPr>
          <a:xfrm>
            <a:off x="193288" y="1193146"/>
            <a:ext cx="11998712" cy="1074590"/>
          </a:xfrm>
          <a:prstGeom prst="rect">
            <a:avLst/>
          </a:prstGeom>
          <a:noFill/>
        </p:spPr>
        <p:txBody>
          <a:bodyPr wrap="square">
            <a:spAutoFit/>
          </a:bodyPr>
          <a:lstStyle/>
          <a:p>
            <a:pPr marL="228600">
              <a:lnSpc>
                <a:spcPct val="107000"/>
              </a:lnSpc>
              <a:spcBef>
                <a:spcPts val="600"/>
              </a:spcBef>
              <a:spcAft>
                <a:spcPts val="600"/>
              </a:spcAft>
            </a:pPr>
            <a:endParaRPr lang="en-US" b="1" dirty="0">
              <a:solidFill>
                <a:srgbClr val="0070C0"/>
              </a:solidFill>
              <a:latin typeface="Arial" panose="020B0604020202020204" pitchFamily="34" charset="0"/>
              <a:cs typeface="Arial" panose="020B0604020202020204" pitchFamily="34" charset="0"/>
            </a:endParaRPr>
          </a:p>
          <a:p>
            <a:pPr marL="228600">
              <a:lnSpc>
                <a:spcPct val="107000"/>
              </a:lnSpc>
            </a:pP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28600">
              <a:lnSpc>
                <a:spcPct val="107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1D5ED80-CB58-4742-868D-77643AF79B43}"/>
              </a:ext>
            </a:extLst>
          </p:cNvPr>
          <p:cNvPicPr>
            <a:picLocks noChangeAspect="1"/>
          </p:cNvPicPr>
          <p:nvPr/>
        </p:nvPicPr>
        <p:blipFill>
          <a:blip r:embed="rId3"/>
          <a:stretch>
            <a:fillRect/>
          </a:stretch>
        </p:blipFill>
        <p:spPr>
          <a:xfrm>
            <a:off x="8662160" y="3496496"/>
            <a:ext cx="3236825" cy="2168357"/>
          </a:xfrm>
          <a:prstGeom prst="rect">
            <a:avLst/>
          </a:prstGeom>
        </p:spPr>
      </p:pic>
      <p:sp>
        <p:nvSpPr>
          <p:cNvPr id="6" name="Text Placeholder 2">
            <a:extLst>
              <a:ext uri="{FF2B5EF4-FFF2-40B4-BE49-F238E27FC236}">
                <a16:creationId xmlns:a16="http://schemas.microsoft.com/office/drawing/2014/main" id="{CDE13B5D-FB5D-4717-8711-1FB1E3A49B1A}"/>
              </a:ext>
            </a:extLst>
          </p:cNvPr>
          <p:cNvSpPr txBox="1">
            <a:spLocks/>
          </p:cNvSpPr>
          <p:nvPr/>
        </p:nvSpPr>
        <p:spPr>
          <a:xfrm>
            <a:off x="537435" y="879853"/>
            <a:ext cx="8222047" cy="496534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Risk = Consequence x Likelihood</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Almost certain event leading to “moderate” consequence; Risk = 5 x 3 = </a:t>
            </a:r>
            <a:r>
              <a:rPr lang="en-US" sz="1800" dirty="0">
                <a:highlight>
                  <a:srgbClr val="FF0000"/>
                </a:highlight>
                <a:latin typeface="Arial" panose="020B0604020202020204" pitchFamily="34" charset="0"/>
                <a:cs typeface="Arial" panose="020B0604020202020204" pitchFamily="34" charset="0"/>
              </a:rPr>
              <a:t>15</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Possible event with Catastrophic consequence;                 Risk = 3 x 5 = </a:t>
            </a:r>
            <a:r>
              <a:rPr lang="en-US" sz="1800" dirty="0">
                <a:highlight>
                  <a:srgbClr val="FF0000"/>
                </a:highlight>
                <a:latin typeface="Arial" panose="020B0604020202020204" pitchFamily="34" charset="0"/>
                <a:cs typeface="Arial" panose="020B0604020202020204" pitchFamily="34" charset="0"/>
              </a:rPr>
              <a:t>15</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Question: Which risk would you attempt to reduce first?</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Answer: All the “unacceptable” risks shown in </a:t>
            </a:r>
            <a:r>
              <a:rPr lang="en-US" sz="1800" dirty="0">
                <a:highlight>
                  <a:srgbClr val="FF0000"/>
                </a:highlight>
                <a:latin typeface="Arial" panose="020B0604020202020204" pitchFamily="34" charset="0"/>
                <a:cs typeface="Arial" panose="020B0604020202020204" pitchFamily="34" charset="0"/>
              </a:rPr>
              <a:t>RED</a:t>
            </a:r>
            <a:r>
              <a:rPr lang="en-US" sz="1800" dirty="0">
                <a:latin typeface="Arial" panose="020B0604020202020204" pitchFamily="34" charset="0"/>
                <a:cs typeface="Arial" panose="020B0604020202020204" pitchFamily="34" charset="0"/>
              </a:rPr>
              <a:t> color.</a:t>
            </a: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Depending on the nature of Plant, certain risks are unavoidable.</a:t>
            </a:r>
          </a:p>
          <a:p>
            <a:pPr marL="0" indent="0">
              <a:buFont typeface="Arial" panose="020B0604020202020204" pitchFamily="34" charset="0"/>
              <a:buNone/>
            </a:pPr>
            <a:r>
              <a:rPr lang="en-US" sz="1800" i="1" dirty="0">
                <a:latin typeface="Arial" panose="020B0604020202020204" pitchFamily="34" charset="0"/>
                <a:cs typeface="Arial" panose="020B0604020202020204" pitchFamily="34" charset="0"/>
              </a:rPr>
              <a:t>The first attempt to reduce the risks is usually to reduce the frequency</a:t>
            </a:r>
          </a:p>
          <a:p>
            <a:pPr marL="0" indent="0">
              <a:buFont typeface="Arial" panose="020B0604020202020204" pitchFamily="34" charset="0"/>
              <a:buNone/>
            </a:pPr>
            <a:r>
              <a:rPr lang="en-US" sz="1800" i="1" dirty="0">
                <a:latin typeface="Arial" panose="020B0604020202020204" pitchFamily="34" charset="0"/>
                <a:cs typeface="Arial" panose="020B0604020202020204" pitchFamily="34" charset="0"/>
              </a:rPr>
              <a:t>Sometimes, it may be possible to reduce the consequence.  </a:t>
            </a:r>
            <a:r>
              <a:rPr lang="en-US" sz="1800" i="1" dirty="0">
                <a:solidFill>
                  <a:srgbClr val="0070C0"/>
                </a:solidFill>
                <a:latin typeface="Arial" panose="020B0604020202020204" pitchFamily="34" charset="0"/>
                <a:cs typeface="Arial" panose="020B0604020202020204" pitchFamily="34" charset="0"/>
              </a:rPr>
              <a:t>Elimination &amp; Substitution are more effective than Engineering (Safety) Controls.</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 </a:t>
            </a:r>
            <a:endParaRPr lang="en-US" sz="1800" i="1" dirty="0">
              <a:solidFill>
                <a:srgbClr val="0070C0"/>
              </a:solidFill>
              <a:latin typeface="Arial" panose="020B0604020202020204" pitchFamily="34" charset="0"/>
              <a:cs typeface="Arial" panose="020B0604020202020204" pitchFamily="34" charset="0"/>
            </a:endParaRPr>
          </a:p>
          <a:p>
            <a:pPr marL="0" indent="0">
              <a:buNone/>
            </a:pPr>
            <a:r>
              <a:rPr lang="en-US" i="1" dirty="0">
                <a:solidFill>
                  <a:srgbClr val="0070C0"/>
                </a:solidFill>
              </a:rPr>
              <a:t>                                            </a:t>
            </a:r>
          </a:p>
          <a:p>
            <a:pPr marL="0" indent="0">
              <a:buNone/>
            </a:pPr>
            <a:r>
              <a:rPr lang="en-US" i="1" dirty="0">
                <a:solidFill>
                  <a:srgbClr val="0070C0"/>
                </a:solidFill>
              </a:rPr>
              <a:t>                                                 </a:t>
            </a:r>
            <a:r>
              <a:rPr lang="en-US" i="1" dirty="0">
                <a:solidFill>
                  <a:schemeClr val="bg1"/>
                </a:solidFill>
              </a:rPr>
              <a:t>Risk Reduction is mandatory by Law</a:t>
            </a:r>
            <a:endParaRPr lang="en-US" dirty="0"/>
          </a:p>
        </p:txBody>
      </p:sp>
      <p:pic>
        <p:nvPicPr>
          <p:cNvPr id="7" name="Picture 6">
            <a:extLst>
              <a:ext uri="{FF2B5EF4-FFF2-40B4-BE49-F238E27FC236}">
                <a16:creationId xmlns:a16="http://schemas.microsoft.com/office/drawing/2014/main" id="{841B333F-0A40-4C59-9C65-8BCF75567CF6}"/>
              </a:ext>
            </a:extLst>
          </p:cNvPr>
          <p:cNvPicPr>
            <a:picLocks noChangeAspect="1"/>
          </p:cNvPicPr>
          <p:nvPr/>
        </p:nvPicPr>
        <p:blipFill>
          <a:blip r:embed="rId4"/>
          <a:stretch>
            <a:fillRect/>
          </a:stretch>
        </p:blipFill>
        <p:spPr>
          <a:xfrm>
            <a:off x="8640998" y="182203"/>
            <a:ext cx="3236824" cy="2995746"/>
          </a:xfrm>
          <a:prstGeom prst="rect">
            <a:avLst/>
          </a:prstGeom>
        </p:spPr>
      </p:pic>
    </p:spTree>
    <p:extLst>
      <p:ext uri="{BB962C8B-B14F-4D97-AF65-F5344CB8AC3E}">
        <p14:creationId xmlns:p14="http://schemas.microsoft.com/office/powerpoint/2010/main" val="30195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663679" y="466438"/>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Principles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of Risk Management – Risk Matrix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pic>
        <p:nvPicPr>
          <p:cNvPr id="6" name="Picture 5" descr="A picture containing screenshot, cabinet&#10;&#10;Description automatically generated">
            <a:extLst>
              <a:ext uri="{FF2B5EF4-FFF2-40B4-BE49-F238E27FC236}">
                <a16:creationId xmlns:a16="http://schemas.microsoft.com/office/drawing/2014/main" id="{CD6AEE18-78F8-4F71-9789-91582D25F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733" y="1094077"/>
            <a:ext cx="7725584" cy="4979863"/>
          </a:xfrm>
          <a:prstGeom prst="rect">
            <a:avLst/>
          </a:prstGeom>
        </p:spPr>
      </p:pic>
      <p:sp>
        <p:nvSpPr>
          <p:cNvPr id="10" name="TextBox 9">
            <a:extLst>
              <a:ext uri="{FF2B5EF4-FFF2-40B4-BE49-F238E27FC236}">
                <a16:creationId xmlns:a16="http://schemas.microsoft.com/office/drawing/2014/main" id="{1920CA64-C2A4-44AA-A9F2-B2D47AF9F317}"/>
              </a:ext>
            </a:extLst>
          </p:cNvPr>
          <p:cNvSpPr txBox="1"/>
          <p:nvPr/>
        </p:nvSpPr>
        <p:spPr>
          <a:xfrm>
            <a:off x="8664870" y="971373"/>
            <a:ext cx="2861981" cy="4801314"/>
          </a:xfrm>
          <a:prstGeom prst="rect">
            <a:avLst/>
          </a:prstGeom>
          <a:noFill/>
        </p:spPr>
        <p:txBody>
          <a:bodyPr wrap="square">
            <a:spAutoFit/>
          </a:bodyPr>
          <a:lstStyle/>
          <a:p>
            <a:r>
              <a:rPr lang="en-US" sz="1800" dirty="0">
                <a:solidFill>
                  <a:srgbClr val="002060"/>
                </a:solidFill>
                <a:latin typeface="Arial" panose="020B0604020202020204" pitchFamily="34" charset="0"/>
                <a:cs typeface="Arial" panose="020B0604020202020204" pitchFamily="34" charset="0"/>
              </a:rPr>
              <a:t>In order to ensure that Process Hazards are minimized, we must use the concept of Risk Tolerance for Risks arising out of  Process Hazards.</a:t>
            </a:r>
          </a:p>
          <a:p>
            <a:endParaRPr lang="en-US" dirty="0">
              <a:solidFill>
                <a:srgbClr val="002060"/>
              </a:solidFill>
              <a:latin typeface="Arial" panose="020B0604020202020204" pitchFamily="34" charset="0"/>
              <a:cs typeface="Arial" panose="020B0604020202020204" pitchFamily="34" charset="0"/>
            </a:endParaRPr>
          </a:p>
          <a:p>
            <a:endParaRPr lang="en-US" sz="1800" dirty="0">
              <a:solidFill>
                <a:srgbClr val="002060"/>
              </a:solidFill>
              <a:latin typeface="Arial" panose="020B0604020202020204" pitchFamily="34" charset="0"/>
              <a:cs typeface="Arial" panose="020B0604020202020204" pitchFamily="34" charset="0"/>
            </a:endParaRPr>
          </a:p>
          <a:p>
            <a:r>
              <a:rPr lang="en-US" sz="1800" dirty="0">
                <a:solidFill>
                  <a:srgbClr val="002060"/>
                </a:solidFill>
                <a:latin typeface="Arial" panose="020B0604020202020204" pitchFamily="34" charset="0"/>
                <a:cs typeface="Arial" panose="020B0604020202020204" pitchFamily="34" charset="0"/>
              </a:rPr>
              <a:t>All leading Companies have Risk Tolerability Criteria both for Workplace Risk and Process Risk.</a:t>
            </a:r>
          </a:p>
          <a:p>
            <a:endParaRPr lang="en-US" sz="1800" dirty="0">
              <a:solidFill>
                <a:srgbClr val="002060"/>
              </a:solidFill>
            </a:endParaRPr>
          </a:p>
          <a:p>
            <a:endParaRPr lang="en-US" sz="1200" dirty="0">
              <a:solidFill>
                <a:srgbClr val="002060"/>
              </a:solidFill>
            </a:endParaRPr>
          </a:p>
          <a:p>
            <a:endParaRPr lang="en-US" sz="1200" dirty="0">
              <a:solidFill>
                <a:srgbClr val="002060"/>
              </a:solidFill>
            </a:endParaRPr>
          </a:p>
          <a:p>
            <a:endParaRPr lang="en-US" sz="1200" dirty="0">
              <a:solidFill>
                <a:srgbClr val="002060"/>
              </a:solidFill>
            </a:endParaRPr>
          </a:p>
        </p:txBody>
      </p:sp>
    </p:spTree>
    <p:extLst>
      <p:ext uri="{BB962C8B-B14F-4D97-AF65-F5344CB8AC3E}">
        <p14:creationId xmlns:p14="http://schemas.microsoft.com/office/powerpoint/2010/main" val="408784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269783" y="391410"/>
            <a:ext cx="10550558" cy="853952"/>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Risk reduction using Instrumented Protection Functions (IPF)</a:t>
            </a:r>
          </a:p>
          <a:p>
            <a:pPr marL="228600">
              <a:lnSpc>
                <a:spcPct val="107000"/>
              </a:lnSpc>
            </a:pPr>
            <a:r>
              <a:rPr lang="en-US" sz="2400" b="1" dirty="0">
                <a:solidFill>
                  <a:srgbClr val="0070C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FA65BD7-D538-4A2D-933A-EF944590821F}"/>
              </a:ext>
            </a:extLst>
          </p:cNvPr>
          <p:cNvSpPr/>
          <p:nvPr/>
        </p:nvSpPr>
        <p:spPr>
          <a:xfrm>
            <a:off x="428408" y="954988"/>
            <a:ext cx="7688650" cy="4985980"/>
          </a:xfrm>
          <a:prstGeom prst="rect">
            <a:avLst/>
          </a:prstGeom>
        </p:spPr>
        <p:txBody>
          <a:bodyPr wrap="square">
            <a:spAutoFit/>
          </a:bodyPr>
          <a:lstStyle/>
          <a:p>
            <a:r>
              <a:rPr lang="en-US" altLang="en-US" dirty="0">
                <a:latin typeface="Arial" panose="020B0604020202020204" pitchFamily="34" charset="0"/>
                <a:cs typeface="Arial" panose="020B0604020202020204" pitchFamily="34" charset="0"/>
              </a:rPr>
              <a:t>HAZOP study determined that failure of a chemical valve is likely to result in an explosion</a:t>
            </a:r>
            <a:r>
              <a:rPr lang="en-US" altLang="zh-CN"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that might kill 10 people. If this component will fail once in every 10,000</a:t>
            </a:r>
            <a:r>
              <a:rPr lang="en-US" altLang="zh-CN"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years.</a:t>
            </a:r>
          </a:p>
          <a:p>
            <a:pPr>
              <a:spcBef>
                <a:spcPts val="600"/>
              </a:spcBef>
            </a:pPr>
            <a:r>
              <a:rPr lang="en-US" altLang="en-US" b="1" dirty="0">
                <a:latin typeface="Arial" panose="020B0604020202020204" pitchFamily="34" charset="0"/>
                <a:cs typeface="Arial" panose="020B0604020202020204" pitchFamily="34" charset="0"/>
              </a:rPr>
              <a:t>i. What is the risk associated with this component?</a:t>
            </a:r>
          </a:p>
          <a:p>
            <a:pPr>
              <a:spcBef>
                <a:spcPts val="600"/>
              </a:spcBef>
            </a:pPr>
            <a:r>
              <a:rPr lang="en-US" altLang="en-US" dirty="0">
                <a:solidFill>
                  <a:srgbClr val="0070C0"/>
                </a:solidFill>
                <a:latin typeface="Arial" panose="020B0604020202020204" pitchFamily="34" charset="0"/>
                <a:cs typeface="Arial" panose="020B0604020202020204" pitchFamily="34" charset="0"/>
              </a:rPr>
              <a:t>Ans: The failure rate of the valve is 0.0001 failures per year. Therefore, the risk</a:t>
            </a:r>
            <a:r>
              <a:rPr lang="en-US" altLang="zh-CN" dirty="0">
                <a:solidFill>
                  <a:srgbClr val="0070C0"/>
                </a:solidFill>
                <a:latin typeface="Arial" panose="020B0604020202020204" pitchFamily="34" charset="0"/>
                <a:cs typeface="Arial" panose="020B0604020202020204" pitchFamily="34" charset="0"/>
              </a:rPr>
              <a:t> </a:t>
            </a:r>
            <a:r>
              <a:rPr lang="en-US" altLang="en-US" dirty="0">
                <a:solidFill>
                  <a:srgbClr val="0070C0"/>
                </a:solidFill>
                <a:latin typeface="Arial" panose="020B0604020202020204" pitchFamily="34" charset="0"/>
                <a:cs typeface="Arial" panose="020B0604020202020204" pitchFamily="34" charset="0"/>
              </a:rPr>
              <a:t>of a fatality is 10x0.0001 = 0.001 deaths per year.</a:t>
            </a:r>
          </a:p>
          <a:p>
            <a:pPr>
              <a:spcBef>
                <a:spcPts val="600"/>
              </a:spcBef>
            </a:pPr>
            <a:r>
              <a:rPr lang="en-US" altLang="en-US" dirty="0">
                <a:latin typeface="Arial" panose="020B0604020202020204" pitchFamily="34" charset="0"/>
                <a:cs typeface="Arial" panose="020B0604020202020204" pitchFamily="34" charset="0"/>
              </a:rPr>
              <a:t>ii. Is the Risk acceptable to your company? (Is the Risk equivale to or less than the TMEL).</a:t>
            </a:r>
          </a:p>
          <a:p>
            <a:pPr>
              <a:spcBef>
                <a:spcPts val="600"/>
              </a:spcBef>
            </a:pPr>
            <a:r>
              <a:rPr lang="en-US" altLang="en-US" dirty="0">
                <a:solidFill>
                  <a:srgbClr val="0070C0"/>
                </a:solidFill>
                <a:latin typeface="Arial" panose="020B0604020202020204" pitchFamily="34" charset="0"/>
                <a:cs typeface="Arial" panose="020B0604020202020204" pitchFamily="34" charset="0"/>
              </a:rPr>
              <a:t>Ans: The TMEL for our company is 1.00E-05 (0.00001) per year.  Hence the Risk of 1E-03 (0.001) is not acceptable.  This risk is 100 times more than what is acceptable.</a:t>
            </a:r>
          </a:p>
          <a:p>
            <a:pPr>
              <a:spcBef>
                <a:spcPts val="600"/>
              </a:spcBef>
            </a:pPr>
            <a:r>
              <a:rPr lang="en-US" altLang="en-US" dirty="0">
                <a:latin typeface="Arial" panose="020B0604020202020204" pitchFamily="34" charset="0"/>
                <a:cs typeface="Arial" panose="020B0604020202020204" pitchFamily="34" charset="0"/>
              </a:rPr>
              <a:t>iii. It was determined that all passive and other types of risk reductions are already in place.  Hence recommend an Instrumented Protection Function (IPF) and assign a quantitative risk reduction to it.</a:t>
            </a:r>
          </a:p>
          <a:p>
            <a:pPr>
              <a:spcBef>
                <a:spcPts val="600"/>
              </a:spcBef>
            </a:pPr>
            <a:r>
              <a:rPr lang="en-US" altLang="en-US" dirty="0">
                <a:solidFill>
                  <a:srgbClr val="0070C0"/>
                </a:solidFill>
                <a:latin typeface="Arial" panose="020B0604020202020204" pitchFamily="34" charset="0"/>
                <a:cs typeface="Arial" panose="020B0604020202020204" pitchFamily="34" charset="0"/>
              </a:rPr>
              <a:t>Ans: Install an automatic shutdown valve upstream of the chemical valve.  It must achieve a risk reduction of 0.001/0.00001= 100.  RRF = 100. </a:t>
            </a:r>
          </a:p>
        </p:txBody>
      </p:sp>
      <p:pic>
        <p:nvPicPr>
          <p:cNvPr id="3" name="Picture 2">
            <a:extLst>
              <a:ext uri="{FF2B5EF4-FFF2-40B4-BE49-F238E27FC236}">
                <a16:creationId xmlns:a16="http://schemas.microsoft.com/office/drawing/2014/main" id="{2D208778-A94A-4175-96B8-69CAFB9F743E}"/>
              </a:ext>
            </a:extLst>
          </p:cNvPr>
          <p:cNvPicPr>
            <a:picLocks noChangeAspect="1"/>
          </p:cNvPicPr>
          <p:nvPr/>
        </p:nvPicPr>
        <p:blipFill>
          <a:blip r:embed="rId3"/>
          <a:stretch>
            <a:fillRect/>
          </a:stretch>
        </p:blipFill>
        <p:spPr>
          <a:xfrm>
            <a:off x="8175829" y="1870264"/>
            <a:ext cx="3845671" cy="4002258"/>
          </a:xfrm>
          <a:prstGeom prst="rect">
            <a:avLst/>
          </a:prstGeom>
        </p:spPr>
      </p:pic>
      <p:sp>
        <p:nvSpPr>
          <p:cNvPr id="5" name="TextBox 4">
            <a:extLst>
              <a:ext uri="{FF2B5EF4-FFF2-40B4-BE49-F238E27FC236}">
                <a16:creationId xmlns:a16="http://schemas.microsoft.com/office/drawing/2014/main" id="{4CAE212F-C6CD-4CCE-B862-1D4CC7640177}"/>
              </a:ext>
            </a:extLst>
          </p:cNvPr>
          <p:cNvSpPr txBox="1"/>
          <p:nvPr/>
        </p:nvSpPr>
        <p:spPr>
          <a:xfrm>
            <a:off x="428408" y="6283569"/>
            <a:ext cx="8195087" cy="369332"/>
          </a:xfrm>
          <a:prstGeom prst="rect">
            <a:avLst/>
          </a:prstGeom>
          <a:noFill/>
        </p:spPr>
        <p:txBody>
          <a:bodyPr wrap="square" rtlCol="0">
            <a:spAutoFit/>
          </a:bodyPr>
          <a:lstStyle/>
          <a:p>
            <a:r>
              <a:rPr lang="en-US" dirty="0">
                <a:solidFill>
                  <a:schemeClr val="bg1"/>
                </a:solidFill>
              </a:rPr>
              <a:t>TMEL:  Target Mitigated Event Likelihood</a:t>
            </a:r>
            <a:endParaRPr lang="en-CA" dirty="0">
              <a:solidFill>
                <a:schemeClr val="bg1"/>
              </a:solidFill>
            </a:endParaRPr>
          </a:p>
        </p:txBody>
      </p:sp>
      <p:sp>
        <p:nvSpPr>
          <p:cNvPr id="6" name="TextBox 5">
            <a:extLst>
              <a:ext uri="{FF2B5EF4-FFF2-40B4-BE49-F238E27FC236}">
                <a16:creationId xmlns:a16="http://schemas.microsoft.com/office/drawing/2014/main" id="{1688DBCC-7408-43A2-9668-67A14926D9E5}"/>
              </a:ext>
            </a:extLst>
          </p:cNvPr>
          <p:cNvSpPr txBox="1"/>
          <p:nvPr/>
        </p:nvSpPr>
        <p:spPr>
          <a:xfrm>
            <a:off x="8496839" y="1387686"/>
            <a:ext cx="3845670" cy="369332"/>
          </a:xfrm>
          <a:prstGeom prst="rect">
            <a:avLst/>
          </a:prstGeom>
          <a:noFill/>
        </p:spPr>
        <p:txBody>
          <a:bodyPr wrap="square" rtlCol="0">
            <a:spAutoFit/>
          </a:bodyPr>
          <a:lstStyle/>
          <a:p>
            <a:r>
              <a:rPr lang="en-US" dirty="0"/>
              <a:t>Example TMEL for personal safety</a:t>
            </a:r>
            <a:endParaRPr lang="en-CA" dirty="0"/>
          </a:p>
        </p:txBody>
      </p:sp>
    </p:spTree>
    <p:extLst>
      <p:ext uri="{BB962C8B-B14F-4D97-AF65-F5344CB8AC3E}">
        <p14:creationId xmlns:p14="http://schemas.microsoft.com/office/powerpoint/2010/main" val="272968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623336" y="499803"/>
            <a:ext cx="11136178" cy="397738"/>
          </a:xfrm>
          <a:prstGeom prst="rect">
            <a:avLst/>
          </a:prstGeom>
          <a:noFill/>
        </p:spPr>
        <p:txBody>
          <a:bodyPr wrap="square">
            <a:spAutoFit/>
          </a:bodyPr>
          <a:lstStyle/>
          <a:p>
            <a:pPr marL="228600">
              <a:lnSpc>
                <a:spcPct val="107000"/>
              </a:lnSpc>
            </a:pPr>
            <a:r>
              <a:rPr lang="en-US" sz="2000" b="1" dirty="0">
                <a:solidFill>
                  <a:srgbClr val="0070C0"/>
                </a:solidFill>
                <a:latin typeface="Arial" panose="020B0604020202020204" pitchFamily="34" charset="0"/>
                <a:cs typeface="Arial" panose="020B0604020202020204" pitchFamily="34" charset="0"/>
              </a:rPr>
              <a:t>Functional Safety - Safety Integrity Level (SIL) – Probability of Failure on Demand (PFD)</a:t>
            </a:r>
          </a:p>
        </p:txBody>
      </p:sp>
      <p:sp>
        <p:nvSpPr>
          <p:cNvPr id="6" name="TextBox 5">
            <a:extLst>
              <a:ext uri="{FF2B5EF4-FFF2-40B4-BE49-F238E27FC236}">
                <a16:creationId xmlns:a16="http://schemas.microsoft.com/office/drawing/2014/main" id="{10DC01FF-F920-422D-8C86-A305BC24C3C1}"/>
              </a:ext>
            </a:extLst>
          </p:cNvPr>
          <p:cNvSpPr txBox="1"/>
          <p:nvPr/>
        </p:nvSpPr>
        <p:spPr>
          <a:xfrm>
            <a:off x="942278" y="1121285"/>
            <a:ext cx="10454268" cy="923330"/>
          </a:xfrm>
          <a:prstGeom prst="rect">
            <a:avLst/>
          </a:prstGeom>
          <a:noFill/>
        </p:spPr>
        <p:txBody>
          <a:bodyPr wrap="square">
            <a:spAutoFit/>
          </a:bodyPr>
          <a:lstStyle/>
          <a:p>
            <a:r>
              <a:rPr lang="en-US" b="1" i="0" dirty="0">
                <a:solidFill>
                  <a:srgbClr val="0070C0"/>
                </a:solidFill>
                <a:effectLst/>
                <a:latin typeface="Arial" panose="020B0604020202020204" pitchFamily="34" charset="0"/>
              </a:rPr>
              <a:t>Functional safety</a:t>
            </a:r>
            <a:r>
              <a:rPr lang="en-US" b="0" i="0" dirty="0">
                <a:solidFill>
                  <a:srgbClr val="0070C0"/>
                </a:solidFill>
                <a:effectLst/>
                <a:latin typeface="Arial" panose="020B0604020202020204" pitchFamily="34" charset="0"/>
              </a:rPr>
              <a:t> </a:t>
            </a:r>
            <a:r>
              <a:rPr lang="en-US" b="0" i="0" dirty="0">
                <a:solidFill>
                  <a:srgbClr val="202122"/>
                </a:solidFill>
                <a:effectLst/>
                <a:latin typeface="Arial" panose="020B0604020202020204" pitchFamily="34" charset="0"/>
              </a:rPr>
              <a:t>is the part of the </a:t>
            </a:r>
            <a:r>
              <a:rPr lang="en-US" dirty="0">
                <a:latin typeface="Arial" panose="020B0604020202020204" pitchFamily="34" charset="0"/>
              </a:rPr>
              <a:t>overall safety of a system or piece </a:t>
            </a:r>
            <a:r>
              <a:rPr lang="en-US" b="0" i="0" dirty="0">
                <a:solidFill>
                  <a:srgbClr val="202122"/>
                </a:solidFill>
                <a:effectLst/>
                <a:latin typeface="Arial" panose="020B0604020202020204" pitchFamily="34" charset="0"/>
              </a:rPr>
              <a:t>of equipment that depends on automatic protection operating correctly in response to its inputs.  Functional Safety is an approach to achieve a specified magnitude of risk reduction.</a:t>
            </a:r>
            <a:endParaRPr lang="en-US" dirty="0"/>
          </a:p>
        </p:txBody>
      </p:sp>
      <p:sp>
        <p:nvSpPr>
          <p:cNvPr id="8" name="TextBox 7">
            <a:extLst>
              <a:ext uri="{FF2B5EF4-FFF2-40B4-BE49-F238E27FC236}">
                <a16:creationId xmlns:a16="http://schemas.microsoft.com/office/drawing/2014/main" id="{E1AD200D-C5E2-4008-89D0-F8B61CFD40B5}"/>
              </a:ext>
            </a:extLst>
          </p:cNvPr>
          <p:cNvSpPr txBox="1"/>
          <p:nvPr/>
        </p:nvSpPr>
        <p:spPr>
          <a:xfrm>
            <a:off x="942278" y="2128496"/>
            <a:ext cx="10337181" cy="923330"/>
          </a:xfrm>
          <a:prstGeom prst="rect">
            <a:avLst/>
          </a:prstGeom>
          <a:noFill/>
        </p:spPr>
        <p:txBody>
          <a:bodyPr wrap="square">
            <a:spAutoFit/>
          </a:bodyPr>
          <a:lstStyle/>
          <a:p>
            <a:r>
              <a:rPr lang="en-US" altLang="zh-CN" b="1" dirty="0">
                <a:solidFill>
                  <a:srgbClr val="0070C0"/>
                </a:solidFill>
                <a:latin typeface="Arial" panose="020B0604020202020204" pitchFamily="34" charset="0"/>
                <a:cs typeface="Arial" panose="020B0604020202020204" pitchFamily="34" charset="0"/>
              </a:rPr>
              <a:t>S</a:t>
            </a:r>
            <a:r>
              <a:rPr lang="en-US" altLang="en-US" b="1" dirty="0">
                <a:solidFill>
                  <a:srgbClr val="0070C0"/>
                </a:solidFill>
                <a:latin typeface="Arial" panose="020B0604020202020204" pitchFamily="34" charset="0"/>
                <a:cs typeface="Arial" panose="020B0604020202020204" pitchFamily="34" charset="0"/>
              </a:rPr>
              <a:t>afety integrity</a:t>
            </a:r>
            <a:r>
              <a:rPr lang="en-US" altLang="zh-CN" b="1" dirty="0">
                <a:solidFill>
                  <a:srgbClr val="0070C0"/>
                </a:solidFill>
                <a:latin typeface="Arial" panose="020B0604020202020204" pitchFamily="34" charset="0"/>
                <a:cs typeface="Arial" panose="020B0604020202020204" pitchFamily="34" charset="0"/>
              </a:rPr>
              <a:t> </a:t>
            </a:r>
            <a:r>
              <a:rPr lang="en-US" altLang="en-US" b="1" dirty="0">
                <a:solidFill>
                  <a:srgbClr val="0070C0"/>
                </a:solidFill>
                <a:latin typeface="Arial" panose="020B0604020202020204" pitchFamily="34" charset="0"/>
                <a:cs typeface="Arial" panose="020B0604020202020204" pitchFamily="34" charset="0"/>
              </a:rPr>
              <a:t>level </a:t>
            </a:r>
            <a:r>
              <a:rPr lang="en-US" altLang="en-US" dirty="0">
                <a:latin typeface="Arial" panose="020B0604020202020204" pitchFamily="34" charset="0"/>
                <a:cs typeface="Arial" panose="020B0604020202020204" pitchFamily="34" charset="0"/>
              </a:rPr>
              <a:t>(SILs) defines the maximum number of times that a system built to a particular integrity level would be expected to fail in a given period of time.  SIL should be considered as a performance level of Functional Safety. </a:t>
            </a:r>
          </a:p>
        </p:txBody>
      </p:sp>
      <p:sp>
        <p:nvSpPr>
          <p:cNvPr id="7" name="Rectangle 1">
            <a:extLst>
              <a:ext uri="{FF2B5EF4-FFF2-40B4-BE49-F238E27FC236}">
                <a16:creationId xmlns:a16="http://schemas.microsoft.com/office/drawing/2014/main" id="{9EBEE86C-3C24-42D5-B742-A6F130FEEF8D}"/>
              </a:ext>
            </a:extLst>
          </p:cNvPr>
          <p:cNvSpPr>
            <a:spLocks noChangeArrowheads="1"/>
          </p:cNvSpPr>
          <p:nvPr/>
        </p:nvSpPr>
        <p:spPr bwMode="auto">
          <a:xfrm>
            <a:off x="1229655" y="3258285"/>
            <a:ext cx="2199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7D1DA712-4407-490F-97A2-047424920729}"/>
              </a:ext>
            </a:extLst>
          </p:cNvPr>
          <p:cNvSpPr txBox="1"/>
          <p:nvPr/>
        </p:nvSpPr>
        <p:spPr>
          <a:xfrm>
            <a:off x="810746" y="5830180"/>
            <a:ext cx="10256423" cy="369332"/>
          </a:xfrm>
          <a:prstGeom prst="rect">
            <a:avLst/>
          </a:prstGeom>
          <a:noFill/>
        </p:spPr>
        <p:txBody>
          <a:bodyPr wrap="square" rtlCol="0">
            <a:spAutoFit/>
          </a:bodyPr>
          <a:lstStyle/>
          <a:p>
            <a:r>
              <a:rPr lang="en-US" dirty="0"/>
              <a:t>Note:  The emergency shutdown function that we introduced with RRF of 100 should be assigned “SIL 2”.</a:t>
            </a:r>
          </a:p>
        </p:txBody>
      </p:sp>
      <p:pic>
        <p:nvPicPr>
          <p:cNvPr id="15" name="Picture 14">
            <a:extLst>
              <a:ext uri="{FF2B5EF4-FFF2-40B4-BE49-F238E27FC236}">
                <a16:creationId xmlns:a16="http://schemas.microsoft.com/office/drawing/2014/main" id="{49342A5B-7821-4818-8B43-BF30AB7D8654}"/>
              </a:ext>
            </a:extLst>
          </p:cNvPr>
          <p:cNvPicPr>
            <a:picLocks noChangeAspect="1"/>
          </p:cNvPicPr>
          <p:nvPr/>
        </p:nvPicPr>
        <p:blipFill>
          <a:blip r:embed="rId3"/>
          <a:stretch>
            <a:fillRect/>
          </a:stretch>
        </p:blipFill>
        <p:spPr>
          <a:xfrm>
            <a:off x="6747365" y="3573483"/>
            <a:ext cx="5012149" cy="2310383"/>
          </a:xfrm>
          <a:prstGeom prst="rect">
            <a:avLst/>
          </a:prstGeom>
        </p:spPr>
      </p:pic>
      <p:pic>
        <p:nvPicPr>
          <p:cNvPr id="17" name="Picture 16">
            <a:extLst>
              <a:ext uri="{FF2B5EF4-FFF2-40B4-BE49-F238E27FC236}">
                <a16:creationId xmlns:a16="http://schemas.microsoft.com/office/drawing/2014/main" id="{4B1509C6-1223-4A78-AE93-7A23691E94C0}"/>
              </a:ext>
            </a:extLst>
          </p:cNvPr>
          <p:cNvPicPr>
            <a:picLocks noChangeAspect="1"/>
          </p:cNvPicPr>
          <p:nvPr/>
        </p:nvPicPr>
        <p:blipFill>
          <a:blip r:embed="rId4"/>
          <a:stretch>
            <a:fillRect/>
          </a:stretch>
        </p:blipFill>
        <p:spPr>
          <a:xfrm>
            <a:off x="876003" y="3541189"/>
            <a:ext cx="5517710" cy="2342677"/>
          </a:xfrm>
          <a:prstGeom prst="rect">
            <a:avLst/>
          </a:prstGeom>
        </p:spPr>
      </p:pic>
      <p:sp>
        <p:nvSpPr>
          <p:cNvPr id="18" name="TextBox 17">
            <a:extLst>
              <a:ext uri="{FF2B5EF4-FFF2-40B4-BE49-F238E27FC236}">
                <a16:creationId xmlns:a16="http://schemas.microsoft.com/office/drawing/2014/main" id="{900D1ED2-3ACE-4259-89E8-3D14C0E1721B}"/>
              </a:ext>
            </a:extLst>
          </p:cNvPr>
          <p:cNvSpPr txBox="1"/>
          <p:nvPr/>
        </p:nvSpPr>
        <p:spPr>
          <a:xfrm>
            <a:off x="942278" y="3122106"/>
            <a:ext cx="5288401" cy="369332"/>
          </a:xfrm>
          <a:prstGeom prst="rect">
            <a:avLst/>
          </a:prstGeom>
          <a:noFill/>
        </p:spPr>
        <p:txBody>
          <a:bodyPr wrap="square" rtlCol="0">
            <a:spAutoFit/>
          </a:bodyPr>
          <a:lstStyle/>
          <a:p>
            <a:r>
              <a:rPr lang="en-US" dirty="0"/>
              <a:t>Low Demand Mode (&gt; 1 year)</a:t>
            </a:r>
          </a:p>
        </p:txBody>
      </p:sp>
      <p:sp>
        <p:nvSpPr>
          <p:cNvPr id="19" name="TextBox 18">
            <a:extLst>
              <a:ext uri="{FF2B5EF4-FFF2-40B4-BE49-F238E27FC236}">
                <a16:creationId xmlns:a16="http://schemas.microsoft.com/office/drawing/2014/main" id="{B80D6EC3-2008-475C-A1CC-1C9BB96E2177}"/>
              </a:ext>
            </a:extLst>
          </p:cNvPr>
          <p:cNvSpPr txBox="1"/>
          <p:nvPr/>
        </p:nvSpPr>
        <p:spPr>
          <a:xfrm>
            <a:off x="6747365" y="3158875"/>
            <a:ext cx="4111731" cy="369332"/>
          </a:xfrm>
          <a:prstGeom prst="rect">
            <a:avLst/>
          </a:prstGeom>
          <a:noFill/>
        </p:spPr>
        <p:txBody>
          <a:bodyPr wrap="square" rtlCol="0">
            <a:spAutoFit/>
          </a:bodyPr>
          <a:lstStyle/>
          <a:p>
            <a:r>
              <a:rPr lang="en-US" dirty="0"/>
              <a:t>Demand Mode: (functions &lt; 1 year)</a:t>
            </a:r>
          </a:p>
        </p:txBody>
      </p:sp>
      <p:sp>
        <p:nvSpPr>
          <p:cNvPr id="2" name="TextBox 1">
            <a:extLst>
              <a:ext uri="{FF2B5EF4-FFF2-40B4-BE49-F238E27FC236}">
                <a16:creationId xmlns:a16="http://schemas.microsoft.com/office/drawing/2014/main" id="{EFC0B4CD-C0F4-49AF-8721-FE818E6BCF9A}"/>
              </a:ext>
            </a:extLst>
          </p:cNvPr>
          <p:cNvSpPr txBox="1"/>
          <p:nvPr/>
        </p:nvSpPr>
        <p:spPr>
          <a:xfrm rot="1504907">
            <a:off x="10530328" y="2768149"/>
            <a:ext cx="1583473" cy="369332"/>
          </a:xfrm>
          <a:prstGeom prst="rect">
            <a:avLst/>
          </a:prstGeom>
          <a:noFill/>
        </p:spPr>
        <p:txBody>
          <a:bodyPr wrap="square" rtlCol="0">
            <a:spAutoFit/>
          </a:bodyPr>
          <a:lstStyle/>
          <a:p>
            <a:r>
              <a:rPr lang="en-US" b="1" dirty="0">
                <a:solidFill>
                  <a:srgbClr val="0070C0"/>
                </a:solidFill>
              </a:rPr>
              <a:t>PFD=1/RRF</a:t>
            </a:r>
          </a:p>
        </p:txBody>
      </p:sp>
    </p:spTree>
    <p:extLst>
      <p:ext uri="{BB962C8B-B14F-4D97-AF65-F5344CB8AC3E}">
        <p14:creationId xmlns:p14="http://schemas.microsoft.com/office/powerpoint/2010/main" val="11142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C3FF6-0588-46A1-BCB1-533388BF2EA7}"/>
              </a:ext>
            </a:extLst>
          </p:cNvPr>
          <p:cNvSpPr txBox="1"/>
          <p:nvPr/>
        </p:nvSpPr>
        <p:spPr>
          <a:xfrm>
            <a:off x="663679" y="466438"/>
            <a:ext cx="10550558" cy="458780"/>
          </a:xfrm>
          <a:prstGeom prst="rect">
            <a:avLst/>
          </a:prstGeom>
          <a:noFill/>
        </p:spPr>
        <p:txBody>
          <a:bodyPr wrap="square">
            <a:spAutoFit/>
          </a:bodyPr>
          <a:lstStyle/>
          <a:p>
            <a:pPr marL="228600">
              <a:lnSpc>
                <a:spcPct val="107000"/>
              </a:lnSpc>
            </a:pPr>
            <a:r>
              <a:rPr lang="en-US" sz="2400" b="1" dirty="0">
                <a:solidFill>
                  <a:srgbClr val="0070C0"/>
                </a:solidFill>
                <a:latin typeface="Arial" panose="020B0604020202020204" pitchFamily="34" charset="0"/>
                <a:cs typeface="Arial" panose="020B0604020202020204" pitchFamily="34" charset="0"/>
              </a:rPr>
              <a:t>Functional Safety – Safety Integrity System</a:t>
            </a:r>
          </a:p>
        </p:txBody>
      </p:sp>
      <p:sp>
        <p:nvSpPr>
          <p:cNvPr id="6" name="TextBox 5">
            <a:extLst>
              <a:ext uri="{FF2B5EF4-FFF2-40B4-BE49-F238E27FC236}">
                <a16:creationId xmlns:a16="http://schemas.microsoft.com/office/drawing/2014/main" id="{10DC01FF-F920-422D-8C86-A305BC24C3C1}"/>
              </a:ext>
            </a:extLst>
          </p:cNvPr>
          <p:cNvSpPr txBox="1"/>
          <p:nvPr/>
        </p:nvSpPr>
        <p:spPr>
          <a:xfrm>
            <a:off x="336715" y="1023251"/>
            <a:ext cx="9618739" cy="369332"/>
          </a:xfrm>
          <a:prstGeom prst="rect">
            <a:avLst/>
          </a:prstGeom>
          <a:noFill/>
        </p:spPr>
        <p:txBody>
          <a:bodyPr wrap="square">
            <a:spAutoFit/>
          </a:bodyPr>
          <a:lstStyle/>
          <a:p>
            <a:r>
              <a:rPr lang="en-US" dirty="0"/>
              <a:t>IEC 61508 is an umbrella standard for Functional Safety.  Latest version is 2</a:t>
            </a:r>
            <a:r>
              <a:rPr lang="en-US" baseline="30000" dirty="0"/>
              <a:t>nd</a:t>
            </a:r>
            <a:r>
              <a:rPr lang="en-US" dirty="0"/>
              <a:t> Edn. 2010. </a:t>
            </a:r>
          </a:p>
        </p:txBody>
      </p:sp>
      <p:sp>
        <p:nvSpPr>
          <p:cNvPr id="7" name="Rectangle 1">
            <a:extLst>
              <a:ext uri="{FF2B5EF4-FFF2-40B4-BE49-F238E27FC236}">
                <a16:creationId xmlns:a16="http://schemas.microsoft.com/office/drawing/2014/main" id="{9EBEE86C-3C24-42D5-B742-A6F130FEEF8D}"/>
              </a:ext>
            </a:extLst>
          </p:cNvPr>
          <p:cNvSpPr>
            <a:spLocks noChangeArrowheads="1"/>
          </p:cNvSpPr>
          <p:nvPr/>
        </p:nvSpPr>
        <p:spPr bwMode="auto">
          <a:xfrm>
            <a:off x="1229655" y="3258285"/>
            <a:ext cx="21993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91A44042-7BAA-42A4-A530-86F2C3D3D6D4}"/>
              </a:ext>
            </a:extLst>
          </p:cNvPr>
          <p:cNvPicPr>
            <a:picLocks noChangeAspect="1"/>
          </p:cNvPicPr>
          <p:nvPr/>
        </p:nvPicPr>
        <p:blipFill>
          <a:blip r:embed="rId3"/>
          <a:stretch>
            <a:fillRect/>
          </a:stretch>
        </p:blipFill>
        <p:spPr>
          <a:xfrm>
            <a:off x="399672" y="1490618"/>
            <a:ext cx="4063327" cy="3450776"/>
          </a:xfrm>
          <a:prstGeom prst="rect">
            <a:avLst/>
          </a:prstGeom>
        </p:spPr>
      </p:pic>
      <p:pic>
        <p:nvPicPr>
          <p:cNvPr id="12" name="Picture 11">
            <a:extLst>
              <a:ext uri="{FF2B5EF4-FFF2-40B4-BE49-F238E27FC236}">
                <a16:creationId xmlns:a16="http://schemas.microsoft.com/office/drawing/2014/main" id="{ED63D2BC-EE6B-415B-B9E6-43B82F27EE02}"/>
              </a:ext>
            </a:extLst>
          </p:cNvPr>
          <p:cNvPicPr>
            <a:picLocks noChangeAspect="1"/>
          </p:cNvPicPr>
          <p:nvPr/>
        </p:nvPicPr>
        <p:blipFill>
          <a:blip r:embed="rId4"/>
          <a:stretch>
            <a:fillRect/>
          </a:stretch>
        </p:blipFill>
        <p:spPr>
          <a:xfrm>
            <a:off x="4546770" y="1490617"/>
            <a:ext cx="7321256" cy="3450776"/>
          </a:xfrm>
          <a:prstGeom prst="rect">
            <a:avLst/>
          </a:prstGeom>
        </p:spPr>
      </p:pic>
    </p:spTree>
    <p:extLst>
      <p:ext uri="{BB962C8B-B14F-4D97-AF65-F5344CB8AC3E}">
        <p14:creationId xmlns:p14="http://schemas.microsoft.com/office/powerpoint/2010/main" val="26209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079B2D-1EBE-4354-856B-307D0C4719FB}"/>
              </a:ext>
            </a:extLst>
          </p:cNvPr>
          <p:cNvSpPr txBox="1"/>
          <p:nvPr/>
        </p:nvSpPr>
        <p:spPr>
          <a:xfrm>
            <a:off x="942278" y="1186494"/>
            <a:ext cx="4873084" cy="2308324"/>
          </a:xfrm>
          <a:prstGeom prst="rect">
            <a:avLst/>
          </a:prstGeom>
          <a:noFill/>
        </p:spPr>
        <p:txBody>
          <a:bodyPr wrap="square">
            <a:spAutoFit/>
          </a:bodyPr>
          <a:lstStyle/>
          <a:p>
            <a:pPr lvl="0">
              <a:buNone/>
            </a:pPr>
            <a:r>
              <a:rPr lang="en-US" dirty="0">
                <a:solidFill>
                  <a:srgbClr val="003B68"/>
                </a:solidFill>
                <a:latin typeface="Arial" panose="020B0604020202020204" pitchFamily="34" charset="0"/>
                <a:cs typeface="Arial" panose="020B0604020202020204" pitchFamily="34" charset="0"/>
              </a:rPr>
              <a:t>Common</a:t>
            </a:r>
            <a:r>
              <a:rPr lang="en-US" b="1" dirty="0">
                <a:solidFill>
                  <a:srgbClr val="003B68"/>
                </a:solidFill>
                <a:latin typeface="Arial" panose="020B0604020202020204" pitchFamily="34" charset="0"/>
                <a:cs typeface="Arial" panose="020B0604020202020204" pitchFamily="34" charset="0"/>
              </a:rPr>
              <a:t> safety related control functions:</a:t>
            </a:r>
          </a:p>
          <a:p>
            <a:pPr lvl="0">
              <a:buNone/>
            </a:pPr>
            <a:endParaRPr lang="en-US" b="1" dirty="0">
              <a:solidFill>
                <a:srgbClr val="003B68"/>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Stop function</a:t>
            </a:r>
          </a:p>
          <a:p>
            <a:pPr marL="285750" lvl="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Emergency stop </a:t>
            </a:r>
          </a:p>
          <a:p>
            <a:pPr marL="285750" lvl="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Manual/auto reset</a:t>
            </a:r>
          </a:p>
          <a:p>
            <a:pPr marL="285750" lvl="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Start and restart</a:t>
            </a:r>
          </a:p>
          <a:p>
            <a:pPr marL="285750" lvl="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Wait time</a:t>
            </a:r>
          </a:p>
          <a:p>
            <a:pPr eaLnBrk="0" hangingPunct="0">
              <a:defRPr/>
            </a:pPr>
            <a:endParaRPr kumimoji="1" lang="en-ZA" dirty="0">
              <a:latin typeface="Arial" pitchFamily="34" charset="0"/>
              <a:cs typeface="Arial" pitchFamily="34" charset="0"/>
            </a:endParaRPr>
          </a:p>
        </p:txBody>
      </p:sp>
      <p:sp>
        <p:nvSpPr>
          <p:cNvPr id="3" name="TextBox 2">
            <a:extLst>
              <a:ext uri="{FF2B5EF4-FFF2-40B4-BE49-F238E27FC236}">
                <a16:creationId xmlns:a16="http://schemas.microsoft.com/office/drawing/2014/main" id="{10336D06-57C0-4A88-A236-6BD586276541}"/>
              </a:ext>
            </a:extLst>
          </p:cNvPr>
          <p:cNvSpPr txBox="1"/>
          <p:nvPr/>
        </p:nvSpPr>
        <p:spPr>
          <a:xfrm>
            <a:off x="942278" y="340112"/>
            <a:ext cx="9004610" cy="461665"/>
          </a:xfrm>
          <a:prstGeom prst="rect">
            <a:avLst/>
          </a:prstGeom>
          <a:noFill/>
        </p:spPr>
        <p:txBody>
          <a:bodyPr wrap="square" rtlCol="0">
            <a:spAutoFit/>
          </a:bodyPr>
          <a:lstStyle/>
          <a:p>
            <a:r>
              <a:rPr lang="en-US" sz="2400" b="1" dirty="0">
                <a:solidFill>
                  <a:srgbClr val="0070C0"/>
                </a:solidFill>
              </a:rPr>
              <a:t>Functional Safety Management – Machinery – IEC 62061</a:t>
            </a:r>
          </a:p>
        </p:txBody>
      </p:sp>
      <p:pic>
        <p:nvPicPr>
          <p:cNvPr id="6" name="Picture 5">
            <a:extLst>
              <a:ext uri="{FF2B5EF4-FFF2-40B4-BE49-F238E27FC236}">
                <a16:creationId xmlns:a16="http://schemas.microsoft.com/office/drawing/2014/main" id="{2A2CC6BE-94AC-4430-B032-7E5BF2E59A42}"/>
              </a:ext>
            </a:extLst>
          </p:cNvPr>
          <p:cNvPicPr>
            <a:picLocks noChangeAspect="1"/>
          </p:cNvPicPr>
          <p:nvPr/>
        </p:nvPicPr>
        <p:blipFill>
          <a:blip r:embed="rId3"/>
          <a:stretch>
            <a:fillRect/>
          </a:stretch>
        </p:blipFill>
        <p:spPr>
          <a:xfrm>
            <a:off x="6211605" y="1037063"/>
            <a:ext cx="5241903" cy="4783873"/>
          </a:xfrm>
          <a:prstGeom prst="rect">
            <a:avLst/>
          </a:prstGeom>
        </p:spPr>
      </p:pic>
      <p:pic>
        <p:nvPicPr>
          <p:cNvPr id="7" name="Picture 6">
            <a:extLst>
              <a:ext uri="{FF2B5EF4-FFF2-40B4-BE49-F238E27FC236}">
                <a16:creationId xmlns:a16="http://schemas.microsoft.com/office/drawing/2014/main" id="{5A75424C-FC5D-4769-8202-9B9C7129A932}"/>
              </a:ext>
            </a:extLst>
          </p:cNvPr>
          <p:cNvPicPr>
            <a:picLocks noChangeAspect="1"/>
          </p:cNvPicPr>
          <p:nvPr/>
        </p:nvPicPr>
        <p:blipFill>
          <a:blip r:embed="rId4"/>
          <a:stretch>
            <a:fillRect/>
          </a:stretch>
        </p:blipFill>
        <p:spPr>
          <a:xfrm>
            <a:off x="595945" y="3857233"/>
            <a:ext cx="5500055" cy="1909799"/>
          </a:xfrm>
          <a:prstGeom prst="rect">
            <a:avLst/>
          </a:prstGeom>
        </p:spPr>
      </p:pic>
    </p:spTree>
    <p:extLst>
      <p:ext uri="{BB962C8B-B14F-4D97-AF65-F5344CB8AC3E}">
        <p14:creationId xmlns:p14="http://schemas.microsoft.com/office/powerpoint/2010/main" val="249521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a:bodyPr>
          <a:lstStyle/>
          <a:p>
            <a:r>
              <a:rPr lang="en-US" sz="2000" dirty="0">
                <a:solidFill>
                  <a:srgbClr val="0070C0"/>
                </a:solidFill>
              </a:rPr>
              <a:t>Engineering ethics – to  protect Health, Safety and Environment of people (in their work)</a:t>
            </a:r>
          </a:p>
          <a:p>
            <a:pPr lvl="1"/>
            <a:r>
              <a:rPr lang="en-US" sz="1800" dirty="0">
                <a:solidFill>
                  <a:srgbClr val="0070C0"/>
                </a:solidFill>
              </a:rPr>
              <a:t>An engineer designs a bridge that collapses causing multiple injuries.</a:t>
            </a:r>
          </a:p>
          <a:p>
            <a:pPr lvl="1"/>
            <a:r>
              <a:rPr lang="en-US" sz="1800" dirty="0">
                <a:solidFill>
                  <a:srgbClr val="0070C0"/>
                </a:solidFill>
              </a:rPr>
              <a:t>A dam collapse causing multiple fatalities of people living under the dam.</a:t>
            </a:r>
          </a:p>
          <a:p>
            <a:pPr lvl="1" algn="just"/>
            <a:r>
              <a:rPr lang="en-US" sz="1800" dirty="0">
                <a:solidFill>
                  <a:srgbClr val="0070C0"/>
                </a:solidFill>
              </a:rPr>
              <a:t>In New Delhi, a high rise building caught fire.  Residents tried to escape using stairs.  The stairs had many electrical cables that were burning and the severe suffocation from smoke prevented people from using the stairs, causing avoidable fatalities.</a:t>
            </a:r>
          </a:p>
          <a:p>
            <a:pPr lvl="1" algn="just"/>
            <a:r>
              <a:rPr lang="en-US" sz="1800" dirty="0">
                <a:solidFill>
                  <a:srgbClr val="0070C0"/>
                </a:solidFill>
              </a:rPr>
              <a:t>Gas has leaked from a high pressure pipe in a factory.  Even though gas detectors exist, they were either unsuitable to the type of gas to detect, or they were not adequate to cover all the areas.  The leakage continued un-noticed and eventually big gas cloud formed which ignited and caused injury to several workers.</a:t>
            </a:r>
          </a:p>
          <a:p>
            <a:pPr lvl="1"/>
            <a:endParaRPr lang="en-US" sz="1800" dirty="0">
              <a:solidFill>
                <a:srgbClr val="0070C0"/>
              </a:solidFill>
            </a:endParaRPr>
          </a:p>
          <a:p>
            <a:pPr marL="571500" lvl="1" indent="0">
              <a:buNone/>
            </a:pPr>
            <a:r>
              <a:rPr lang="en-US" i="1" dirty="0">
                <a:solidFill>
                  <a:srgbClr val="0070C0"/>
                </a:solidFill>
              </a:rPr>
              <a:t>All the above incidents caused injuries or fatalities that were </a:t>
            </a:r>
            <a:r>
              <a:rPr lang="en-US" i="1" dirty="0">
                <a:solidFill>
                  <a:srgbClr val="0070C0"/>
                </a:solidFill>
                <a:highlight>
                  <a:srgbClr val="FFFF00"/>
                </a:highlight>
              </a:rPr>
              <a:t>preventable!</a:t>
            </a:r>
            <a:endParaRPr lang="en-US" i="1" dirty="0">
              <a:solidFill>
                <a:srgbClr val="0070C0"/>
              </a:solidFill>
            </a:endParaRPr>
          </a:p>
          <a:p>
            <a:pPr lvl="1"/>
            <a:endParaRPr lang="en-US" sz="1800" dirty="0">
              <a:solidFill>
                <a:srgbClr val="0070C0"/>
              </a:solidFill>
            </a:endParaRP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KW" sz="5400" b="1" dirty="0">
                <a:solidFill>
                  <a:schemeClr val="bg1"/>
                </a:solidFill>
                <a:latin typeface="Calibri"/>
                <a:ea typeface="Calibri"/>
                <a:cs typeface="Calibri"/>
                <a:sym typeface="Calibri"/>
              </a:rPr>
              <a:t>           </a:t>
            </a:r>
            <a:r>
              <a:rPr lang="en-US" sz="5400" b="1" dirty="0">
                <a:solidFill>
                  <a:schemeClr val="bg1"/>
                </a:solidFill>
                <a:latin typeface="Calibri"/>
                <a:ea typeface="Calibri"/>
                <a:cs typeface="Calibri"/>
                <a:sym typeface="Calibri"/>
              </a:rPr>
              <a:t>          </a:t>
            </a:r>
            <a:r>
              <a:rPr lang="en-US" sz="3200" dirty="0">
                <a:solidFill>
                  <a:schemeClr val="bg1"/>
                </a:solidFill>
                <a:sym typeface="Calibri"/>
              </a:rPr>
              <a:t>Engineering Ethics</a:t>
            </a:r>
            <a:endParaRPr sz="3200" dirty="0">
              <a:solidFill>
                <a:schemeClr val="bg1"/>
              </a:solidFill>
            </a:endParaRPr>
          </a:p>
        </p:txBody>
      </p:sp>
    </p:spTree>
    <p:extLst>
      <p:ext uri="{BB962C8B-B14F-4D97-AF65-F5344CB8AC3E}">
        <p14:creationId xmlns:p14="http://schemas.microsoft.com/office/powerpoint/2010/main" val="2950678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079B2D-1EBE-4354-856B-307D0C4719FB}"/>
              </a:ext>
            </a:extLst>
          </p:cNvPr>
          <p:cNvSpPr txBox="1"/>
          <p:nvPr/>
        </p:nvSpPr>
        <p:spPr>
          <a:xfrm>
            <a:off x="1819732" y="929971"/>
            <a:ext cx="2430966" cy="369332"/>
          </a:xfrm>
          <a:prstGeom prst="rect">
            <a:avLst/>
          </a:prstGeom>
          <a:noFill/>
        </p:spPr>
        <p:txBody>
          <a:bodyPr wrap="square">
            <a:spAutoFit/>
          </a:bodyPr>
          <a:lstStyle/>
          <a:p>
            <a:pPr eaLnBrk="0" hangingPunct="0">
              <a:defRPr/>
            </a:pPr>
            <a:r>
              <a:rPr kumimoji="1" lang="en-ZA" b="1" dirty="0">
                <a:latin typeface="Arial" pitchFamily="34" charset="0"/>
                <a:cs typeface="Arial" pitchFamily="34" charset="0"/>
              </a:rPr>
              <a:t>Two-Hand Control</a:t>
            </a:r>
          </a:p>
        </p:txBody>
      </p:sp>
      <p:sp>
        <p:nvSpPr>
          <p:cNvPr id="3" name="TextBox 2">
            <a:extLst>
              <a:ext uri="{FF2B5EF4-FFF2-40B4-BE49-F238E27FC236}">
                <a16:creationId xmlns:a16="http://schemas.microsoft.com/office/drawing/2014/main" id="{10336D06-57C0-4A88-A236-6BD586276541}"/>
              </a:ext>
            </a:extLst>
          </p:cNvPr>
          <p:cNvSpPr txBox="1"/>
          <p:nvPr/>
        </p:nvSpPr>
        <p:spPr>
          <a:xfrm>
            <a:off x="942278" y="340112"/>
            <a:ext cx="9004610" cy="461665"/>
          </a:xfrm>
          <a:prstGeom prst="rect">
            <a:avLst/>
          </a:prstGeom>
          <a:noFill/>
        </p:spPr>
        <p:txBody>
          <a:bodyPr wrap="square" rtlCol="0">
            <a:spAutoFit/>
          </a:bodyPr>
          <a:lstStyle/>
          <a:p>
            <a:r>
              <a:rPr lang="en-US" sz="2400" b="1" dirty="0">
                <a:solidFill>
                  <a:srgbClr val="0070C0"/>
                </a:solidFill>
              </a:rPr>
              <a:t>Functional Safety Management – Machinery – IEC 62061</a:t>
            </a:r>
          </a:p>
        </p:txBody>
      </p:sp>
      <p:pic>
        <p:nvPicPr>
          <p:cNvPr id="2" name="Picture 1">
            <a:extLst>
              <a:ext uri="{FF2B5EF4-FFF2-40B4-BE49-F238E27FC236}">
                <a16:creationId xmlns:a16="http://schemas.microsoft.com/office/drawing/2014/main" id="{4BED0884-2A2B-420E-8DA9-8FD4BF602AF3}"/>
              </a:ext>
            </a:extLst>
          </p:cNvPr>
          <p:cNvPicPr>
            <a:picLocks noChangeAspect="1"/>
          </p:cNvPicPr>
          <p:nvPr/>
        </p:nvPicPr>
        <p:blipFill>
          <a:blip r:embed="rId3"/>
          <a:stretch>
            <a:fillRect/>
          </a:stretch>
        </p:blipFill>
        <p:spPr>
          <a:xfrm>
            <a:off x="942277" y="1325592"/>
            <a:ext cx="4185877" cy="2987299"/>
          </a:xfrm>
          <a:prstGeom prst="rect">
            <a:avLst/>
          </a:prstGeom>
        </p:spPr>
      </p:pic>
      <p:pic>
        <p:nvPicPr>
          <p:cNvPr id="8" name="Picture 7">
            <a:extLst>
              <a:ext uri="{FF2B5EF4-FFF2-40B4-BE49-F238E27FC236}">
                <a16:creationId xmlns:a16="http://schemas.microsoft.com/office/drawing/2014/main" id="{3362FBAD-0FD0-4A47-83D4-4F023716311D}"/>
              </a:ext>
            </a:extLst>
          </p:cNvPr>
          <p:cNvPicPr>
            <a:picLocks noChangeAspect="1"/>
          </p:cNvPicPr>
          <p:nvPr/>
        </p:nvPicPr>
        <p:blipFill>
          <a:blip r:embed="rId4"/>
          <a:stretch>
            <a:fillRect/>
          </a:stretch>
        </p:blipFill>
        <p:spPr>
          <a:xfrm>
            <a:off x="942278" y="4365469"/>
            <a:ext cx="1938696" cy="731583"/>
          </a:xfrm>
          <a:prstGeom prst="rect">
            <a:avLst/>
          </a:prstGeom>
        </p:spPr>
      </p:pic>
      <p:pic>
        <p:nvPicPr>
          <p:cNvPr id="9" name="Picture 8">
            <a:extLst>
              <a:ext uri="{FF2B5EF4-FFF2-40B4-BE49-F238E27FC236}">
                <a16:creationId xmlns:a16="http://schemas.microsoft.com/office/drawing/2014/main" id="{C9B1D8B8-152A-4074-9448-877B8CDC666E}"/>
              </a:ext>
            </a:extLst>
          </p:cNvPr>
          <p:cNvPicPr>
            <a:picLocks noChangeAspect="1"/>
          </p:cNvPicPr>
          <p:nvPr/>
        </p:nvPicPr>
        <p:blipFill>
          <a:blip r:embed="rId5"/>
          <a:stretch>
            <a:fillRect/>
          </a:stretch>
        </p:blipFill>
        <p:spPr>
          <a:xfrm>
            <a:off x="2880974" y="4365469"/>
            <a:ext cx="2247181" cy="1543562"/>
          </a:xfrm>
          <a:prstGeom prst="rect">
            <a:avLst/>
          </a:prstGeom>
        </p:spPr>
      </p:pic>
      <p:pic>
        <p:nvPicPr>
          <p:cNvPr id="10" name="Picture 9">
            <a:extLst>
              <a:ext uri="{FF2B5EF4-FFF2-40B4-BE49-F238E27FC236}">
                <a16:creationId xmlns:a16="http://schemas.microsoft.com/office/drawing/2014/main" id="{DAB2D343-96CC-422E-9EC5-29DB6AFDED68}"/>
              </a:ext>
            </a:extLst>
          </p:cNvPr>
          <p:cNvPicPr>
            <a:picLocks noChangeAspect="1"/>
          </p:cNvPicPr>
          <p:nvPr/>
        </p:nvPicPr>
        <p:blipFill>
          <a:blip r:embed="rId6"/>
          <a:stretch>
            <a:fillRect/>
          </a:stretch>
        </p:blipFill>
        <p:spPr>
          <a:xfrm>
            <a:off x="6203002" y="1325592"/>
            <a:ext cx="4507744" cy="3462828"/>
          </a:xfrm>
          <a:prstGeom prst="rect">
            <a:avLst/>
          </a:prstGeom>
        </p:spPr>
      </p:pic>
      <p:pic>
        <p:nvPicPr>
          <p:cNvPr id="11" name="Picture 10">
            <a:extLst>
              <a:ext uri="{FF2B5EF4-FFF2-40B4-BE49-F238E27FC236}">
                <a16:creationId xmlns:a16="http://schemas.microsoft.com/office/drawing/2014/main" id="{5A1081BA-2FE5-4855-9C93-5E1A02FE2139}"/>
              </a:ext>
            </a:extLst>
          </p:cNvPr>
          <p:cNvPicPr>
            <a:picLocks noChangeAspect="1"/>
          </p:cNvPicPr>
          <p:nvPr/>
        </p:nvPicPr>
        <p:blipFill>
          <a:blip r:embed="rId7"/>
          <a:stretch>
            <a:fillRect/>
          </a:stretch>
        </p:blipFill>
        <p:spPr>
          <a:xfrm>
            <a:off x="9524142" y="4828129"/>
            <a:ext cx="1194920" cy="1182727"/>
          </a:xfrm>
          <a:prstGeom prst="rect">
            <a:avLst/>
          </a:prstGeom>
        </p:spPr>
      </p:pic>
      <p:pic>
        <p:nvPicPr>
          <p:cNvPr id="12" name="Picture 11">
            <a:extLst>
              <a:ext uri="{FF2B5EF4-FFF2-40B4-BE49-F238E27FC236}">
                <a16:creationId xmlns:a16="http://schemas.microsoft.com/office/drawing/2014/main" id="{A455C4F3-E4C6-43A1-BA3A-C61F135DBF05}"/>
              </a:ext>
            </a:extLst>
          </p:cNvPr>
          <p:cNvPicPr>
            <a:picLocks noChangeAspect="1"/>
          </p:cNvPicPr>
          <p:nvPr/>
        </p:nvPicPr>
        <p:blipFill>
          <a:blip r:embed="rId8"/>
          <a:stretch>
            <a:fillRect/>
          </a:stretch>
        </p:blipFill>
        <p:spPr>
          <a:xfrm>
            <a:off x="6203002" y="4848899"/>
            <a:ext cx="2511770" cy="926672"/>
          </a:xfrm>
          <a:prstGeom prst="rect">
            <a:avLst/>
          </a:prstGeom>
        </p:spPr>
      </p:pic>
      <p:sp>
        <p:nvSpPr>
          <p:cNvPr id="13" name="TextBox 12">
            <a:extLst>
              <a:ext uri="{FF2B5EF4-FFF2-40B4-BE49-F238E27FC236}">
                <a16:creationId xmlns:a16="http://schemas.microsoft.com/office/drawing/2014/main" id="{907769C6-69F0-4CEF-91A7-919FAB78EB33}"/>
              </a:ext>
            </a:extLst>
          </p:cNvPr>
          <p:cNvSpPr txBox="1"/>
          <p:nvPr/>
        </p:nvSpPr>
        <p:spPr>
          <a:xfrm>
            <a:off x="7241391" y="929971"/>
            <a:ext cx="2430966" cy="369332"/>
          </a:xfrm>
          <a:prstGeom prst="rect">
            <a:avLst/>
          </a:prstGeom>
          <a:noFill/>
        </p:spPr>
        <p:txBody>
          <a:bodyPr wrap="square">
            <a:spAutoFit/>
          </a:bodyPr>
          <a:lstStyle/>
          <a:p>
            <a:pPr eaLnBrk="0" hangingPunct="0">
              <a:defRPr/>
            </a:pPr>
            <a:r>
              <a:rPr kumimoji="1" lang="en-ZA" b="1" dirty="0">
                <a:latin typeface="Arial" pitchFamily="34" charset="0"/>
                <a:cs typeface="Arial" pitchFamily="34" charset="0"/>
              </a:rPr>
              <a:t>Guard Monitoring</a:t>
            </a:r>
          </a:p>
        </p:txBody>
      </p:sp>
      <p:sp>
        <p:nvSpPr>
          <p:cNvPr id="14" name="TextBox 13">
            <a:extLst>
              <a:ext uri="{FF2B5EF4-FFF2-40B4-BE49-F238E27FC236}">
                <a16:creationId xmlns:a16="http://schemas.microsoft.com/office/drawing/2014/main" id="{ADAFB533-8FDC-475E-A043-6A1895D89373}"/>
              </a:ext>
            </a:extLst>
          </p:cNvPr>
          <p:cNvSpPr txBox="1"/>
          <p:nvPr/>
        </p:nvSpPr>
        <p:spPr>
          <a:xfrm>
            <a:off x="0" y="5641524"/>
            <a:ext cx="2977376" cy="184666"/>
          </a:xfrm>
          <a:prstGeom prst="rect">
            <a:avLst/>
          </a:prstGeom>
          <a:noFill/>
        </p:spPr>
        <p:txBody>
          <a:bodyPr wrap="square">
            <a:spAutoFit/>
          </a:bodyPr>
          <a:lstStyle/>
          <a:p>
            <a:pPr eaLnBrk="0" hangingPunct="0">
              <a:defRPr/>
            </a:pPr>
            <a:r>
              <a:rPr kumimoji="1" lang="en-ZA" sz="600" dirty="0">
                <a:latin typeface="Arial" pitchFamily="34" charset="0"/>
                <a:cs typeface="Arial" pitchFamily="34" charset="0"/>
              </a:rPr>
              <a:t>Source for this page: Schneider Electric</a:t>
            </a:r>
          </a:p>
        </p:txBody>
      </p:sp>
    </p:spTree>
    <p:extLst>
      <p:ext uri="{BB962C8B-B14F-4D97-AF65-F5344CB8AC3E}">
        <p14:creationId xmlns:p14="http://schemas.microsoft.com/office/powerpoint/2010/main" val="3222157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a:bodyPr>
          <a:lstStyle/>
          <a:p>
            <a:pPr algn="just"/>
            <a:r>
              <a:rPr lang="en-US" sz="2600" dirty="0">
                <a:solidFill>
                  <a:srgbClr val="0070C0"/>
                </a:solidFill>
              </a:rPr>
              <a:t> </a:t>
            </a:r>
            <a:endParaRPr lang="en-US" sz="2000" dirty="0">
              <a:solidFill>
                <a:srgbClr val="0070C0"/>
              </a:solidFill>
            </a:endParaRPr>
          </a:p>
          <a:p>
            <a:endParaRPr lang="en-US" sz="2000" dirty="0">
              <a:solidFill>
                <a:srgbClr val="0070C0"/>
              </a:solidFill>
            </a:endParaRPr>
          </a:p>
        </p:txBody>
      </p:sp>
      <p:pic>
        <p:nvPicPr>
          <p:cNvPr id="4" name="Picture 3" descr="Logo&#10;&#10;Description automatically generated">
            <a:extLst>
              <a:ext uri="{FF2B5EF4-FFF2-40B4-BE49-F238E27FC236}">
                <a16:creationId xmlns:a16="http://schemas.microsoft.com/office/drawing/2014/main" id="{ED416E50-4853-2948-CFA4-18CD7B0748C6}"/>
              </a:ext>
            </a:extLst>
          </p:cNvPr>
          <p:cNvPicPr>
            <a:picLocks noChangeAspect="1"/>
          </p:cNvPicPr>
          <p:nvPr/>
        </p:nvPicPr>
        <p:blipFill rotWithShape="1">
          <a:blip r:embed="rId2"/>
          <a:srcRect l="13297" t="5046" r="12316" b="5945"/>
          <a:stretch/>
        </p:blipFill>
        <p:spPr>
          <a:xfrm>
            <a:off x="193159" y="160432"/>
            <a:ext cx="1095033" cy="867474"/>
          </a:xfrm>
          <a:prstGeom prst="ellipse">
            <a:avLst/>
          </a:prstGeom>
        </p:spPr>
      </p:pic>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Preventing Injuries and Protecting People</a:t>
            </a:r>
            <a:endParaRPr sz="2400" dirty="0">
              <a:solidFill>
                <a:schemeClr val="bg1"/>
              </a:solidFill>
            </a:endParaRPr>
          </a:p>
        </p:txBody>
      </p:sp>
      <p:pic>
        <p:nvPicPr>
          <p:cNvPr id="7" name="Picture 6">
            <a:extLst>
              <a:ext uri="{FF2B5EF4-FFF2-40B4-BE49-F238E27FC236}">
                <a16:creationId xmlns:a16="http://schemas.microsoft.com/office/drawing/2014/main" id="{D83CA8D0-1CC9-D671-C1C0-ECA1116EC182}"/>
              </a:ext>
            </a:extLst>
          </p:cNvPr>
          <p:cNvPicPr>
            <a:picLocks noChangeAspect="1"/>
          </p:cNvPicPr>
          <p:nvPr/>
        </p:nvPicPr>
        <p:blipFill>
          <a:blip r:embed="rId3"/>
          <a:stretch>
            <a:fillRect/>
          </a:stretch>
        </p:blipFill>
        <p:spPr>
          <a:xfrm>
            <a:off x="5204144" y="6245965"/>
            <a:ext cx="2965967" cy="246910"/>
          </a:xfrm>
          <a:prstGeom prst="rect">
            <a:avLst/>
          </a:prstGeom>
        </p:spPr>
      </p:pic>
      <p:pic>
        <p:nvPicPr>
          <p:cNvPr id="9" name="Picture 8">
            <a:extLst>
              <a:ext uri="{FF2B5EF4-FFF2-40B4-BE49-F238E27FC236}">
                <a16:creationId xmlns:a16="http://schemas.microsoft.com/office/drawing/2014/main" id="{00B26DF8-7CAE-9E13-985E-84B3B3C96FF2}"/>
              </a:ext>
            </a:extLst>
          </p:cNvPr>
          <p:cNvPicPr>
            <a:picLocks noChangeAspect="1"/>
          </p:cNvPicPr>
          <p:nvPr/>
        </p:nvPicPr>
        <p:blipFill>
          <a:blip r:embed="rId4"/>
          <a:stretch>
            <a:fillRect/>
          </a:stretch>
        </p:blipFill>
        <p:spPr>
          <a:xfrm>
            <a:off x="838200" y="1569121"/>
            <a:ext cx="10910887" cy="5207916"/>
          </a:xfrm>
          <a:prstGeom prst="rect">
            <a:avLst/>
          </a:prstGeom>
        </p:spPr>
      </p:pic>
    </p:spTree>
    <p:extLst>
      <p:ext uri="{BB962C8B-B14F-4D97-AF65-F5344CB8AC3E}">
        <p14:creationId xmlns:p14="http://schemas.microsoft.com/office/powerpoint/2010/main" val="2937546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65DE-2059-A211-BC9F-23CA14029F8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026C5C3-0A8A-1DCF-A56A-E08BF3759A84}"/>
              </a:ext>
            </a:extLst>
          </p:cNvPr>
          <p:cNvSpPr>
            <a:spLocks noGrp="1"/>
          </p:cNvSpPr>
          <p:nvPr>
            <p:ph type="body" idx="1"/>
          </p:nvPr>
        </p:nvSpPr>
        <p:spPr/>
        <p:txBody>
          <a:bodyPr>
            <a:normAutofit fontScale="92500" lnSpcReduction="10000"/>
          </a:bodyPr>
          <a:lstStyle/>
          <a:p>
            <a:pPr algn="ctr"/>
            <a:endParaRPr lang="en-US" sz="8000" dirty="0"/>
          </a:p>
          <a:p>
            <a:pPr marL="114300" indent="0" algn="ctr">
              <a:buNone/>
            </a:pPr>
            <a:r>
              <a:rPr lang="en-US" sz="8000" dirty="0">
                <a:solidFill>
                  <a:srgbClr val="0070C0"/>
                </a:solidFill>
              </a:rPr>
              <a:t>Thank You</a:t>
            </a:r>
          </a:p>
          <a:p>
            <a:pPr marL="114300" indent="0" algn="ctr">
              <a:buNone/>
            </a:pPr>
            <a:r>
              <a:rPr lang="en-US" sz="8000" dirty="0">
                <a:solidFill>
                  <a:srgbClr val="0070C0"/>
                </a:solidFill>
              </a:rPr>
              <a:t>&amp; </a:t>
            </a:r>
          </a:p>
          <a:p>
            <a:pPr marL="114300" indent="0" algn="ctr">
              <a:buNone/>
            </a:pPr>
            <a:r>
              <a:rPr lang="en-US" sz="8000" dirty="0">
                <a:solidFill>
                  <a:srgbClr val="0070C0"/>
                </a:solidFill>
              </a:rPr>
              <a:t>Thanks to ASSP Nigeria!</a:t>
            </a:r>
          </a:p>
        </p:txBody>
      </p:sp>
    </p:spTree>
    <p:extLst>
      <p:ext uri="{BB962C8B-B14F-4D97-AF65-F5344CB8AC3E}">
        <p14:creationId xmlns:p14="http://schemas.microsoft.com/office/powerpoint/2010/main" val="94279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65DE-2059-A211-BC9F-23CA14029F8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026C5C3-0A8A-1DCF-A56A-E08BF3759A84}"/>
              </a:ext>
            </a:extLst>
          </p:cNvPr>
          <p:cNvSpPr>
            <a:spLocks noGrp="1"/>
          </p:cNvSpPr>
          <p:nvPr>
            <p:ph type="body" idx="1"/>
          </p:nvPr>
        </p:nvSpPr>
        <p:spPr/>
        <p:txBody>
          <a:bodyPr>
            <a:normAutofit/>
          </a:bodyPr>
          <a:lstStyle/>
          <a:p>
            <a:pPr algn="ctr"/>
            <a:endParaRPr lang="en-US" sz="8000" dirty="0"/>
          </a:p>
          <a:p>
            <a:pPr marL="114300" indent="0" algn="ctr">
              <a:buNone/>
            </a:pPr>
            <a:r>
              <a:rPr lang="en-US" sz="8000" dirty="0">
                <a:solidFill>
                  <a:srgbClr val="0070C0"/>
                </a:solidFill>
              </a:rPr>
              <a:t>Q&amp;A</a:t>
            </a:r>
          </a:p>
        </p:txBody>
      </p:sp>
    </p:spTree>
    <p:extLst>
      <p:ext uri="{BB962C8B-B14F-4D97-AF65-F5344CB8AC3E}">
        <p14:creationId xmlns:p14="http://schemas.microsoft.com/office/powerpoint/2010/main" val="62134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fontScale="92500" lnSpcReduction="20000"/>
          </a:bodyPr>
          <a:lstStyle/>
          <a:p>
            <a:r>
              <a:rPr lang="en-US" sz="2600" dirty="0">
                <a:solidFill>
                  <a:srgbClr val="0070C0"/>
                </a:solidFill>
              </a:rPr>
              <a:t>Everyday, Engineers Plan, Specify, Calculate, Design, Test or Maintain a system.</a:t>
            </a:r>
          </a:p>
          <a:p>
            <a:pPr algn="just"/>
            <a:r>
              <a:rPr lang="en-US" sz="2600" dirty="0">
                <a:solidFill>
                  <a:srgbClr val="0070C0"/>
                </a:solidFill>
              </a:rPr>
              <a:t>It is the Engineer’s duty to ensure that they exercise due diligence in their work – to ensure that there is no hazardous (i.e., potential to harm) failure of the system they design.</a:t>
            </a:r>
          </a:p>
          <a:p>
            <a:pPr algn="just"/>
            <a:r>
              <a:rPr lang="en-US" sz="2600" dirty="0">
                <a:solidFill>
                  <a:srgbClr val="0070C0"/>
                </a:solidFill>
              </a:rPr>
              <a:t>Failures may cause ill-health, injuries / fatalities (Safety) or damage to Environment.</a:t>
            </a:r>
          </a:p>
          <a:p>
            <a:endParaRPr lang="en-US" sz="2600" b="1" i="1" dirty="0">
              <a:solidFill>
                <a:srgbClr val="0070C0"/>
              </a:solidFill>
            </a:endParaRPr>
          </a:p>
          <a:p>
            <a:endParaRPr lang="en-US" sz="2600" b="1" i="1" dirty="0">
              <a:solidFill>
                <a:srgbClr val="0070C0"/>
              </a:solidFill>
            </a:endParaRPr>
          </a:p>
          <a:p>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r>
              <a:rPr lang="en-US" sz="3200" b="1" i="1" dirty="0">
                <a:solidFill>
                  <a:srgbClr val="0070C0"/>
                </a:solidFill>
              </a:rPr>
              <a:t>Every Engineer must take care of HSE</a:t>
            </a:r>
            <a:r>
              <a:rPr lang="en-US" sz="2000" dirty="0">
                <a:solidFill>
                  <a:srgbClr val="0070C0"/>
                </a:solidFill>
              </a:rPr>
              <a:t>.</a:t>
            </a: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Preventing Injuries and Protecting People</a:t>
            </a:r>
            <a:endParaRPr sz="2400" dirty="0">
              <a:solidFill>
                <a:schemeClr val="bg1"/>
              </a:solidFill>
            </a:endParaRPr>
          </a:p>
        </p:txBody>
      </p:sp>
      <p:pic>
        <p:nvPicPr>
          <p:cNvPr id="9" name="Picture 8">
            <a:extLst>
              <a:ext uri="{FF2B5EF4-FFF2-40B4-BE49-F238E27FC236}">
                <a16:creationId xmlns:a16="http://schemas.microsoft.com/office/drawing/2014/main" id="{8C9B4886-9AA2-3AB4-D485-0C90AB0D16FD}"/>
              </a:ext>
            </a:extLst>
          </p:cNvPr>
          <p:cNvPicPr>
            <a:picLocks noChangeAspect="1"/>
          </p:cNvPicPr>
          <p:nvPr/>
        </p:nvPicPr>
        <p:blipFill>
          <a:blip r:embed="rId2"/>
          <a:stretch>
            <a:fillRect/>
          </a:stretch>
        </p:blipFill>
        <p:spPr>
          <a:xfrm>
            <a:off x="4182332" y="3791902"/>
            <a:ext cx="3827336" cy="1743075"/>
          </a:xfrm>
          <a:prstGeom prst="rect">
            <a:avLst/>
          </a:prstGeom>
        </p:spPr>
      </p:pic>
      <p:sp>
        <p:nvSpPr>
          <p:cNvPr id="10" name="TextBox 9">
            <a:extLst>
              <a:ext uri="{FF2B5EF4-FFF2-40B4-BE49-F238E27FC236}">
                <a16:creationId xmlns:a16="http://schemas.microsoft.com/office/drawing/2014/main" id="{F3295D9E-8465-7743-E9A8-29E1B828AAD7}"/>
              </a:ext>
            </a:extLst>
          </p:cNvPr>
          <p:cNvSpPr txBox="1"/>
          <p:nvPr/>
        </p:nvSpPr>
        <p:spPr>
          <a:xfrm>
            <a:off x="740675" y="6437376"/>
            <a:ext cx="2578597" cy="230832"/>
          </a:xfrm>
          <a:prstGeom prst="rect">
            <a:avLst/>
          </a:prstGeom>
          <a:noFill/>
        </p:spPr>
        <p:txBody>
          <a:bodyPr wrap="square" rtlCol="0">
            <a:spAutoFit/>
          </a:bodyPr>
          <a:lstStyle/>
          <a:p>
            <a:r>
              <a:rPr lang="en-US" sz="900" dirty="0"/>
              <a:t>Source of the pic is unknown</a:t>
            </a:r>
          </a:p>
        </p:txBody>
      </p:sp>
    </p:spTree>
    <p:extLst>
      <p:ext uri="{BB962C8B-B14F-4D97-AF65-F5344CB8AC3E}">
        <p14:creationId xmlns:p14="http://schemas.microsoft.com/office/powerpoint/2010/main" val="174033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fontScale="92500" lnSpcReduction="20000"/>
          </a:bodyPr>
          <a:lstStyle/>
          <a:p>
            <a:pPr algn="just"/>
            <a:r>
              <a:rPr lang="en-US" sz="2600" dirty="0">
                <a:solidFill>
                  <a:srgbClr val="0070C0"/>
                </a:solidFill>
              </a:rPr>
              <a:t>A rocket is designed by hundreds of Engineers with all due care.  After launching, it exploded, causing deaths of all Astronauts.  Reason was later found to be a wrong gasket that failed to separate the O2 and H2 tanks of the rocket.</a:t>
            </a:r>
          </a:p>
          <a:p>
            <a:pPr algn="just"/>
            <a:r>
              <a:rPr lang="en-US" sz="2600" dirty="0">
                <a:solidFill>
                  <a:srgbClr val="0070C0"/>
                </a:solidFill>
              </a:rPr>
              <a:t>An anti-missile is designed and put to battle use to defend a nation.  When enemy fired missiles, the anti-missile failed to interrupt the incoming missiles causing massive damage to the missile facility with multiple fatalities.  Reason was found to be a faulty program code.</a:t>
            </a: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r>
              <a:rPr lang="en-US" sz="3200" b="1" i="1" dirty="0">
                <a:solidFill>
                  <a:srgbClr val="0070C0"/>
                </a:solidFill>
              </a:rPr>
              <a:t>Everything can fail!</a:t>
            </a:r>
            <a:r>
              <a:rPr lang="en-US" sz="2000" dirty="0">
                <a:solidFill>
                  <a:srgbClr val="0070C0"/>
                </a:solidFill>
              </a:rPr>
              <a:t>.</a:t>
            </a: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Preventing Injuries and Protecting People</a:t>
            </a:r>
            <a:endParaRPr sz="2400" dirty="0">
              <a:solidFill>
                <a:schemeClr val="bg1"/>
              </a:solidFill>
            </a:endParaRPr>
          </a:p>
        </p:txBody>
      </p:sp>
    </p:spTree>
    <p:extLst>
      <p:ext uri="{BB962C8B-B14F-4D97-AF65-F5344CB8AC3E}">
        <p14:creationId xmlns:p14="http://schemas.microsoft.com/office/powerpoint/2010/main" val="379094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fontScale="77500" lnSpcReduction="20000"/>
          </a:bodyPr>
          <a:lstStyle/>
          <a:p>
            <a:pPr algn="just"/>
            <a:r>
              <a:rPr lang="en-US" sz="2300" dirty="0">
                <a:solidFill>
                  <a:srgbClr val="0070C0"/>
                </a:solidFill>
              </a:rPr>
              <a:t>If everything can fail, how does an Engineer take care of HSE in his designs?</a:t>
            </a:r>
          </a:p>
          <a:p>
            <a:pPr algn="just"/>
            <a:r>
              <a:rPr lang="en-US" sz="2300" dirty="0">
                <a:solidFill>
                  <a:srgbClr val="0070C0"/>
                </a:solidFill>
              </a:rPr>
              <a:t>Ans: By ensuring that multiple layers of protection exists and functions when needed.</a:t>
            </a:r>
          </a:p>
          <a:p>
            <a:pPr algn="just"/>
            <a:r>
              <a:rPr lang="en-US" sz="2300" dirty="0">
                <a:solidFill>
                  <a:srgbClr val="0070C0"/>
                </a:solidFill>
              </a:rPr>
              <a:t>E.g., A Diesel tank is provided with a wall (bund) around it, so that when the tank’s level control fails, the oil will overflow but will be contained within the bund.</a:t>
            </a: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r>
              <a:rPr lang="en-US" sz="3100" b="1" i="1" dirty="0">
                <a:solidFill>
                  <a:srgbClr val="0070C0"/>
                </a:solidFill>
              </a:rPr>
              <a:t>Everything can fail, but damage can be controlled by using multiple Layers of Protection!</a:t>
            </a:r>
            <a:r>
              <a:rPr lang="en-US" sz="3100" dirty="0">
                <a:solidFill>
                  <a:srgbClr val="0070C0"/>
                </a:solidFill>
              </a:rPr>
              <a:t>.</a:t>
            </a: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Preventing Injuries and Protecting People</a:t>
            </a:r>
            <a:endParaRPr sz="2400" dirty="0">
              <a:solidFill>
                <a:schemeClr val="bg1"/>
              </a:solidFill>
            </a:endParaRPr>
          </a:p>
        </p:txBody>
      </p:sp>
      <p:pic>
        <p:nvPicPr>
          <p:cNvPr id="7" name="Picture 6">
            <a:extLst>
              <a:ext uri="{FF2B5EF4-FFF2-40B4-BE49-F238E27FC236}">
                <a16:creationId xmlns:a16="http://schemas.microsoft.com/office/drawing/2014/main" id="{34C64886-782E-E04E-A33F-CC9CA445A66F}"/>
              </a:ext>
            </a:extLst>
          </p:cNvPr>
          <p:cNvPicPr>
            <a:picLocks noChangeAspect="1"/>
          </p:cNvPicPr>
          <p:nvPr/>
        </p:nvPicPr>
        <p:blipFill>
          <a:blip r:embed="rId2"/>
          <a:stretch>
            <a:fillRect/>
          </a:stretch>
        </p:blipFill>
        <p:spPr>
          <a:xfrm>
            <a:off x="4141720" y="3112294"/>
            <a:ext cx="4475808" cy="2327924"/>
          </a:xfrm>
          <a:prstGeom prst="rect">
            <a:avLst/>
          </a:prstGeom>
        </p:spPr>
      </p:pic>
    </p:spTree>
    <p:extLst>
      <p:ext uri="{BB962C8B-B14F-4D97-AF65-F5344CB8AC3E}">
        <p14:creationId xmlns:p14="http://schemas.microsoft.com/office/powerpoint/2010/main" val="5663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lnSpcReduction="10000"/>
          </a:bodyPr>
          <a:lstStyle/>
          <a:p>
            <a:pPr marL="114300" indent="0">
              <a:buNone/>
            </a:pPr>
            <a:r>
              <a:rPr lang="en-US" sz="2000" dirty="0">
                <a:solidFill>
                  <a:srgbClr val="0070C0"/>
                </a:solidFill>
              </a:rPr>
              <a:t>Question: If multiple devices are utilized, will they not create more failures (because now we have more things to fail).</a:t>
            </a:r>
          </a:p>
          <a:p>
            <a:pPr marL="114300" indent="0">
              <a:buNone/>
            </a:pPr>
            <a:r>
              <a:rPr lang="en-US" sz="2000" dirty="0">
                <a:solidFill>
                  <a:srgbClr val="0070C0"/>
                </a:solidFill>
              </a:rPr>
              <a:t>Answer: True!  But they may not fail at the same time.  Hence overall reliability is enhanced by ensuring at least one device / equipment functioning “when needed”.</a:t>
            </a:r>
          </a:p>
          <a:p>
            <a:pPr marL="114300" indent="0" algn="just">
              <a:buNone/>
            </a:pPr>
            <a:r>
              <a:rPr lang="en-US" sz="2000" dirty="0">
                <a:solidFill>
                  <a:srgbClr val="0070C0"/>
                </a:solidFill>
              </a:rPr>
              <a:t>E.g., Driver of a car has primary responsibility to ensure safety while reversing his car.  However, the car is provided with sensors to warn him of danger, in case the car is going to touch something.  It is highly unlikely that the sensors, even though they can fail, will not function at the same time as the driver making wrong judgement.  </a:t>
            </a:r>
          </a:p>
          <a:p>
            <a:pPr marL="114300" indent="0" algn="just">
              <a:buNone/>
            </a:pPr>
            <a:endParaRPr lang="en-US" sz="2400" b="1" i="1" dirty="0">
              <a:solidFill>
                <a:srgbClr val="0070C0"/>
              </a:solidFill>
            </a:endParaRPr>
          </a:p>
          <a:p>
            <a:pPr marL="114300" indent="0" algn="just">
              <a:buNone/>
            </a:pPr>
            <a:endParaRPr lang="en-US" sz="2400" b="1" i="1" dirty="0">
              <a:solidFill>
                <a:srgbClr val="0070C0"/>
              </a:solidFill>
            </a:endParaRPr>
          </a:p>
          <a:p>
            <a:pPr marL="114300" indent="0" algn="just">
              <a:buNone/>
            </a:pPr>
            <a:r>
              <a:rPr lang="en-US" sz="2400" b="1" i="1" dirty="0">
                <a:solidFill>
                  <a:srgbClr val="0070C0"/>
                </a:solidFill>
              </a:rPr>
              <a:t>For many operations in a factory, the human operator is the primary defense to control, just as the driver has primary responsibility.</a:t>
            </a:r>
          </a:p>
          <a:p>
            <a:pPr marL="114300" indent="0">
              <a:buNone/>
            </a:pPr>
            <a:endParaRPr lang="en-US" sz="2000"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Layers of Protection</a:t>
            </a:r>
            <a:endParaRPr sz="2400" dirty="0">
              <a:solidFill>
                <a:schemeClr val="bg1"/>
              </a:solidFill>
            </a:endParaRPr>
          </a:p>
        </p:txBody>
      </p:sp>
    </p:spTree>
    <p:extLst>
      <p:ext uri="{BB962C8B-B14F-4D97-AF65-F5344CB8AC3E}">
        <p14:creationId xmlns:p14="http://schemas.microsoft.com/office/powerpoint/2010/main" val="229738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a:bodyPr>
          <a:lstStyle/>
          <a:p>
            <a:pPr marL="114300" indent="0">
              <a:buNone/>
            </a:pPr>
            <a:r>
              <a:rPr lang="en-US" sz="2000" dirty="0">
                <a:solidFill>
                  <a:srgbClr val="0070C0"/>
                </a:solidFill>
              </a:rPr>
              <a:t> </a:t>
            </a:r>
          </a:p>
          <a:p>
            <a:pPr marL="114300" indent="0">
              <a:buNone/>
            </a:pPr>
            <a:endParaRPr lang="en-US" sz="2000" dirty="0">
              <a:solidFill>
                <a:srgbClr val="0070C0"/>
              </a:solidFill>
            </a:endParaRPr>
          </a:p>
          <a:p>
            <a:pPr marL="114300" indent="0" algn="ctr">
              <a:buNone/>
            </a:pPr>
            <a:endParaRPr lang="en-US" sz="2000"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Layers of Protection</a:t>
            </a:r>
            <a:endParaRPr sz="2400" dirty="0">
              <a:solidFill>
                <a:schemeClr val="bg1"/>
              </a:solidFill>
            </a:endParaRPr>
          </a:p>
        </p:txBody>
      </p:sp>
      <p:sp>
        <p:nvSpPr>
          <p:cNvPr id="5" name="Text Placeholder 2">
            <a:extLst>
              <a:ext uri="{FF2B5EF4-FFF2-40B4-BE49-F238E27FC236}">
                <a16:creationId xmlns:a16="http://schemas.microsoft.com/office/drawing/2014/main" id="{FF8CE548-975A-320F-BD0A-1655C282175A}"/>
              </a:ext>
            </a:extLst>
          </p:cNvPr>
          <p:cNvSpPr txBox="1">
            <a:spLocks/>
          </p:cNvSpPr>
          <p:nvPr/>
        </p:nvSpPr>
        <p:spPr>
          <a:xfrm>
            <a:off x="838200" y="1114478"/>
            <a:ext cx="10515600" cy="5172488"/>
          </a:xfrm>
          <a:prstGeom prst="rect">
            <a:avLst/>
          </a:prstGeom>
        </p:spPr>
        <p:txBody>
          <a:bodyPr vert="horz" lIns="180000" tIns="270000" rIns="90000" bIns="0" rtlCol="0">
            <a:normAutofit fontScale="92500" lnSpcReduction="20000"/>
          </a:bodyPr>
          <a:lstStyle>
            <a:lvl1pPr marL="91440" indent="-91440" algn="l" defTabSz="1050045" rtl="0" eaLnBrk="1" latinLnBrk="0" hangingPunct="1">
              <a:lnSpc>
                <a:spcPct val="105000"/>
              </a:lnSpc>
              <a:spcBef>
                <a:spcPts val="0"/>
              </a:spcBef>
              <a:spcAft>
                <a:spcPts val="521"/>
              </a:spcAft>
              <a:buClr>
                <a:schemeClr val="accent1"/>
              </a:buClr>
              <a:buSzPct val="100000"/>
              <a:buFont typeface="Arial" pitchFamily="34" charset="0"/>
              <a:buChar char="▪"/>
              <a:tabLst>
                <a:tab pos="188522" algn="l"/>
                <a:tab pos="375390" algn="l"/>
              </a:tabLst>
              <a:defRPr lang="de-DE" sz="1458" kern="1200" smtClean="0">
                <a:solidFill>
                  <a:srgbClr val="000000"/>
                </a:solidFill>
                <a:latin typeface="Arial" pitchFamily="34" charset="0"/>
                <a:ea typeface="+mn-ea"/>
                <a:cs typeface="Arial" pitchFamily="34" charset="0"/>
              </a:defRPr>
            </a:lvl1pPr>
            <a:lvl2pPr marL="384048" indent="-182880" algn="l" defTabSz="1050045" rtl="0" eaLnBrk="1" latinLnBrk="0" hangingPunct="1">
              <a:lnSpc>
                <a:spcPct val="105000"/>
              </a:lnSpc>
              <a:spcBef>
                <a:spcPts val="0"/>
              </a:spcBef>
              <a:spcAft>
                <a:spcPts val="521"/>
              </a:spcAft>
              <a:buClr>
                <a:schemeClr val="accent1"/>
              </a:buClr>
              <a:buFont typeface="Arial" pitchFamily="34" charset="0"/>
              <a:buChar char="▪"/>
              <a:tabLst>
                <a:tab pos="188522" algn="l"/>
                <a:tab pos="375390" algn="l"/>
              </a:tabLst>
              <a:defRPr lang="de-DE" sz="1458" kern="1200" smtClean="0">
                <a:solidFill>
                  <a:srgbClr val="000000"/>
                </a:solidFill>
                <a:latin typeface="Arial" pitchFamily="34" charset="0"/>
                <a:ea typeface="+mn-ea"/>
                <a:cs typeface="Arial" pitchFamily="34" charset="0"/>
              </a:defRPr>
            </a:lvl2pPr>
            <a:lvl3pPr marL="566928" indent="-182880" algn="l" defTabSz="1050045" rtl="0" eaLnBrk="1" latinLnBrk="0" hangingPunct="1">
              <a:lnSpc>
                <a:spcPct val="105000"/>
              </a:lnSpc>
              <a:spcBef>
                <a:spcPts val="0"/>
              </a:spcBef>
              <a:spcAft>
                <a:spcPts val="521"/>
              </a:spcAft>
              <a:buClr>
                <a:schemeClr val="accent1"/>
              </a:buClr>
              <a:buFont typeface="Arial" pitchFamily="34" charset="0"/>
              <a:buChar char="▪"/>
              <a:tabLst>
                <a:tab pos="188522" algn="l"/>
                <a:tab pos="375390" algn="l"/>
              </a:tabLst>
              <a:defRPr lang="de-DE" sz="1458" kern="1200" smtClean="0">
                <a:solidFill>
                  <a:srgbClr val="000000"/>
                </a:solidFill>
                <a:latin typeface="Arial" pitchFamily="34" charset="0"/>
                <a:ea typeface="+mn-ea"/>
                <a:cs typeface="Arial" pitchFamily="34" charset="0"/>
              </a:defRPr>
            </a:lvl3pPr>
            <a:lvl4pPr marL="749808" indent="-182880" algn="l" defTabSz="1050045" rtl="0" eaLnBrk="1" latinLnBrk="0" hangingPunct="1">
              <a:lnSpc>
                <a:spcPct val="105000"/>
              </a:lnSpc>
              <a:spcBef>
                <a:spcPts val="0"/>
              </a:spcBef>
              <a:spcAft>
                <a:spcPts val="521"/>
              </a:spcAft>
              <a:buClr>
                <a:schemeClr val="accent1"/>
              </a:buClr>
              <a:buFont typeface="Arial" pitchFamily="34" charset="0"/>
              <a:buChar char="▪"/>
              <a:tabLst>
                <a:tab pos="188522" algn="l"/>
                <a:tab pos="375390" algn="l"/>
              </a:tabLst>
              <a:defRPr lang="de-DE" sz="1458" kern="1200" smtClean="0">
                <a:solidFill>
                  <a:srgbClr val="000000"/>
                </a:solidFill>
                <a:latin typeface="Arial" pitchFamily="34" charset="0"/>
                <a:ea typeface="+mn-ea"/>
                <a:cs typeface="Arial" pitchFamily="34" charset="0"/>
              </a:defRPr>
            </a:lvl4pPr>
            <a:lvl5pPr marL="932688" indent="-182880" algn="l" defTabSz="1050045" rtl="0" eaLnBrk="1" latinLnBrk="0" hangingPunct="1">
              <a:lnSpc>
                <a:spcPct val="105000"/>
              </a:lnSpc>
              <a:spcBef>
                <a:spcPts val="0"/>
              </a:spcBef>
              <a:spcAft>
                <a:spcPts val="521"/>
              </a:spcAft>
              <a:buClr>
                <a:schemeClr val="accent1"/>
              </a:buClr>
              <a:buFont typeface="Arial" pitchFamily="34" charset="0"/>
              <a:buChar char="▪"/>
              <a:tabLst>
                <a:tab pos="188522" algn="l"/>
                <a:tab pos="375390" algn="l"/>
              </a:tabLst>
              <a:defRPr lang="de-DE" sz="1458" kern="1200" dirty="0" smtClean="0">
                <a:solidFill>
                  <a:srgbClr val="000000"/>
                </a:solidFill>
                <a:latin typeface="Arial" pitchFamily="34" charset="0"/>
                <a:ea typeface="+mn-ea"/>
                <a:cs typeface="Arial"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1050045" rtl="0" eaLnBrk="1" fontAlgn="auto" latinLnBrk="0" hangingPunct="1">
              <a:lnSpc>
                <a:spcPct val="105000"/>
              </a:lnSpc>
              <a:spcBef>
                <a:spcPts val="0"/>
              </a:spcBef>
              <a:spcAft>
                <a:spcPts val="521"/>
              </a:spcAft>
              <a:buClr>
                <a:srgbClr val="E48312"/>
              </a:buClr>
              <a:buSzPct val="100000"/>
              <a:buNone/>
              <a:tabLst>
                <a:tab pos="188522" algn="l"/>
                <a:tab pos="375390" algn="l"/>
              </a:tabLst>
              <a:defRPr/>
            </a:pPr>
            <a:r>
              <a:rPr lang="en-US" sz="2100" dirty="0">
                <a:solidFill>
                  <a:srgbClr val="0070C0"/>
                </a:solidFill>
                <a:latin typeface="Calibri"/>
                <a:cs typeface="Calibri"/>
              </a:rPr>
              <a:t>Which of these are Hazardous and which one’s are Non-Hazardous</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endParaRPr kumimoji="0" lang="en-US" sz="16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Fire</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Water</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Earth</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Liquified Petroleum Gas (LPG)</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Gasoline</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Air</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Walking on the pavement</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Crossing the road at a pedestrian crossing</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Crossing the road at a non-pedestrian crossing</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r>
              <a:rPr lang="en-US" sz="2000" dirty="0">
                <a:solidFill>
                  <a:srgbClr val="0070C0"/>
                </a:solidFill>
                <a:latin typeface="Calibri"/>
                <a:cs typeface="Calibri"/>
                <a:sym typeface="Calibri"/>
              </a:rPr>
              <a:t>Cooking</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endParaRPr lang="en-US" sz="2000" dirty="0">
              <a:solidFill>
                <a:srgbClr val="0070C0"/>
              </a:solidFill>
              <a:latin typeface="Calibri"/>
              <a:cs typeface="Calibri"/>
              <a:sym typeface="Calibri"/>
            </a:endParaRPr>
          </a:p>
          <a:p>
            <a:pPr marL="0" marR="0" lvl="0" indent="0" algn="l" defTabSz="1050045" rtl="0" eaLnBrk="1" fontAlgn="auto" latinLnBrk="0" hangingPunct="1">
              <a:lnSpc>
                <a:spcPct val="105000"/>
              </a:lnSpc>
              <a:spcBef>
                <a:spcPts val="0"/>
              </a:spcBef>
              <a:spcAft>
                <a:spcPts val="521"/>
              </a:spcAft>
              <a:buClr>
                <a:srgbClr val="E48312"/>
              </a:buClr>
              <a:buSzPct val="100000"/>
              <a:buFont typeface="Arial" pitchFamily="34" charset="0"/>
              <a:buNone/>
              <a:tabLst>
                <a:tab pos="188522" algn="l"/>
                <a:tab pos="375390" algn="l"/>
              </a:tabLst>
              <a:defRPr/>
            </a:pPr>
            <a:r>
              <a:rPr lang="en-US" sz="2000" dirty="0">
                <a:solidFill>
                  <a:srgbClr val="0070C0"/>
                </a:solidFill>
                <a:latin typeface="Calibri"/>
                <a:cs typeface="Calibri"/>
                <a:sym typeface="Calibri"/>
              </a:rPr>
              <a:t>Summary: A Hazard is not the Material.  It is a property of a given material that can cause harm to Personnel or to Plant. In order to avoid harm from the Hazard, it is necessary to “Manage” the Operation with the Material. We do not eliminate the material itself, we try to eliminate the Hazard.</a:t>
            </a:r>
          </a:p>
          <a:p>
            <a:pPr marL="91440" marR="0" lvl="0" indent="-91440" algn="l" defTabSz="1050045" rtl="0" eaLnBrk="1" fontAlgn="auto" latinLnBrk="0" hangingPunct="1">
              <a:lnSpc>
                <a:spcPct val="105000"/>
              </a:lnSpc>
              <a:spcBef>
                <a:spcPts val="0"/>
              </a:spcBef>
              <a:spcAft>
                <a:spcPts val="521"/>
              </a:spcAft>
              <a:buClr>
                <a:srgbClr val="E48312"/>
              </a:buClr>
              <a:buSzPct val="100000"/>
              <a:buFont typeface="Arial" pitchFamily="34" charset="0"/>
              <a:buChar char="▪"/>
              <a:tabLst>
                <a:tab pos="188522" algn="l"/>
                <a:tab pos="375390" algn="l"/>
              </a:tabLst>
              <a:defRPr/>
            </a:pPr>
            <a:endParaRPr kumimoji="0" lang="en-US" sz="1458"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8531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E7FA-2690-F04A-0596-2F4AE5285296}"/>
              </a:ext>
            </a:extLst>
          </p:cNvPr>
          <p:cNvSpPr>
            <a:spLocks noGrp="1"/>
          </p:cNvSpPr>
          <p:nvPr>
            <p:ph type="title"/>
          </p:nvPr>
        </p:nvSpPr>
        <p:spPr/>
        <p:txBody>
          <a:bodyPr>
            <a:normAutofit/>
          </a:bodyPr>
          <a:lstStyle/>
          <a:p>
            <a:pPr algn="ctr"/>
            <a:endParaRPr lang="en-US" sz="3600" dirty="0">
              <a:solidFill>
                <a:srgbClr val="0070C0"/>
              </a:solidFill>
            </a:endParaRPr>
          </a:p>
        </p:txBody>
      </p:sp>
      <p:sp>
        <p:nvSpPr>
          <p:cNvPr id="3" name="Text Placeholder 2">
            <a:extLst>
              <a:ext uri="{FF2B5EF4-FFF2-40B4-BE49-F238E27FC236}">
                <a16:creationId xmlns:a16="http://schemas.microsoft.com/office/drawing/2014/main" id="{B26534C4-70BA-5BA0-52B9-CA06E8C002B5}"/>
              </a:ext>
            </a:extLst>
          </p:cNvPr>
          <p:cNvSpPr>
            <a:spLocks noGrp="1"/>
          </p:cNvSpPr>
          <p:nvPr>
            <p:ph type="body" idx="1"/>
          </p:nvPr>
        </p:nvSpPr>
        <p:spPr/>
        <p:txBody>
          <a:bodyPr>
            <a:normAutofit/>
          </a:bodyPr>
          <a:lstStyle/>
          <a:p>
            <a:pPr marL="114300" indent="0">
              <a:buNone/>
            </a:pPr>
            <a:r>
              <a:rPr lang="en-US" sz="2000" dirty="0">
                <a:solidFill>
                  <a:srgbClr val="0070C0"/>
                </a:solidFill>
              </a:rPr>
              <a:t> </a:t>
            </a:r>
            <a:r>
              <a:rPr lang="en-US" sz="2400" b="1" i="1" dirty="0">
                <a:solidFill>
                  <a:srgbClr val="0070C0"/>
                </a:solidFill>
              </a:rPr>
              <a:t>.</a:t>
            </a:r>
          </a:p>
          <a:p>
            <a:pPr marL="114300" indent="0">
              <a:buNone/>
            </a:pPr>
            <a:endParaRPr lang="en-US" sz="2000"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pPr marL="114300" indent="0" algn="ctr">
              <a:buNone/>
            </a:pPr>
            <a:endParaRPr lang="en-US" sz="3200" b="1" i="1" dirty="0">
              <a:solidFill>
                <a:srgbClr val="0070C0"/>
              </a:solidFill>
            </a:endParaRPr>
          </a:p>
          <a:p>
            <a:endParaRPr lang="en-US" sz="2000" dirty="0">
              <a:solidFill>
                <a:srgbClr val="0070C0"/>
              </a:solidFill>
            </a:endParaRPr>
          </a:p>
        </p:txBody>
      </p:sp>
      <p:sp>
        <p:nvSpPr>
          <p:cNvPr id="6" name="Google Shape;101;p2">
            <a:extLst>
              <a:ext uri="{FF2B5EF4-FFF2-40B4-BE49-F238E27FC236}">
                <a16:creationId xmlns:a16="http://schemas.microsoft.com/office/drawing/2014/main" id="{DE236363-BC90-FE13-839A-34BD30D3085A}"/>
              </a:ext>
            </a:extLst>
          </p:cNvPr>
          <p:cNvSpPr txBox="1"/>
          <p:nvPr/>
        </p:nvSpPr>
        <p:spPr>
          <a:xfrm>
            <a:off x="1351006" y="271024"/>
            <a:ext cx="10453815"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KW" sz="5400" b="1" dirty="0">
                <a:solidFill>
                  <a:schemeClr val="bg1"/>
                </a:solidFill>
                <a:latin typeface="Calibri"/>
                <a:ea typeface="Calibri"/>
                <a:cs typeface="Calibri"/>
                <a:sym typeface="Calibri"/>
              </a:rPr>
              <a:t>   </a:t>
            </a:r>
            <a:r>
              <a:rPr lang="en-US" sz="3200" dirty="0">
                <a:solidFill>
                  <a:schemeClr val="bg1"/>
                </a:solidFill>
              </a:rPr>
              <a:t>Layers of Protection – Swiss Cheese Model</a:t>
            </a:r>
            <a:endParaRPr sz="2400" dirty="0">
              <a:solidFill>
                <a:schemeClr val="bg1"/>
              </a:solidFill>
            </a:endParaRPr>
          </a:p>
        </p:txBody>
      </p:sp>
      <p:pic>
        <p:nvPicPr>
          <p:cNvPr id="7" name="Picture 6">
            <a:extLst>
              <a:ext uri="{FF2B5EF4-FFF2-40B4-BE49-F238E27FC236}">
                <a16:creationId xmlns:a16="http://schemas.microsoft.com/office/drawing/2014/main" id="{15B36AF9-60C7-E412-0BA8-BF94C62A24AE}"/>
              </a:ext>
            </a:extLst>
          </p:cNvPr>
          <p:cNvPicPr>
            <a:picLocks noChangeAspect="1"/>
          </p:cNvPicPr>
          <p:nvPr/>
        </p:nvPicPr>
        <p:blipFill>
          <a:blip r:embed="rId2"/>
          <a:stretch>
            <a:fillRect/>
          </a:stretch>
        </p:blipFill>
        <p:spPr>
          <a:xfrm>
            <a:off x="1791855" y="1895381"/>
            <a:ext cx="5126181" cy="3284761"/>
          </a:xfrm>
          <a:prstGeom prst="rect">
            <a:avLst/>
          </a:prstGeom>
        </p:spPr>
      </p:pic>
      <p:sp>
        <p:nvSpPr>
          <p:cNvPr id="8" name="TextBox 7">
            <a:extLst>
              <a:ext uri="{FF2B5EF4-FFF2-40B4-BE49-F238E27FC236}">
                <a16:creationId xmlns:a16="http://schemas.microsoft.com/office/drawing/2014/main" id="{13E1EC43-D710-DC1A-87E9-A57A5B2E57E0}"/>
              </a:ext>
            </a:extLst>
          </p:cNvPr>
          <p:cNvSpPr txBox="1"/>
          <p:nvPr/>
        </p:nvSpPr>
        <p:spPr>
          <a:xfrm>
            <a:off x="3714770" y="5460020"/>
            <a:ext cx="1376219" cy="246221"/>
          </a:xfrm>
          <a:prstGeom prst="rect">
            <a:avLst/>
          </a:prstGeom>
          <a:noFill/>
        </p:spPr>
        <p:txBody>
          <a:bodyPr wrap="square" rtlCol="0">
            <a:spAutoFit/>
          </a:bodyPr>
          <a:lstStyle/>
          <a:p>
            <a:r>
              <a:rPr lang="en-US" sz="1000" dirty="0"/>
              <a:t>Source: Nasa, USA</a:t>
            </a:r>
          </a:p>
        </p:txBody>
      </p:sp>
      <p:pic>
        <p:nvPicPr>
          <p:cNvPr id="10" name="Picture 9">
            <a:extLst>
              <a:ext uri="{FF2B5EF4-FFF2-40B4-BE49-F238E27FC236}">
                <a16:creationId xmlns:a16="http://schemas.microsoft.com/office/drawing/2014/main" id="{5DFCA6A6-44CA-0AD3-E280-D3B51509D1D3}"/>
              </a:ext>
            </a:extLst>
          </p:cNvPr>
          <p:cNvPicPr>
            <a:picLocks noChangeAspect="1"/>
          </p:cNvPicPr>
          <p:nvPr/>
        </p:nvPicPr>
        <p:blipFill>
          <a:blip r:embed="rId3"/>
          <a:stretch>
            <a:fillRect/>
          </a:stretch>
        </p:blipFill>
        <p:spPr>
          <a:xfrm>
            <a:off x="7082992" y="1895381"/>
            <a:ext cx="3953614" cy="3138438"/>
          </a:xfrm>
          <a:prstGeom prst="rect">
            <a:avLst/>
          </a:prstGeom>
        </p:spPr>
      </p:pic>
      <p:sp>
        <p:nvSpPr>
          <p:cNvPr id="11" name="TextBox 10">
            <a:extLst>
              <a:ext uri="{FF2B5EF4-FFF2-40B4-BE49-F238E27FC236}">
                <a16:creationId xmlns:a16="http://schemas.microsoft.com/office/drawing/2014/main" id="{29D752F8-8E8B-5B3F-7C53-20DA58C2418B}"/>
              </a:ext>
            </a:extLst>
          </p:cNvPr>
          <p:cNvSpPr txBox="1"/>
          <p:nvPr/>
        </p:nvSpPr>
        <p:spPr>
          <a:xfrm>
            <a:off x="8371689" y="5368985"/>
            <a:ext cx="1376219" cy="246221"/>
          </a:xfrm>
          <a:prstGeom prst="rect">
            <a:avLst/>
          </a:prstGeom>
          <a:noFill/>
        </p:spPr>
        <p:txBody>
          <a:bodyPr wrap="square" rtlCol="0">
            <a:spAutoFit/>
          </a:bodyPr>
          <a:lstStyle/>
          <a:p>
            <a:r>
              <a:rPr lang="en-US" sz="1000" dirty="0"/>
              <a:t>Source: umich.edu</a:t>
            </a:r>
          </a:p>
        </p:txBody>
      </p:sp>
    </p:spTree>
    <p:extLst>
      <p:ext uri="{BB962C8B-B14F-4D97-AF65-F5344CB8AC3E}">
        <p14:creationId xmlns:p14="http://schemas.microsoft.com/office/powerpoint/2010/main" val="332298209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3560</Words>
  <Application>Microsoft Office PowerPoint</Application>
  <PresentationFormat>Widescreen</PresentationFormat>
  <Paragraphs>530</Paragraphs>
  <Slides>33</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Bodoni MT Black</vt:lpstr>
      <vt:lpstr>Calibri</vt:lpstr>
      <vt:lpstr>Calibri Light</vt:lpstr>
      <vt:lpstr>CharisSIL</vt:lpstr>
      <vt:lpstr>Symbol</vt:lpstr>
      <vt:lpstr>Tahoma</vt:lpstr>
      <vt:lpstr>Wingdings</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J&amp;A Bharat HSE Foundation</dc:title>
  <dc:creator>Yashwanth Garlapati</dc:creator>
  <cp:lastModifiedBy>Dr. Ogechukwu Ukandu</cp:lastModifiedBy>
  <cp:revision>46</cp:revision>
  <cp:lastPrinted>2022-03-16T18:59:53Z</cp:lastPrinted>
  <dcterms:created xsi:type="dcterms:W3CDTF">2020-06-08T15:58:48Z</dcterms:created>
  <dcterms:modified xsi:type="dcterms:W3CDTF">2022-09-19T12:56:25Z</dcterms:modified>
</cp:coreProperties>
</file>