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0" r:id="rId3"/>
    <p:sldId id="259" r:id="rId4"/>
    <p:sldId id="282" r:id="rId5"/>
    <p:sldId id="286" r:id="rId6"/>
    <p:sldId id="284" r:id="rId7"/>
    <p:sldId id="288" r:id="rId8"/>
    <p:sldId id="262" r:id="rId9"/>
    <p:sldId id="264" r:id="rId10"/>
    <p:sldId id="265" r:id="rId11"/>
    <p:sldId id="266" r:id="rId12"/>
    <p:sldId id="267" r:id="rId13"/>
    <p:sldId id="268" r:id="rId14"/>
    <p:sldId id="269" r:id="rId15"/>
    <p:sldId id="292" r:id="rId16"/>
    <p:sldId id="294" r:id="rId17"/>
    <p:sldId id="296" r:id="rId18"/>
    <p:sldId id="273" r:id="rId19"/>
    <p:sldId id="274" r:id="rId20"/>
    <p:sldId id="275" r:id="rId21"/>
    <p:sldId id="277" r:id="rId22"/>
    <p:sldId id="280" r:id="rId23"/>
  </p:sldIdLst>
  <p:sldSz cx="18288000" cy="10287000"/>
  <p:notesSz cx="6858000" cy="9144000"/>
  <p:embeddedFontLst>
    <p:embeddedFont>
      <p:font typeface="Arimo" panose="020B0604020202020204" pitchFamily="34" charset="0"/>
      <p:regular r:id="rId24"/>
    </p:embeddedFont>
    <p:embeddedFont>
      <p:font typeface="Arimo Bold" panose="020B0704020202020204" pitchFamily="34" charset="0"/>
      <p:regular r:id="rId25"/>
    </p:embeddedFont>
    <p:embeddedFont>
      <p:font typeface="Calibri" panose="020F0502020204030204" pitchFamily="34" charset="0"/>
      <p:regular r:id="rId26"/>
      <p:bold r:id="rId27"/>
      <p:italic r:id="rId28"/>
      <p:boldItalic r:id="rId29"/>
    </p:embeddedFont>
    <p:embeddedFont>
      <p:font typeface="Canva Sans" panose="020B0503030501040103" pitchFamily="34" charset="0"/>
      <p:regular r:id="rId30"/>
    </p:embeddedFont>
    <p:embeddedFont>
      <p:font typeface="Canva Sans Bold" panose="020B0803030501040103" pitchFamily="34" charset="0"/>
      <p:regular r:id="rId31"/>
    </p:embeddedFont>
    <p:embeddedFont>
      <p:font typeface="Lato Bold" panose="020F0502020204030203" pitchFamily="3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272"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font" Target="fonts/font3.fntdata"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font" Target="fonts/font2.fntdata" /><Relationship Id="rId33"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font" Target="fonts/font6.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1.fntdata" /><Relationship Id="rId32" Type="http://schemas.openxmlformats.org/officeDocument/2006/relationships/font" Target="fonts/font9.fntdata"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font" Target="fonts/font5.fntdata" /><Relationship Id="rId36"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font" Target="fonts/font8.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font" Target="fonts/font4.fntdata" /><Relationship Id="rId30" Type="http://schemas.openxmlformats.org/officeDocument/2006/relationships/font" Target="fonts/font7.fntdata" /><Relationship Id="rId35" Type="http://schemas.openxmlformats.org/officeDocument/2006/relationships/theme" Target="theme/theme1.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4FC7DD-593B-4B72-B65A-D0C1912643DE}" type="doc">
      <dgm:prSet loTypeId="urn:microsoft.com/office/officeart/2005/8/layout/hProcess9" loCatId="process" qsTypeId="urn:microsoft.com/office/officeart/2005/8/quickstyle/simple1" qsCatId="simple" csTypeId="urn:microsoft.com/office/officeart/2005/8/colors/accent1_2" csCatId="accent1" phldr="1"/>
      <dgm:spPr/>
    </dgm:pt>
    <dgm:pt modelId="{D3FD74F0-6F15-4B9E-8A5D-A8BDD924B03B}">
      <dgm:prSet phldrT="[Text]" custT="1"/>
      <dgm:spPr>
        <a:solidFill>
          <a:srgbClr val="002060"/>
        </a:solidFill>
      </dgm:spPr>
      <dgm:t>
        <a:bodyPr/>
        <a:lstStyle/>
        <a:p>
          <a:pPr>
            <a:buNone/>
          </a:pPr>
          <a:r>
            <a:rPr lang="en-GB" sz="2600" dirty="0"/>
            <a:t>About 3.9% of Nigerians had depression disorders while 2.7 (4.9 million) had anxiety disorders.</a:t>
          </a:r>
          <a:endParaRPr lang="en-US" sz="2600" dirty="0"/>
        </a:p>
      </dgm:t>
    </dgm:pt>
    <dgm:pt modelId="{0731A7D0-9E8F-410A-B74C-CB5A7AFB8AE7}" type="parTrans" cxnId="{036A6946-3CA6-4058-93A9-0871AB88BB25}">
      <dgm:prSet/>
      <dgm:spPr/>
      <dgm:t>
        <a:bodyPr/>
        <a:lstStyle/>
        <a:p>
          <a:endParaRPr lang="en-US" sz="2600"/>
        </a:p>
      </dgm:t>
    </dgm:pt>
    <dgm:pt modelId="{F603F373-3CDE-48A5-AC9E-E95C80793DB6}" type="sibTrans" cxnId="{036A6946-3CA6-4058-93A9-0871AB88BB25}">
      <dgm:prSet/>
      <dgm:spPr/>
      <dgm:t>
        <a:bodyPr/>
        <a:lstStyle/>
        <a:p>
          <a:endParaRPr lang="en-US" sz="2600"/>
        </a:p>
      </dgm:t>
    </dgm:pt>
    <dgm:pt modelId="{CB491B6D-C08C-4979-AA10-7F58C9509676}">
      <dgm:prSet custT="1"/>
      <dgm:spPr>
        <a:solidFill>
          <a:srgbClr val="7030A0"/>
        </a:solidFill>
      </dgm:spPr>
      <dgm:t>
        <a:bodyPr/>
        <a:lstStyle/>
        <a:p>
          <a:r>
            <a:rPr lang="en-US" sz="2600"/>
            <a:t>WHO estimates that a whooping 20% of Nigerians or about 40 million people are affected by mental illness. </a:t>
          </a:r>
        </a:p>
      </dgm:t>
    </dgm:pt>
    <dgm:pt modelId="{60C9CFE2-B47B-4858-9C6A-FE155AEF99BD}" type="parTrans" cxnId="{5DD65385-4109-4ABE-ABBF-464D35274C82}">
      <dgm:prSet/>
      <dgm:spPr/>
      <dgm:t>
        <a:bodyPr/>
        <a:lstStyle/>
        <a:p>
          <a:endParaRPr lang="en-US" sz="2600"/>
        </a:p>
      </dgm:t>
    </dgm:pt>
    <dgm:pt modelId="{C12FE8CC-4E76-4B44-8BFE-61270CDC52FC}" type="sibTrans" cxnId="{5DD65385-4109-4ABE-ABBF-464D35274C82}">
      <dgm:prSet/>
      <dgm:spPr/>
      <dgm:t>
        <a:bodyPr/>
        <a:lstStyle/>
        <a:p>
          <a:endParaRPr lang="en-US" sz="2600"/>
        </a:p>
      </dgm:t>
    </dgm:pt>
    <dgm:pt modelId="{CFBDF077-8590-4018-9230-5ED8AD6C98F4}">
      <dgm:prSet custT="1"/>
      <dgm:spPr>
        <a:solidFill>
          <a:srgbClr val="C00000"/>
        </a:solidFill>
      </dgm:spPr>
      <dgm:t>
        <a:bodyPr/>
        <a:lstStyle/>
        <a:p>
          <a:r>
            <a:rPr lang="en-GB" sz="2600"/>
            <a:t>Studies also show that more prevalent mental health issues in Nigeria include depression and anxiety. </a:t>
          </a:r>
          <a:endParaRPr lang="en-US" sz="2600"/>
        </a:p>
      </dgm:t>
    </dgm:pt>
    <dgm:pt modelId="{39AE4468-40C6-44C5-811A-76B0094B19D4}" type="parTrans" cxnId="{0D16A6AE-A2ED-404D-B4F3-A0BAF27AE61C}">
      <dgm:prSet/>
      <dgm:spPr/>
      <dgm:t>
        <a:bodyPr/>
        <a:lstStyle/>
        <a:p>
          <a:endParaRPr lang="en-US" sz="2600"/>
        </a:p>
      </dgm:t>
    </dgm:pt>
    <dgm:pt modelId="{D3069F2E-1EAB-4414-9204-1CE512A59453}" type="sibTrans" cxnId="{0D16A6AE-A2ED-404D-B4F3-A0BAF27AE61C}">
      <dgm:prSet/>
      <dgm:spPr/>
      <dgm:t>
        <a:bodyPr/>
        <a:lstStyle/>
        <a:p>
          <a:endParaRPr lang="en-US" sz="2600"/>
        </a:p>
      </dgm:t>
    </dgm:pt>
    <dgm:pt modelId="{6C1DB598-EC44-4493-AB84-75647DA43B0C}" type="pres">
      <dgm:prSet presAssocID="{804FC7DD-593B-4B72-B65A-D0C1912643DE}" presName="CompostProcess" presStyleCnt="0">
        <dgm:presLayoutVars>
          <dgm:dir/>
          <dgm:resizeHandles val="exact"/>
        </dgm:presLayoutVars>
      </dgm:prSet>
      <dgm:spPr/>
    </dgm:pt>
    <dgm:pt modelId="{64A1E3A9-8B5A-4CF5-979F-BF521F58E935}" type="pres">
      <dgm:prSet presAssocID="{804FC7DD-593B-4B72-B65A-D0C1912643DE}" presName="arrow" presStyleLbl="bgShp" presStyleIdx="0" presStyleCnt="1"/>
      <dgm:spPr/>
    </dgm:pt>
    <dgm:pt modelId="{60AFBEDF-C433-4E64-B53E-83B44DB85C2D}" type="pres">
      <dgm:prSet presAssocID="{804FC7DD-593B-4B72-B65A-D0C1912643DE}" presName="linearProcess" presStyleCnt="0"/>
      <dgm:spPr/>
    </dgm:pt>
    <dgm:pt modelId="{C4C23F41-4F38-4011-8BDB-C9859B4A5093}" type="pres">
      <dgm:prSet presAssocID="{CB491B6D-C08C-4979-AA10-7F58C9509676}" presName="textNode" presStyleLbl="node1" presStyleIdx="0" presStyleCnt="3">
        <dgm:presLayoutVars>
          <dgm:bulletEnabled val="1"/>
        </dgm:presLayoutVars>
      </dgm:prSet>
      <dgm:spPr/>
    </dgm:pt>
    <dgm:pt modelId="{EF06F8AD-AA65-4390-BFB8-4DD2AECF41EC}" type="pres">
      <dgm:prSet presAssocID="{C12FE8CC-4E76-4B44-8BFE-61270CDC52FC}" presName="sibTrans" presStyleCnt="0"/>
      <dgm:spPr/>
    </dgm:pt>
    <dgm:pt modelId="{6F64AB83-C820-4991-9C4B-A1B81E77E8DA}" type="pres">
      <dgm:prSet presAssocID="{CFBDF077-8590-4018-9230-5ED8AD6C98F4}" presName="textNode" presStyleLbl="node1" presStyleIdx="1" presStyleCnt="3">
        <dgm:presLayoutVars>
          <dgm:bulletEnabled val="1"/>
        </dgm:presLayoutVars>
      </dgm:prSet>
      <dgm:spPr/>
    </dgm:pt>
    <dgm:pt modelId="{56A26F55-D315-4409-96BE-50E795E8AEB9}" type="pres">
      <dgm:prSet presAssocID="{D3069F2E-1EAB-4414-9204-1CE512A59453}" presName="sibTrans" presStyleCnt="0"/>
      <dgm:spPr/>
    </dgm:pt>
    <dgm:pt modelId="{2668983B-03B6-4DAB-A409-77214288A8A8}" type="pres">
      <dgm:prSet presAssocID="{D3FD74F0-6F15-4B9E-8A5D-A8BDD924B03B}" presName="textNode" presStyleLbl="node1" presStyleIdx="2" presStyleCnt="3">
        <dgm:presLayoutVars>
          <dgm:bulletEnabled val="1"/>
        </dgm:presLayoutVars>
      </dgm:prSet>
      <dgm:spPr/>
    </dgm:pt>
  </dgm:ptLst>
  <dgm:cxnLst>
    <dgm:cxn modelId="{036A6946-3CA6-4058-93A9-0871AB88BB25}" srcId="{804FC7DD-593B-4B72-B65A-D0C1912643DE}" destId="{D3FD74F0-6F15-4B9E-8A5D-A8BDD924B03B}" srcOrd="2" destOrd="0" parTransId="{0731A7D0-9E8F-410A-B74C-CB5A7AFB8AE7}" sibTransId="{F603F373-3CDE-48A5-AC9E-E95C80793DB6}"/>
    <dgm:cxn modelId="{402EBA67-E9E9-40B4-9641-64F7D3294B92}" type="presOf" srcId="{CFBDF077-8590-4018-9230-5ED8AD6C98F4}" destId="{6F64AB83-C820-4991-9C4B-A1B81E77E8DA}" srcOrd="0" destOrd="0" presId="urn:microsoft.com/office/officeart/2005/8/layout/hProcess9"/>
    <dgm:cxn modelId="{5DD65385-4109-4ABE-ABBF-464D35274C82}" srcId="{804FC7DD-593B-4B72-B65A-D0C1912643DE}" destId="{CB491B6D-C08C-4979-AA10-7F58C9509676}" srcOrd="0" destOrd="0" parTransId="{60C9CFE2-B47B-4858-9C6A-FE155AEF99BD}" sibTransId="{C12FE8CC-4E76-4B44-8BFE-61270CDC52FC}"/>
    <dgm:cxn modelId="{0D16A6AE-A2ED-404D-B4F3-A0BAF27AE61C}" srcId="{804FC7DD-593B-4B72-B65A-D0C1912643DE}" destId="{CFBDF077-8590-4018-9230-5ED8AD6C98F4}" srcOrd="1" destOrd="0" parTransId="{39AE4468-40C6-44C5-811A-76B0094B19D4}" sibTransId="{D3069F2E-1EAB-4414-9204-1CE512A59453}"/>
    <dgm:cxn modelId="{A8D83AD3-D63D-4F00-BC7F-AE07AF07382D}" type="presOf" srcId="{CB491B6D-C08C-4979-AA10-7F58C9509676}" destId="{C4C23F41-4F38-4011-8BDB-C9859B4A5093}" srcOrd="0" destOrd="0" presId="urn:microsoft.com/office/officeart/2005/8/layout/hProcess9"/>
    <dgm:cxn modelId="{F00F30FB-8BFC-4E73-B95E-737D8AE04CD7}" type="presOf" srcId="{D3FD74F0-6F15-4B9E-8A5D-A8BDD924B03B}" destId="{2668983B-03B6-4DAB-A409-77214288A8A8}" srcOrd="0" destOrd="0" presId="urn:microsoft.com/office/officeart/2005/8/layout/hProcess9"/>
    <dgm:cxn modelId="{373372FB-96E4-4424-BAB8-7E01A5CE588F}" type="presOf" srcId="{804FC7DD-593B-4B72-B65A-D0C1912643DE}" destId="{6C1DB598-EC44-4493-AB84-75647DA43B0C}" srcOrd="0" destOrd="0" presId="urn:microsoft.com/office/officeart/2005/8/layout/hProcess9"/>
    <dgm:cxn modelId="{45BFD2B8-3646-4262-959F-EB9DE1EF8219}" type="presParOf" srcId="{6C1DB598-EC44-4493-AB84-75647DA43B0C}" destId="{64A1E3A9-8B5A-4CF5-979F-BF521F58E935}" srcOrd="0" destOrd="0" presId="urn:microsoft.com/office/officeart/2005/8/layout/hProcess9"/>
    <dgm:cxn modelId="{940CB513-C994-4F4E-BB1D-4C08168E31A5}" type="presParOf" srcId="{6C1DB598-EC44-4493-AB84-75647DA43B0C}" destId="{60AFBEDF-C433-4E64-B53E-83B44DB85C2D}" srcOrd="1" destOrd="0" presId="urn:microsoft.com/office/officeart/2005/8/layout/hProcess9"/>
    <dgm:cxn modelId="{69A3C0FB-3D70-4D59-8075-CD236E59EA18}" type="presParOf" srcId="{60AFBEDF-C433-4E64-B53E-83B44DB85C2D}" destId="{C4C23F41-4F38-4011-8BDB-C9859B4A5093}" srcOrd="0" destOrd="0" presId="urn:microsoft.com/office/officeart/2005/8/layout/hProcess9"/>
    <dgm:cxn modelId="{E20868C3-C795-4C6B-9426-F934E639BEF1}" type="presParOf" srcId="{60AFBEDF-C433-4E64-B53E-83B44DB85C2D}" destId="{EF06F8AD-AA65-4390-BFB8-4DD2AECF41EC}" srcOrd="1" destOrd="0" presId="urn:microsoft.com/office/officeart/2005/8/layout/hProcess9"/>
    <dgm:cxn modelId="{332634AA-A1CC-4429-A3F1-9DC8D5B93DB6}" type="presParOf" srcId="{60AFBEDF-C433-4E64-B53E-83B44DB85C2D}" destId="{6F64AB83-C820-4991-9C4B-A1B81E77E8DA}" srcOrd="2" destOrd="0" presId="urn:microsoft.com/office/officeart/2005/8/layout/hProcess9"/>
    <dgm:cxn modelId="{EF423CBE-330F-47E2-B6AB-B7BFFB227C1E}" type="presParOf" srcId="{60AFBEDF-C433-4E64-B53E-83B44DB85C2D}" destId="{56A26F55-D315-4409-96BE-50E795E8AEB9}" srcOrd="3" destOrd="0" presId="urn:microsoft.com/office/officeart/2005/8/layout/hProcess9"/>
    <dgm:cxn modelId="{92290C7A-D439-4672-9B38-02FE068152C6}" type="presParOf" srcId="{60AFBEDF-C433-4E64-B53E-83B44DB85C2D}" destId="{2668983B-03B6-4DAB-A409-77214288A8A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92D88D-BCB7-476F-B920-D4165640DD4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7701233-014E-47C6-94E1-72DB6A000416}">
      <dgm:prSet phldrT="[Text]"/>
      <dgm:spPr>
        <a:solidFill>
          <a:schemeClr val="tx2">
            <a:lumMod val="75000"/>
          </a:schemeClr>
        </a:solidFill>
      </dgm:spPr>
      <dgm:t>
        <a:bodyPr/>
        <a:lstStyle/>
        <a:p>
          <a:r>
            <a:rPr lang="en-US" b="1" dirty="0"/>
            <a:t>Cultural Influence</a:t>
          </a:r>
          <a:endParaRPr lang="en-US" dirty="0"/>
        </a:p>
      </dgm:t>
    </dgm:pt>
    <dgm:pt modelId="{D1AB4844-4F8E-45B2-B061-CD1B6AB91B1A}" type="parTrans" cxnId="{0FE61379-A923-4B41-A542-15012C2E4987}">
      <dgm:prSet/>
      <dgm:spPr/>
      <dgm:t>
        <a:bodyPr/>
        <a:lstStyle/>
        <a:p>
          <a:endParaRPr lang="en-US"/>
        </a:p>
      </dgm:t>
    </dgm:pt>
    <dgm:pt modelId="{D418274B-925C-42CE-ADED-C405C47D6124}" type="sibTrans" cxnId="{0FE61379-A923-4B41-A542-15012C2E4987}">
      <dgm:prSet/>
      <dgm:spPr/>
      <dgm:t>
        <a:bodyPr/>
        <a:lstStyle/>
        <a:p>
          <a:endParaRPr lang="en-US"/>
        </a:p>
      </dgm:t>
    </dgm:pt>
    <dgm:pt modelId="{5FEE15C9-3411-4B19-AAD5-44DA2F7F5388}">
      <dgm:prSet phldrT="[Text]"/>
      <dgm:spPr>
        <a:solidFill>
          <a:srgbClr val="002060"/>
        </a:solidFill>
      </dgm:spPr>
      <dgm:t>
        <a:bodyPr/>
        <a:lstStyle/>
        <a:p>
          <a:r>
            <a:rPr lang="en-US" b="1" dirty="0"/>
            <a:t>Primary Health Care</a:t>
          </a:r>
          <a:endParaRPr lang="en-US" dirty="0"/>
        </a:p>
      </dgm:t>
    </dgm:pt>
    <dgm:pt modelId="{9227CDB1-29D5-426C-AEA7-2E431A339A63}" type="parTrans" cxnId="{301EA4D7-E64D-451A-97F9-5EB19C368734}">
      <dgm:prSet/>
      <dgm:spPr/>
      <dgm:t>
        <a:bodyPr/>
        <a:lstStyle/>
        <a:p>
          <a:endParaRPr lang="en-US"/>
        </a:p>
      </dgm:t>
    </dgm:pt>
    <dgm:pt modelId="{7D85AC7B-2A6D-40FF-8755-0029649F1C00}" type="sibTrans" cxnId="{301EA4D7-E64D-451A-97F9-5EB19C368734}">
      <dgm:prSet/>
      <dgm:spPr/>
      <dgm:t>
        <a:bodyPr/>
        <a:lstStyle/>
        <a:p>
          <a:endParaRPr lang="en-US"/>
        </a:p>
      </dgm:t>
    </dgm:pt>
    <dgm:pt modelId="{48C9A77C-C4C0-4C27-9DFA-088CD2590ADA}">
      <dgm:prSet phldrT="[Text]"/>
      <dgm:spPr>
        <a:solidFill>
          <a:schemeClr val="accent6">
            <a:lumMod val="50000"/>
          </a:schemeClr>
        </a:solidFill>
      </dgm:spPr>
      <dgm:t>
        <a:bodyPr/>
        <a:lstStyle/>
        <a:p>
          <a:r>
            <a:rPr lang="en-US" b="1" dirty="0"/>
            <a:t>Task-Sharing</a:t>
          </a:r>
          <a:endParaRPr lang="en-US" dirty="0"/>
        </a:p>
      </dgm:t>
    </dgm:pt>
    <dgm:pt modelId="{CAD16220-6001-4158-B223-D0F08679C431}" type="parTrans" cxnId="{AE42EB4E-96D0-4629-84F8-E693DDF3B989}">
      <dgm:prSet/>
      <dgm:spPr/>
      <dgm:t>
        <a:bodyPr/>
        <a:lstStyle/>
        <a:p>
          <a:endParaRPr lang="en-US"/>
        </a:p>
      </dgm:t>
    </dgm:pt>
    <dgm:pt modelId="{FCB6A486-28E7-4E8B-B4BF-7815CAC5B9DB}" type="sibTrans" cxnId="{AE42EB4E-96D0-4629-84F8-E693DDF3B989}">
      <dgm:prSet/>
      <dgm:spPr/>
      <dgm:t>
        <a:bodyPr/>
        <a:lstStyle/>
        <a:p>
          <a:endParaRPr lang="en-US"/>
        </a:p>
      </dgm:t>
    </dgm:pt>
    <dgm:pt modelId="{6394ADCF-D74C-4038-A969-D45308491BFF}">
      <dgm:prSet phldrT="[Text]"/>
      <dgm:spPr>
        <a:solidFill>
          <a:schemeClr val="accent2">
            <a:lumMod val="50000"/>
          </a:schemeClr>
        </a:solidFill>
      </dgm:spPr>
      <dgm:t>
        <a:bodyPr/>
        <a:lstStyle/>
        <a:p>
          <a:r>
            <a:rPr lang="en-US" b="1" dirty="0"/>
            <a:t>Human Resources</a:t>
          </a:r>
          <a:endParaRPr lang="en-US" dirty="0"/>
        </a:p>
      </dgm:t>
    </dgm:pt>
    <dgm:pt modelId="{06A5D032-06F8-4AD5-8B87-EB31878EB2C6}" type="parTrans" cxnId="{1CFE35DB-0A4D-409C-89FB-4F5806BBCCD6}">
      <dgm:prSet/>
      <dgm:spPr/>
      <dgm:t>
        <a:bodyPr/>
        <a:lstStyle/>
        <a:p>
          <a:endParaRPr lang="en-US"/>
        </a:p>
      </dgm:t>
    </dgm:pt>
    <dgm:pt modelId="{9932BD9D-902A-4743-8467-A7C87702F9C6}" type="sibTrans" cxnId="{1CFE35DB-0A4D-409C-89FB-4F5806BBCCD6}">
      <dgm:prSet/>
      <dgm:spPr/>
      <dgm:t>
        <a:bodyPr/>
        <a:lstStyle/>
        <a:p>
          <a:endParaRPr lang="en-US"/>
        </a:p>
      </dgm:t>
    </dgm:pt>
    <dgm:pt modelId="{DA10416A-5D2E-4E8C-9432-7B649FB41001}">
      <dgm:prSet phldrT="[Text]"/>
      <dgm:spPr>
        <a:solidFill>
          <a:schemeClr val="accent4">
            <a:lumMod val="50000"/>
          </a:schemeClr>
        </a:solidFill>
      </dgm:spPr>
      <dgm:t>
        <a:bodyPr/>
        <a:lstStyle/>
        <a:p>
          <a:r>
            <a:rPr lang="en-US" b="1" dirty="0"/>
            <a:t>Laws &amp; Resources</a:t>
          </a:r>
          <a:endParaRPr lang="en-US" dirty="0"/>
        </a:p>
      </dgm:t>
    </dgm:pt>
    <dgm:pt modelId="{EC0D5099-54AC-47DC-993C-5B4413BF891F}" type="parTrans" cxnId="{A341A1AD-C5F3-4545-A73C-AB6F719986E4}">
      <dgm:prSet/>
      <dgm:spPr/>
      <dgm:t>
        <a:bodyPr/>
        <a:lstStyle/>
        <a:p>
          <a:endParaRPr lang="en-US"/>
        </a:p>
      </dgm:t>
    </dgm:pt>
    <dgm:pt modelId="{288B16CC-663E-4008-8656-C3BF4B591DC0}" type="sibTrans" cxnId="{A341A1AD-C5F3-4545-A73C-AB6F719986E4}">
      <dgm:prSet/>
      <dgm:spPr/>
      <dgm:t>
        <a:bodyPr/>
        <a:lstStyle/>
        <a:p>
          <a:endParaRPr lang="en-US"/>
        </a:p>
      </dgm:t>
    </dgm:pt>
    <dgm:pt modelId="{B48CD8E2-7DFB-40CB-8AA9-B8FB753652D8}" type="pres">
      <dgm:prSet presAssocID="{BC92D88D-BCB7-476F-B920-D4165640DD43}" presName="cycle" presStyleCnt="0">
        <dgm:presLayoutVars>
          <dgm:dir/>
          <dgm:resizeHandles val="exact"/>
        </dgm:presLayoutVars>
      </dgm:prSet>
      <dgm:spPr/>
    </dgm:pt>
    <dgm:pt modelId="{088180E7-8C82-4D9D-88F5-164C2CA612B6}" type="pres">
      <dgm:prSet presAssocID="{B7701233-014E-47C6-94E1-72DB6A000416}" presName="node" presStyleLbl="node1" presStyleIdx="0" presStyleCnt="5">
        <dgm:presLayoutVars>
          <dgm:bulletEnabled val="1"/>
        </dgm:presLayoutVars>
      </dgm:prSet>
      <dgm:spPr/>
    </dgm:pt>
    <dgm:pt modelId="{15D0672D-809E-432E-93AA-5919C6EE5567}" type="pres">
      <dgm:prSet presAssocID="{D418274B-925C-42CE-ADED-C405C47D6124}" presName="sibTrans" presStyleLbl="sibTrans2D1" presStyleIdx="0" presStyleCnt="5"/>
      <dgm:spPr/>
    </dgm:pt>
    <dgm:pt modelId="{11650301-38B0-46CE-BB65-AF688DD3F7A8}" type="pres">
      <dgm:prSet presAssocID="{D418274B-925C-42CE-ADED-C405C47D6124}" presName="connectorText" presStyleLbl="sibTrans2D1" presStyleIdx="0" presStyleCnt="5"/>
      <dgm:spPr/>
    </dgm:pt>
    <dgm:pt modelId="{8E9354B0-9DAD-431F-BDC6-B9F35FB5E8FD}" type="pres">
      <dgm:prSet presAssocID="{5FEE15C9-3411-4B19-AAD5-44DA2F7F5388}" presName="node" presStyleLbl="node1" presStyleIdx="1" presStyleCnt="5">
        <dgm:presLayoutVars>
          <dgm:bulletEnabled val="1"/>
        </dgm:presLayoutVars>
      </dgm:prSet>
      <dgm:spPr/>
    </dgm:pt>
    <dgm:pt modelId="{FDB6AE68-7462-4D6F-ACB3-8783DB663A89}" type="pres">
      <dgm:prSet presAssocID="{7D85AC7B-2A6D-40FF-8755-0029649F1C00}" presName="sibTrans" presStyleLbl="sibTrans2D1" presStyleIdx="1" presStyleCnt="5"/>
      <dgm:spPr/>
    </dgm:pt>
    <dgm:pt modelId="{DD9B9D2B-B0CD-4098-8AFB-B45B02BAC9A3}" type="pres">
      <dgm:prSet presAssocID="{7D85AC7B-2A6D-40FF-8755-0029649F1C00}" presName="connectorText" presStyleLbl="sibTrans2D1" presStyleIdx="1" presStyleCnt="5"/>
      <dgm:spPr/>
    </dgm:pt>
    <dgm:pt modelId="{236F83B2-654B-429D-BD76-0F881A0D47E0}" type="pres">
      <dgm:prSet presAssocID="{48C9A77C-C4C0-4C27-9DFA-088CD2590ADA}" presName="node" presStyleLbl="node1" presStyleIdx="2" presStyleCnt="5">
        <dgm:presLayoutVars>
          <dgm:bulletEnabled val="1"/>
        </dgm:presLayoutVars>
      </dgm:prSet>
      <dgm:spPr/>
    </dgm:pt>
    <dgm:pt modelId="{C05B3395-8D7F-4977-B46C-6C302C7C0B44}" type="pres">
      <dgm:prSet presAssocID="{FCB6A486-28E7-4E8B-B4BF-7815CAC5B9DB}" presName="sibTrans" presStyleLbl="sibTrans2D1" presStyleIdx="2" presStyleCnt="5"/>
      <dgm:spPr/>
    </dgm:pt>
    <dgm:pt modelId="{89A4C869-6926-425B-ACE3-1A21E8CC227B}" type="pres">
      <dgm:prSet presAssocID="{FCB6A486-28E7-4E8B-B4BF-7815CAC5B9DB}" presName="connectorText" presStyleLbl="sibTrans2D1" presStyleIdx="2" presStyleCnt="5"/>
      <dgm:spPr/>
    </dgm:pt>
    <dgm:pt modelId="{9BF04F56-2689-4A8B-9A58-A8D32FE143B2}" type="pres">
      <dgm:prSet presAssocID="{6394ADCF-D74C-4038-A969-D45308491BFF}" presName="node" presStyleLbl="node1" presStyleIdx="3" presStyleCnt="5">
        <dgm:presLayoutVars>
          <dgm:bulletEnabled val="1"/>
        </dgm:presLayoutVars>
      </dgm:prSet>
      <dgm:spPr/>
    </dgm:pt>
    <dgm:pt modelId="{BBFBE720-6631-4D2B-8FD4-6F2ACD103697}" type="pres">
      <dgm:prSet presAssocID="{9932BD9D-902A-4743-8467-A7C87702F9C6}" presName="sibTrans" presStyleLbl="sibTrans2D1" presStyleIdx="3" presStyleCnt="5"/>
      <dgm:spPr/>
    </dgm:pt>
    <dgm:pt modelId="{AAAB17EB-C0F5-4EF9-ACE1-12B59AFD9552}" type="pres">
      <dgm:prSet presAssocID="{9932BD9D-902A-4743-8467-A7C87702F9C6}" presName="connectorText" presStyleLbl="sibTrans2D1" presStyleIdx="3" presStyleCnt="5"/>
      <dgm:spPr/>
    </dgm:pt>
    <dgm:pt modelId="{BD4145D1-D119-4290-9D25-12A9C0E90424}" type="pres">
      <dgm:prSet presAssocID="{DA10416A-5D2E-4E8C-9432-7B649FB41001}" presName="node" presStyleLbl="node1" presStyleIdx="4" presStyleCnt="5">
        <dgm:presLayoutVars>
          <dgm:bulletEnabled val="1"/>
        </dgm:presLayoutVars>
      </dgm:prSet>
      <dgm:spPr/>
    </dgm:pt>
    <dgm:pt modelId="{C8FE44ED-6243-4AA7-B072-F62B29EF360A}" type="pres">
      <dgm:prSet presAssocID="{288B16CC-663E-4008-8656-C3BF4B591DC0}" presName="sibTrans" presStyleLbl="sibTrans2D1" presStyleIdx="4" presStyleCnt="5"/>
      <dgm:spPr/>
    </dgm:pt>
    <dgm:pt modelId="{9261C430-37EF-4EF7-8969-59333C9C78BF}" type="pres">
      <dgm:prSet presAssocID="{288B16CC-663E-4008-8656-C3BF4B591DC0}" presName="connectorText" presStyleLbl="sibTrans2D1" presStyleIdx="4" presStyleCnt="5"/>
      <dgm:spPr/>
    </dgm:pt>
  </dgm:ptLst>
  <dgm:cxnLst>
    <dgm:cxn modelId="{F52F6719-EFAF-4EC2-BDDA-1BA33C3C4B54}" type="presOf" srcId="{BC92D88D-BCB7-476F-B920-D4165640DD43}" destId="{B48CD8E2-7DFB-40CB-8AA9-B8FB753652D8}" srcOrd="0" destOrd="0" presId="urn:microsoft.com/office/officeart/2005/8/layout/cycle2"/>
    <dgm:cxn modelId="{35877E29-C937-4CA3-83A9-9FF02B080D2C}" type="presOf" srcId="{9932BD9D-902A-4743-8467-A7C87702F9C6}" destId="{BBFBE720-6631-4D2B-8FD4-6F2ACD103697}" srcOrd="0" destOrd="0" presId="urn:microsoft.com/office/officeart/2005/8/layout/cycle2"/>
    <dgm:cxn modelId="{FFB82440-6F1C-4125-BBCD-46BB996DD5DD}" type="presOf" srcId="{D418274B-925C-42CE-ADED-C405C47D6124}" destId="{11650301-38B0-46CE-BB65-AF688DD3F7A8}" srcOrd="1" destOrd="0" presId="urn:microsoft.com/office/officeart/2005/8/layout/cycle2"/>
    <dgm:cxn modelId="{AE42EB4E-96D0-4629-84F8-E693DDF3B989}" srcId="{BC92D88D-BCB7-476F-B920-D4165640DD43}" destId="{48C9A77C-C4C0-4C27-9DFA-088CD2590ADA}" srcOrd="2" destOrd="0" parTransId="{CAD16220-6001-4158-B223-D0F08679C431}" sibTransId="{FCB6A486-28E7-4E8B-B4BF-7815CAC5B9DB}"/>
    <dgm:cxn modelId="{B33ACD51-C2E7-43A8-A777-B6DF5DFEC635}" type="presOf" srcId="{9932BD9D-902A-4743-8467-A7C87702F9C6}" destId="{AAAB17EB-C0F5-4EF9-ACE1-12B59AFD9552}" srcOrd="1" destOrd="0" presId="urn:microsoft.com/office/officeart/2005/8/layout/cycle2"/>
    <dgm:cxn modelId="{E0282F57-6FEF-4341-BD1D-8D673562820E}" type="presOf" srcId="{7D85AC7B-2A6D-40FF-8755-0029649F1C00}" destId="{DD9B9D2B-B0CD-4098-8AFB-B45B02BAC9A3}" srcOrd="1" destOrd="0" presId="urn:microsoft.com/office/officeart/2005/8/layout/cycle2"/>
    <dgm:cxn modelId="{0FE61379-A923-4B41-A542-15012C2E4987}" srcId="{BC92D88D-BCB7-476F-B920-D4165640DD43}" destId="{B7701233-014E-47C6-94E1-72DB6A000416}" srcOrd="0" destOrd="0" parTransId="{D1AB4844-4F8E-45B2-B061-CD1B6AB91B1A}" sibTransId="{D418274B-925C-42CE-ADED-C405C47D6124}"/>
    <dgm:cxn modelId="{C123B159-A90E-4CC1-917E-D22EA5C303C2}" type="presOf" srcId="{288B16CC-663E-4008-8656-C3BF4B591DC0}" destId="{9261C430-37EF-4EF7-8969-59333C9C78BF}" srcOrd="1" destOrd="0" presId="urn:microsoft.com/office/officeart/2005/8/layout/cycle2"/>
    <dgm:cxn modelId="{613ADD7D-D259-457B-A5B5-7F49AE68BDA6}" type="presOf" srcId="{FCB6A486-28E7-4E8B-B4BF-7815CAC5B9DB}" destId="{89A4C869-6926-425B-ACE3-1A21E8CC227B}" srcOrd="1" destOrd="0" presId="urn:microsoft.com/office/officeart/2005/8/layout/cycle2"/>
    <dgm:cxn modelId="{02770987-2E30-4AEA-858B-7D6593AD6316}" type="presOf" srcId="{7D85AC7B-2A6D-40FF-8755-0029649F1C00}" destId="{FDB6AE68-7462-4D6F-ACB3-8783DB663A89}" srcOrd="0" destOrd="0" presId="urn:microsoft.com/office/officeart/2005/8/layout/cycle2"/>
    <dgm:cxn modelId="{F9170293-30A5-418F-A4C7-835DF63E57A3}" type="presOf" srcId="{6394ADCF-D74C-4038-A969-D45308491BFF}" destId="{9BF04F56-2689-4A8B-9A58-A8D32FE143B2}" srcOrd="0" destOrd="0" presId="urn:microsoft.com/office/officeart/2005/8/layout/cycle2"/>
    <dgm:cxn modelId="{63832993-008A-4443-AC7D-FB0E535C26CD}" type="presOf" srcId="{B7701233-014E-47C6-94E1-72DB6A000416}" destId="{088180E7-8C82-4D9D-88F5-164C2CA612B6}" srcOrd="0" destOrd="0" presId="urn:microsoft.com/office/officeart/2005/8/layout/cycle2"/>
    <dgm:cxn modelId="{A341A1AD-C5F3-4545-A73C-AB6F719986E4}" srcId="{BC92D88D-BCB7-476F-B920-D4165640DD43}" destId="{DA10416A-5D2E-4E8C-9432-7B649FB41001}" srcOrd="4" destOrd="0" parTransId="{EC0D5099-54AC-47DC-993C-5B4413BF891F}" sibTransId="{288B16CC-663E-4008-8656-C3BF4B591DC0}"/>
    <dgm:cxn modelId="{47C401B1-C8A8-4548-A6FE-E8C327137893}" type="presOf" srcId="{288B16CC-663E-4008-8656-C3BF4B591DC0}" destId="{C8FE44ED-6243-4AA7-B072-F62B29EF360A}" srcOrd="0" destOrd="0" presId="urn:microsoft.com/office/officeart/2005/8/layout/cycle2"/>
    <dgm:cxn modelId="{BCABE9B2-DB8C-463A-AA49-3630337B178A}" type="presOf" srcId="{DA10416A-5D2E-4E8C-9432-7B649FB41001}" destId="{BD4145D1-D119-4290-9D25-12A9C0E90424}" srcOrd="0" destOrd="0" presId="urn:microsoft.com/office/officeart/2005/8/layout/cycle2"/>
    <dgm:cxn modelId="{455A3ABC-3B17-40DA-884D-38045513F210}" type="presOf" srcId="{FCB6A486-28E7-4E8B-B4BF-7815CAC5B9DB}" destId="{C05B3395-8D7F-4977-B46C-6C302C7C0B44}" srcOrd="0" destOrd="0" presId="urn:microsoft.com/office/officeart/2005/8/layout/cycle2"/>
    <dgm:cxn modelId="{2B7ABABE-5786-4C1F-A094-6876A807537F}" type="presOf" srcId="{5FEE15C9-3411-4B19-AAD5-44DA2F7F5388}" destId="{8E9354B0-9DAD-431F-BDC6-B9F35FB5E8FD}" srcOrd="0" destOrd="0" presId="urn:microsoft.com/office/officeart/2005/8/layout/cycle2"/>
    <dgm:cxn modelId="{301EA4D7-E64D-451A-97F9-5EB19C368734}" srcId="{BC92D88D-BCB7-476F-B920-D4165640DD43}" destId="{5FEE15C9-3411-4B19-AAD5-44DA2F7F5388}" srcOrd="1" destOrd="0" parTransId="{9227CDB1-29D5-426C-AEA7-2E431A339A63}" sibTransId="{7D85AC7B-2A6D-40FF-8755-0029649F1C00}"/>
    <dgm:cxn modelId="{1CFE35DB-0A4D-409C-89FB-4F5806BBCCD6}" srcId="{BC92D88D-BCB7-476F-B920-D4165640DD43}" destId="{6394ADCF-D74C-4038-A969-D45308491BFF}" srcOrd="3" destOrd="0" parTransId="{06A5D032-06F8-4AD5-8B87-EB31878EB2C6}" sibTransId="{9932BD9D-902A-4743-8467-A7C87702F9C6}"/>
    <dgm:cxn modelId="{E22908DF-1FA6-41DE-9FA7-4DF7B221E673}" type="presOf" srcId="{48C9A77C-C4C0-4C27-9DFA-088CD2590ADA}" destId="{236F83B2-654B-429D-BD76-0F881A0D47E0}" srcOrd="0" destOrd="0" presId="urn:microsoft.com/office/officeart/2005/8/layout/cycle2"/>
    <dgm:cxn modelId="{FCFCE5E5-853E-4CAA-9BFC-BA8C8A41A8F7}" type="presOf" srcId="{D418274B-925C-42CE-ADED-C405C47D6124}" destId="{15D0672D-809E-432E-93AA-5919C6EE5567}" srcOrd="0" destOrd="0" presId="urn:microsoft.com/office/officeart/2005/8/layout/cycle2"/>
    <dgm:cxn modelId="{8B925CCA-2227-4023-9F1B-2480608682AA}" type="presParOf" srcId="{B48CD8E2-7DFB-40CB-8AA9-B8FB753652D8}" destId="{088180E7-8C82-4D9D-88F5-164C2CA612B6}" srcOrd="0" destOrd="0" presId="urn:microsoft.com/office/officeart/2005/8/layout/cycle2"/>
    <dgm:cxn modelId="{AC7994C3-0C43-409D-B62B-9FEA14DABBBE}" type="presParOf" srcId="{B48CD8E2-7DFB-40CB-8AA9-B8FB753652D8}" destId="{15D0672D-809E-432E-93AA-5919C6EE5567}" srcOrd="1" destOrd="0" presId="urn:microsoft.com/office/officeart/2005/8/layout/cycle2"/>
    <dgm:cxn modelId="{86E189A3-5373-42AA-8327-1DDD331A2DAC}" type="presParOf" srcId="{15D0672D-809E-432E-93AA-5919C6EE5567}" destId="{11650301-38B0-46CE-BB65-AF688DD3F7A8}" srcOrd="0" destOrd="0" presId="urn:microsoft.com/office/officeart/2005/8/layout/cycle2"/>
    <dgm:cxn modelId="{529B03C6-C44C-4AD8-923D-F45E29EA168F}" type="presParOf" srcId="{B48CD8E2-7DFB-40CB-8AA9-B8FB753652D8}" destId="{8E9354B0-9DAD-431F-BDC6-B9F35FB5E8FD}" srcOrd="2" destOrd="0" presId="urn:microsoft.com/office/officeart/2005/8/layout/cycle2"/>
    <dgm:cxn modelId="{F45F23EE-2DAB-4DEB-9C62-904120828B1D}" type="presParOf" srcId="{B48CD8E2-7DFB-40CB-8AA9-B8FB753652D8}" destId="{FDB6AE68-7462-4D6F-ACB3-8783DB663A89}" srcOrd="3" destOrd="0" presId="urn:microsoft.com/office/officeart/2005/8/layout/cycle2"/>
    <dgm:cxn modelId="{3724DA34-3D2B-42DE-AA65-45AC4CD50B48}" type="presParOf" srcId="{FDB6AE68-7462-4D6F-ACB3-8783DB663A89}" destId="{DD9B9D2B-B0CD-4098-8AFB-B45B02BAC9A3}" srcOrd="0" destOrd="0" presId="urn:microsoft.com/office/officeart/2005/8/layout/cycle2"/>
    <dgm:cxn modelId="{60041EA0-B83B-4577-828D-893D7E8024D2}" type="presParOf" srcId="{B48CD8E2-7DFB-40CB-8AA9-B8FB753652D8}" destId="{236F83B2-654B-429D-BD76-0F881A0D47E0}" srcOrd="4" destOrd="0" presId="urn:microsoft.com/office/officeart/2005/8/layout/cycle2"/>
    <dgm:cxn modelId="{8C785540-9EE5-4CC2-B0D3-4F2D837C1C8B}" type="presParOf" srcId="{B48CD8E2-7DFB-40CB-8AA9-B8FB753652D8}" destId="{C05B3395-8D7F-4977-B46C-6C302C7C0B44}" srcOrd="5" destOrd="0" presId="urn:microsoft.com/office/officeart/2005/8/layout/cycle2"/>
    <dgm:cxn modelId="{442B9D56-6E8F-4A6D-8370-EC77D288D5E3}" type="presParOf" srcId="{C05B3395-8D7F-4977-B46C-6C302C7C0B44}" destId="{89A4C869-6926-425B-ACE3-1A21E8CC227B}" srcOrd="0" destOrd="0" presId="urn:microsoft.com/office/officeart/2005/8/layout/cycle2"/>
    <dgm:cxn modelId="{83E769B8-397C-4593-ABAF-1E703703636E}" type="presParOf" srcId="{B48CD8E2-7DFB-40CB-8AA9-B8FB753652D8}" destId="{9BF04F56-2689-4A8B-9A58-A8D32FE143B2}" srcOrd="6" destOrd="0" presId="urn:microsoft.com/office/officeart/2005/8/layout/cycle2"/>
    <dgm:cxn modelId="{4B53366C-3CE2-4D7A-BE89-ECC9C883B67F}" type="presParOf" srcId="{B48CD8E2-7DFB-40CB-8AA9-B8FB753652D8}" destId="{BBFBE720-6631-4D2B-8FD4-6F2ACD103697}" srcOrd="7" destOrd="0" presId="urn:microsoft.com/office/officeart/2005/8/layout/cycle2"/>
    <dgm:cxn modelId="{6410CD60-9963-4BC4-92E7-586048AEFDC2}" type="presParOf" srcId="{BBFBE720-6631-4D2B-8FD4-6F2ACD103697}" destId="{AAAB17EB-C0F5-4EF9-ACE1-12B59AFD9552}" srcOrd="0" destOrd="0" presId="urn:microsoft.com/office/officeart/2005/8/layout/cycle2"/>
    <dgm:cxn modelId="{F972B8B6-6087-4460-B435-0E0559BA981E}" type="presParOf" srcId="{B48CD8E2-7DFB-40CB-8AA9-B8FB753652D8}" destId="{BD4145D1-D119-4290-9D25-12A9C0E90424}" srcOrd="8" destOrd="0" presId="urn:microsoft.com/office/officeart/2005/8/layout/cycle2"/>
    <dgm:cxn modelId="{58220EBB-EA54-41B3-B94A-AFEA5DEB2ACE}" type="presParOf" srcId="{B48CD8E2-7DFB-40CB-8AA9-B8FB753652D8}" destId="{C8FE44ED-6243-4AA7-B072-F62B29EF360A}" srcOrd="9" destOrd="0" presId="urn:microsoft.com/office/officeart/2005/8/layout/cycle2"/>
    <dgm:cxn modelId="{0AF7AFC1-7A87-41AC-B15F-FC5FC20026D2}" type="presParOf" srcId="{C8FE44ED-6243-4AA7-B072-F62B29EF360A}" destId="{9261C430-37EF-4EF7-8969-59333C9C78B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C140D1-3C05-4097-85DB-36FCA9BE2A4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335406F-8B07-4EF1-ADE3-820843AC297C}">
      <dgm:prSet phldrT="[Text]" custT="1"/>
      <dgm:spPr>
        <a:solidFill>
          <a:schemeClr val="accent3">
            <a:lumMod val="50000"/>
          </a:schemeClr>
        </a:solidFill>
      </dgm:spPr>
      <dgm:t>
        <a:bodyPr/>
        <a:lstStyle/>
        <a:p>
          <a:r>
            <a:rPr lang="en-US" sz="3200" b="1" i="0" dirty="0"/>
            <a:t>Promoting flexible schedules</a:t>
          </a:r>
          <a:endParaRPr lang="en-US" sz="3200" b="1" dirty="0"/>
        </a:p>
      </dgm:t>
    </dgm:pt>
    <dgm:pt modelId="{2E6DDE80-B306-4017-8CE8-680423A0F865}" type="parTrans" cxnId="{A07F20FA-3559-4C90-9FF9-92498A99EC87}">
      <dgm:prSet/>
      <dgm:spPr/>
      <dgm:t>
        <a:bodyPr/>
        <a:lstStyle/>
        <a:p>
          <a:endParaRPr lang="en-US" sz="2800" b="1"/>
        </a:p>
      </dgm:t>
    </dgm:pt>
    <dgm:pt modelId="{15537B1F-E2B5-41C2-8A89-6C4620FCA218}" type="sibTrans" cxnId="{A07F20FA-3559-4C90-9FF9-92498A99EC87}">
      <dgm:prSet/>
      <dgm:spPr/>
      <dgm:t>
        <a:bodyPr/>
        <a:lstStyle/>
        <a:p>
          <a:endParaRPr lang="en-US" sz="2800" b="1"/>
        </a:p>
      </dgm:t>
    </dgm:pt>
    <dgm:pt modelId="{4517E035-FC69-4EB5-9E0D-B2B8F57BB283}">
      <dgm:prSet phldrT="[Text]" custT="1"/>
      <dgm:spPr>
        <a:solidFill>
          <a:schemeClr val="accent3">
            <a:lumMod val="75000"/>
          </a:schemeClr>
        </a:solidFill>
      </dgm:spPr>
      <dgm:t>
        <a:bodyPr/>
        <a:lstStyle/>
        <a:p>
          <a:r>
            <a:rPr lang="en-US" sz="3200" b="1" i="0" dirty="0"/>
            <a:t>Providing support and resources such as Employee Assistance Programme</a:t>
          </a:r>
          <a:endParaRPr lang="en-US" sz="3200" b="1" dirty="0"/>
        </a:p>
      </dgm:t>
    </dgm:pt>
    <dgm:pt modelId="{8B0B1207-49EA-4027-A960-022C75FE133B}" type="parTrans" cxnId="{C76D7288-57E0-46E3-A1BA-88AA298F0B44}">
      <dgm:prSet/>
      <dgm:spPr/>
      <dgm:t>
        <a:bodyPr/>
        <a:lstStyle/>
        <a:p>
          <a:endParaRPr lang="en-US" sz="2800" b="1"/>
        </a:p>
      </dgm:t>
    </dgm:pt>
    <dgm:pt modelId="{5E8DF7FB-E52F-441F-AE16-E4B915C7B4BB}" type="sibTrans" cxnId="{C76D7288-57E0-46E3-A1BA-88AA298F0B44}">
      <dgm:prSet/>
      <dgm:spPr/>
      <dgm:t>
        <a:bodyPr/>
        <a:lstStyle/>
        <a:p>
          <a:endParaRPr lang="en-US" sz="2800" b="1"/>
        </a:p>
      </dgm:t>
    </dgm:pt>
    <dgm:pt modelId="{5D59AE4C-D067-4D99-B39B-C0027CA24556}">
      <dgm:prSet phldrT="[Text]" custT="1"/>
      <dgm:spPr>
        <a:solidFill>
          <a:schemeClr val="accent6">
            <a:lumMod val="75000"/>
          </a:schemeClr>
        </a:solidFill>
      </dgm:spPr>
      <dgm:t>
        <a:bodyPr/>
        <a:lstStyle/>
        <a:p>
          <a:r>
            <a:rPr lang="en-US" sz="3200" b="1" i="0" dirty="0"/>
            <a:t>Wellbeing leave</a:t>
          </a:r>
          <a:endParaRPr lang="en-US" sz="3200" b="1" dirty="0"/>
        </a:p>
      </dgm:t>
    </dgm:pt>
    <dgm:pt modelId="{9B02B1E8-217D-41A8-A461-CF51DB942C55}" type="parTrans" cxnId="{12CDDB13-72C9-4A0E-9801-3CDD72368690}">
      <dgm:prSet/>
      <dgm:spPr/>
      <dgm:t>
        <a:bodyPr/>
        <a:lstStyle/>
        <a:p>
          <a:endParaRPr lang="en-US" sz="2800" b="1"/>
        </a:p>
      </dgm:t>
    </dgm:pt>
    <dgm:pt modelId="{942C2AC8-8F29-4576-9A25-876DC2D83ECA}" type="sibTrans" cxnId="{12CDDB13-72C9-4A0E-9801-3CDD72368690}">
      <dgm:prSet/>
      <dgm:spPr/>
      <dgm:t>
        <a:bodyPr/>
        <a:lstStyle/>
        <a:p>
          <a:endParaRPr lang="en-US" sz="2800" b="1"/>
        </a:p>
      </dgm:t>
    </dgm:pt>
    <dgm:pt modelId="{C308B66F-1138-4F44-9A58-93DE83C5E7F3}">
      <dgm:prSet custT="1"/>
      <dgm:spPr>
        <a:solidFill>
          <a:schemeClr val="accent3">
            <a:lumMod val="75000"/>
          </a:schemeClr>
        </a:solidFill>
      </dgm:spPr>
      <dgm:t>
        <a:bodyPr/>
        <a:lstStyle/>
        <a:p>
          <a:r>
            <a:rPr lang="en-US" sz="3200" b="1" dirty="0"/>
            <a:t>Promoting Healthy Work-Life Balance</a:t>
          </a:r>
        </a:p>
      </dgm:t>
    </dgm:pt>
    <dgm:pt modelId="{03B4AE95-25FE-4ED4-9A02-8544011359E7}" type="parTrans" cxnId="{511F1217-DA13-479F-A4AA-C80248F78DE4}">
      <dgm:prSet/>
      <dgm:spPr/>
      <dgm:t>
        <a:bodyPr/>
        <a:lstStyle/>
        <a:p>
          <a:endParaRPr lang="en-US" sz="2800" b="1"/>
        </a:p>
      </dgm:t>
    </dgm:pt>
    <dgm:pt modelId="{18D52F92-33EA-4319-9869-1E9C3B43D95E}" type="sibTrans" cxnId="{511F1217-DA13-479F-A4AA-C80248F78DE4}">
      <dgm:prSet/>
      <dgm:spPr/>
      <dgm:t>
        <a:bodyPr/>
        <a:lstStyle/>
        <a:p>
          <a:endParaRPr lang="en-US" sz="2800" b="1"/>
        </a:p>
      </dgm:t>
    </dgm:pt>
    <dgm:pt modelId="{4D71401D-56E9-45EE-A9AF-A319B11A4E93}">
      <dgm:prSet custT="1"/>
      <dgm:spPr>
        <a:solidFill>
          <a:schemeClr val="accent3">
            <a:lumMod val="50000"/>
          </a:schemeClr>
        </a:solidFill>
      </dgm:spPr>
      <dgm:t>
        <a:bodyPr/>
        <a:lstStyle/>
        <a:p>
          <a:r>
            <a:rPr lang="en-US" sz="3200" b="1" i="0"/>
            <a:t>Fostering a culture of open communication</a:t>
          </a:r>
        </a:p>
      </dgm:t>
    </dgm:pt>
    <dgm:pt modelId="{543ACF54-3764-4BA3-819D-A3CB4ABF72F9}" type="parTrans" cxnId="{0A10D29B-4F61-481F-A81E-BFA1FDE29EB7}">
      <dgm:prSet/>
      <dgm:spPr/>
      <dgm:t>
        <a:bodyPr/>
        <a:lstStyle/>
        <a:p>
          <a:endParaRPr lang="en-US" sz="2800" b="1"/>
        </a:p>
      </dgm:t>
    </dgm:pt>
    <dgm:pt modelId="{9484FABF-3ABC-4FCD-9F48-45C46900194D}" type="sibTrans" cxnId="{0A10D29B-4F61-481F-A81E-BFA1FDE29EB7}">
      <dgm:prSet/>
      <dgm:spPr/>
      <dgm:t>
        <a:bodyPr/>
        <a:lstStyle/>
        <a:p>
          <a:endParaRPr lang="en-US" sz="2800" b="1"/>
        </a:p>
      </dgm:t>
    </dgm:pt>
    <dgm:pt modelId="{6BD0AE84-C620-4467-9F29-9CD65966A514}" type="pres">
      <dgm:prSet presAssocID="{5CC140D1-3C05-4097-85DB-36FCA9BE2A40}" presName="Name0" presStyleCnt="0">
        <dgm:presLayoutVars>
          <dgm:chMax val="7"/>
          <dgm:chPref val="7"/>
          <dgm:dir/>
        </dgm:presLayoutVars>
      </dgm:prSet>
      <dgm:spPr/>
    </dgm:pt>
    <dgm:pt modelId="{DF9E44F5-7BBF-44BE-8E8D-A5BAD0DE7E03}" type="pres">
      <dgm:prSet presAssocID="{5CC140D1-3C05-4097-85DB-36FCA9BE2A40}" presName="Name1" presStyleCnt="0"/>
      <dgm:spPr/>
    </dgm:pt>
    <dgm:pt modelId="{22042A9D-59F4-4941-A9DE-2AD7EBC81B6E}" type="pres">
      <dgm:prSet presAssocID="{5CC140D1-3C05-4097-85DB-36FCA9BE2A40}" presName="cycle" presStyleCnt="0"/>
      <dgm:spPr/>
    </dgm:pt>
    <dgm:pt modelId="{D05EDF39-515C-4DB2-B094-A6ABB3E741CA}" type="pres">
      <dgm:prSet presAssocID="{5CC140D1-3C05-4097-85DB-36FCA9BE2A40}" presName="srcNode" presStyleLbl="node1" presStyleIdx="0" presStyleCnt="5"/>
      <dgm:spPr/>
    </dgm:pt>
    <dgm:pt modelId="{D273674E-28B4-469B-93A7-4AF4609A98A6}" type="pres">
      <dgm:prSet presAssocID="{5CC140D1-3C05-4097-85DB-36FCA9BE2A40}" presName="conn" presStyleLbl="parChTrans1D2" presStyleIdx="0" presStyleCnt="1"/>
      <dgm:spPr/>
    </dgm:pt>
    <dgm:pt modelId="{534AF376-1871-4B2E-9332-1C181B08D874}" type="pres">
      <dgm:prSet presAssocID="{5CC140D1-3C05-4097-85DB-36FCA9BE2A40}" presName="extraNode" presStyleLbl="node1" presStyleIdx="0" presStyleCnt="5"/>
      <dgm:spPr/>
    </dgm:pt>
    <dgm:pt modelId="{4019BD60-2941-470A-9C15-3E6B3E31A2DB}" type="pres">
      <dgm:prSet presAssocID="{5CC140D1-3C05-4097-85DB-36FCA9BE2A40}" presName="dstNode" presStyleLbl="node1" presStyleIdx="0" presStyleCnt="5"/>
      <dgm:spPr/>
    </dgm:pt>
    <dgm:pt modelId="{161D8174-8C15-49D0-B611-D639583BE966}" type="pres">
      <dgm:prSet presAssocID="{5335406F-8B07-4EF1-ADE3-820843AC297C}" presName="text_1" presStyleLbl="node1" presStyleIdx="0" presStyleCnt="5">
        <dgm:presLayoutVars>
          <dgm:bulletEnabled val="1"/>
        </dgm:presLayoutVars>
      </dgm:prSet>
      <dgm:spPr/>
    </dgm:pt>
    <dgm:pt modelId="{8251759D-05FA-4EE3-B61F-4DA5EEF95275}" type="pres">
      <dgm:prSet presAssocID="{5335406F-8B07-4EF1-ADE3-820843AC297C}" presName="accent_1" presStyleCnt="0"/>
      <dgm:spPr/>
    </dgm:pt>
    <dgm:pt modelId="{29232806-12B5-4267-B1BD-1351FC969048}" type="pres">
      <dgm:prSet presAssocID="{5335406F-8B07-4EF1-ADE3-820843AC297C}" presName="accentRepeatNode" presStyleLbl="solidFgAcc1" presStyleIdx="0" presStyleCnt="5"/>
      <dgm:spPr/>
    </dgm:pt>
    <dgm:pt modelId="{9D15362D-FDBB-4199-B0A0-490C9DE65A5D}" type="pres">
      <dgm:prSet presAssocID="{4517E035-FC69-4EB5-9E0D-B2B8F57BB283}" presName="text_2" presStyleLbl="node1" presStyleIdx="1" presStyleCnt="5" custScaleY="144393">
        <dgm:presLayoutVars>
          <dgm:bulletEnabled val="1"/>
        </dgm:presLayoutVars>
      </dgm:prSet>
      <dgm:spPr/>
    </dgm:pt>
    <dgm:pt modelId="{1164D24D-0DE3-43F5-98AA-1A35B088486B}" type="pres">
      <dgm:prSet presAssocID="{4517E035-FC69-4EB5-9E0D-B2B8F57BB283}" presName="accent_2" presStyleCnt="0"/>
      <dgm:spPr/>
    </dgm:pt>
    <dgm:pt modelId="{C7E618C7-5A54-4906-959C-7060CA5179BE}" type="pres">
      <dgm:prSet presAssocID="{4517E035-FC69-4EB5-9E0D-B2B8F57BB283}" presName="accentRepeatNode" presStyleLbl="solidFgAcc1" presStyleIdx="1" presStyleCnt="5"/>
      <dgm:spPr/>
    </dgm:pt>
    <dgm:pt modelId="{6AFF483A-4DC2-4349-B058-54B36F214592}" type="pres">
      <dgm:prSet presAssocID="{5D59AE4C-D067-4D99-B39B-C0027CA24556}" presName="text_3" presStyleLbl="node1" presStyleIdx="2" presStyleCnt="5">
        <dgm:presLayoutVars>
          <dgm:bulletEnabled val="1"/>
        </dgm:presLayoutVars>
      </dgm:prSet>
      <dgm:spPr/>
    </dgm:pt>
    <dgm:pt modelId="{FEF54A18-A8D1-4F50-9EF5-0D3A7F849619}" type="pres">
      <dgm:prSet presAssocID="{5D59AE4C-D067-4D99-B39B-C0027CA24556}" presName="accent_3" presStyleCnt="0"/>
      <dgm:spPr/>
    </dgm:pt>
    <dgm:pt modelId="{AB2B9C9D-7E78-443A-9E69-128FB3C87F23}" type="pres">
      <dgm:prSet presAssocID="{5D59AE4C-D067-4D99-B39B-C0027CA24556}" presName="accentRepeatNode" presStyleLbl="solidFgAcc1" presStyleIdx="2" presStyleCnt="5"/>
      <dgm:spPr/>
    </dgm:pt>
    <dgm:pt modelId="{00E76EBD-41A7-4AB8-8F91-17E20E9B6D67}" type="pres">
      <dgm:prSet presAssocID="{C308B66F-1138-4F44-9A58-93DE83C5E7F3}" presName="text_4" presStyleLbl="node1" presStyleIdx="3" presStyleCnt="5">
        <dgm:presLayoutVars>
          <dgm:bulletEnabled val="1"/>
        </dgm:presLayoutVars>
      </dgm:prSet>
      <dgm:spPr/>
    </dgm:pt>
    <dgm:pt modelId="{4A4B627D-A373-4616-8619-EC96E1214021}" type="pres">
      <dgm:prSet presAssocID="{C308B66F-1138-4F44-9A58-93DE83C5E7F3}" presName="accent_4" presStyleCnt="0"/>
      <dgm:spPr/>
    </dgm:pt>
    <dgm:pt modelId="{19CB9AD8-66C6-4316-A6BB-E9C2BCF734FE}" type="pres">
      <dgm:prSet presAssocID="{C308B66F-1138-4F44-9A58-93DE83C5E7F3}" presName="accentRepeatNode" presStyleLbl="solidFgAcc1" presStyleIdx="3" presStyleCnt="5"/>
      <dgm:spPr/>
    </dgm:pt>
    <dgm:pt modelId="{06010FD1-7C66-449C-B6FF-12DA528264AF}" type="pres">
      <dgm:prSet presAssocID="{4D71401D-56E9-45EE-A9AF-A319B11A4E93}" presName="text_5" presStyleLbl="node1" presStyleIdx="4" presStyleCnt="5">
        <dgm:presLayoutVars>
          <dgm:bulletEnabled val="1"/>
        </dgm:presLayoutVars>
      </dgm:prSet>
      <dgm:spPr/>
    </dgm:pt>
    <dgm:pt modelId="{B0BD6BC1-F27C-434E-BCFB-6CE9CE061DEA}" type="pres">
      <dgm:prSet presAssocID="{4D71401D-56E9-45EE-A9AF-A319B11A4E93}" presName="accent_5" presStyleCnt="0"/>
      <dgm:spPr/>
    </dgm:pt>
    <dgm:pt modelId="{8FB5A3FA-7EA7-46E1-9A54-918C46E311B5}" type="pres">
      <dgm:prSet presAssocID="{4D71401D-56E9-45EE-A9AF-A319B11A4E93}" presName="accentRepeatNode" presStyleLbl="solidFgAcc1" presStyleIdx="4" presStyleCnt="5"/>
      <dgm:spPr/>
    </dgm:pt>
  </dgm:ptLst>
  <dgm:cxnLst>
    <dgm:cxn modelId="{12CDDB13-72C9-4A0E-9801-3CDD72368690}" srcId="{5CC140D1-3C05-4097-85DB-36FCA9BE2A40}" destId="{5D59AE4C-D067-4D99-B39B-C0027CA24556}" srcOrd="2" destOrd="0" parTransId="{9B02B1E8-217D-41A8-A461-CF51DB942C55}" sibTransId="{942C2AC8-8F29-4576-9A25-876DC2D83ECA}"/>
    <dgm:cxn modelId="{511F1217-DA13-479F-A4AA-C80248F78DE4}" srcId="{5CC140D1-3C05-4097-85DB-36FCA9BE2A40}" destId="{C308B66F-1138-4F44-9A58-93DE83C5E7F3}" srcOrd="3" destOrd="0" parTransId="{03B4AE95-25FE-4ED4-9A02-8544011359E7}" sibTransId="{18D52F92-33EA-4319-9869-1E9C3B43D95E}"/>
    <dgm:cxn modelId="{B6326142-2265-4939-A49C-797E2FA1CD90}" type="presOf" srcId="{4D71401D-56E9-45EE-A9AF-A319B11A4E93}" destId="{06010FD1-7C66-449C-B6FF-12DA528264AF}" srcOrd="0" destOrd="0" presId="urn:microsoft.com/office/officeart/2008/layout/VerticalCurvedList"/>
    <dgm:cxn modelId="{C76D7288-57E0-46E3-A1BA-88AA298F0B44}" srcId="{5CC140D1-3C05-4097-85DB-36FCA9BE2A40}" destId="{4517E035-FC69-4EB5-9E0D-B2B8F57BB283}" srcOrd="1" destOrd="0" parTransId="{8B0B1207-49EA-4027-A960-022C75FE133B}" sibTransId="{5E8DF7FB-E52F-441F-AE16-E4B915C7B4BB}"/>
    <dgm:cxn modelId="{98237295-5651-4DE0-BC7E-4752D54F5270}" type="presOf" srcId="{4517E035-FC69-4EB5-9E0D-B2B8F57BB283}" destId="{9D15362D-FDBB-4199-B0A0-490C9DE65A5D}" srcOrd="0" destOrd="0" presId="urn:microsoft.com/office/officeart/2008/layout/VerticalCurvedList"/>
    <dgm:cxn modelId="{0A10D29B-4F61-481F-A81E-BFA1FDE29EB7}" srcId="{5CC140D1-3C05-4097-85DB-36FCA9BE2A40}" destId="{4D71401D-56E9-45EE-A9AF-A319B11A4E93}" srcOrd="4" destOrd="0" parTransId="{543ACF54-3764-4BA3-819D-A3CB4ABF72F9}" sibTransId="{9484FABF-3ABC-4FCD-9F48-45C46900194D}"/>
    <dgm:cxn modelId="{9296E89B-A9FA-45EB-90A4-7D005849A9DF}" type="presOf" srcId="{5335406F-8B07-4EF1-ADE3-820843AC297C}" destId="{161D8174-8C15-49D0-B611-D639583BE966}" srcOrd="0" destOrd="0" presId="urn:microsoft.com/office/officeart/2008/layout/VerticalCurvedList"/>
    <dgm:cxn modelId="{363F9D9D-8F3F-4244-A2EC-898347FA6C44}" type="presOf" srcId="{5CC140D1-3C05-4097-85DB-36FCA9BE2A40}" destId="{6BD0AE84-C620-4467-9F29-9CD65966A514}" srcOrd="0" destOrd="0" presId="urn:microsoft.com/office/officeart/2008/layout/VerticalCurvedList"/>
    <dgm:cxn modelId="{8CAEC1BD-1D30-4495-8566-AD9B7078E84B}" type="presOf" srcId="{C308B66F-1138-4F44-9A58-93DE83C5E7F3}" destId="{00E76EBD-41A7-4AB8-8F91-17E20E9B6D67}" srcOrd="0" destOrd="0" presId="urn:microsoft.com/office/officeart/2008/layout/VerticalCurvedList"/>
    <dgm:cxn modelId="{6B6C3CCA-8826-4882-9605-91F542BB5C0B}" type="presOf" srcId="{5D59AE4C-D067-4D99-B39B-C0027CA24556}" destId="{6AFF483A-4DC2-4349-B058-54B36F214592}" srcOrd="0" destOrd="0" presId="urn:microsoft.com/office/officeart/2008/layout/VerticalCurvedList"/>
    <dgm:cxn modelId="{75E2CCDB-F0AB-4356-9318-7C8041672D27}" type="presOf" srcId="{15537B1F-E2B5-41C2-8A89-6C4620FCA218}" destId="{D273674E-28B4-469B-93A7-4AF4609A98A6}" srcOrd="0" destOrd="0" presId="urn:microsoft.com/office/officeart/2008/layout/VerticalCurvedList"/>
    <dgm:cxn modelId="{A07F20FA-3559-4C90-9FF9-92498A99EC87}" srcId="{5CC140D1-3C05-4097-85DB-36FCA9BE2A40}" destId="{5335406F-8B07-4EF1-ADE3-820843AC297C}" srcOrd="0" destOrd="0" parTransId="{2E6DDE80-B306-4017-8CE8-680423A0F865}" sibTransId="{15537B1F-E2B5-41C2-8A89-6C4620FCA218}"/>
    <dgm:cxn modelId="{DD2F2D4E-72A1-477B-BC25-3D61F65FE349}" type="presParOf" srcId="{6BD0AE84-C620-4467-9F29-9CD65966A514}" destId="{DF9E44F5-7BBF-44BE-8E8D-A5BAD0DE7E03}" srcOrd="0" destOrd="0" presId="urn:microsoft.com/office/officeart/2008/layout/VerticalCurvedList"/>
    <dgm:cxn modelId="{95E83198-D7DB-42F8-92FF-4268C62674B6}" type="presParOf" srcId="{DF9E44F5-7BBF-44BE-8E8D-A5BAD0DE7E03}" destId="{22042A9D-59F4-4941-A9DE-2AD7EBC81B6E}" srcOrd="0" destOrd="0" presId="urn:microsoft.com/office/officeart/2008/layout/VerticalCurvedList"/>
    <dgm:cxn modelId="{B6710F0A-CD5C-4A95-A73E-835C9FB1469D}" type="presParOf" srcId="{22042A9D-59F4-4941-A9DE-2AD7EBC81B6E}" destId="{D05EDF39-515C-4DB2-B094-A6ABB3E741CA}" srcOrd="0" destOrd="0" presId="urn:microsoft.com/office/officeart/2008/layout/VerticalCurvedList"/>
    <dgm:cxn modelId="{06E07E8C-ED01-418B-8A0D-C0EB95A46801}" type="presParOf" srcId="{22042A9D-59F4-4941-A9DE-2AD7EBC81B6E}" destId="{D273674E-28B4-469B-93A7-4AF4609A98A6}" srcOrd="1" destOrd="0" presId="urn:microsoft.com/office/officeart/2008/layout/VerticalCurvedList"/>
    <dgm:cxn modelId="{D634A58D-3829-4340-82D4-085BC99F2A9B}" type="presParOf" srcId="{22042A9D-59F4-4941-A9DE-2AD7EBC81B6E}" destId="{534AF376-1871-4B2E-9332-1C181B08D874}" srcOrd="2" destOrd="0" presId="urn:microsoft.com/office/officeart/2008/layout/VerticalCurvedList"/>
    <dgm:cxn modelId="{AD2A5F11-C8D1-4B1B-9150-7EBE51682E2D}" type="presParOf" srcId="{22042A9D-59F4-4941-A9DE-2AD7EBC81B6E}" destId="{4019BD60-2941-470A-9C15-3E6B3E31A2DB}" srcOrd="3" destOrd="0" presId="urn:microsoft.com/office/officeart/2008/layout/VerticalCurvedList"/>
    <dgm:cxn modelId="{A2A92CA0-D474-47E0-8FED-9BB189381ED9}" type="presParOf" srcId="{DF9E44F5-7BBF-44BE-8E8D-A5BAD0DE7E03}" destId="{161D8174-8C15-49D0-B611-D639583BE966}" srcOrd="1" destOrd="0" presId="urn:microsoft.com/office/officeart/2008/layout/VerticalCurvedList"/>
    <dgm:cxn modelId="{EEBD484F-5187-4A97-A7E0-1A4A6431F631}" type="presParOf" srcId="{DF9E44F5-7BBF-44BE-8E8D-A5BAD0DE7E03}" destId="{8251759D-05FA-4EE3-B61F-4DA5EEF95275}" srcOrd="2" destOrd="0" presId="urn:microsoft.com/office/officeart/2008/layout/VerticalCurvedList"/>
    <dgm:cxn modelId="{2F06A013-9FCA-47C4-B62D-BD8C3817D158}" type="presParOf" srcId="{8251759D-05FA-4EE3-B61F-4DA5EEF95275}" destId="{29232806-12B5-4267-B1BD-1351FC969048}" srcOrd="0" destOrd="0" presId="urn:microsoft.com/office/officeart/2008/layout/VerticalCurvedList"/>
    <dgm:cxn modelId="{8A5FF51F-77B0-4EB5-800C-7E8C94C729C7}" type="presParOf" srcId="{DF9E44F5-7BBF-44BE-8E8D-A5BAD0DE7E03}" destId="{9D15362D-FDBB-4199-B0A0-490C9DE65A5D}" srcOrd="3" destOrd="0" presId="urn:microsoft.com/office/officeart/2008/layout/VerticalCurvedList"/>
    <dgm:cxn modelId="{566AF13D-EE41-4861-BE0E-C8DC9CC72835}" type="presParOf" srcId="{DF9E44F5-7BBF-44BE-8E8D-A5BAD0DE7E03}" destId="{1164D24D-0DE3-43F5-98AA-1A35B088486B}" srcOrd="4" destOrd="0" presId="urn:microsoft.com/office/officeart/2008/layout/VerticalCurvedList"/>
    <dgm:cxn modelId="{CC887CFB-2605-4292-A062-38376377DF33}" type="presParOf" srcId="{1164D24D-0DE3-43F5-98AA-1A35B088486B}" destId="{C7E618C7-5A54-4906-959C-7060CA5179BE}" srcOrd="0" destOrd="0" presId="urn:microsoft.com/office/officeart/2008/layout/VerticalCurvedList"/>
    <dgm:cxn modelId="{5680C82B-EF7E-408C-912B-63DBED9FC2C0}" type="presParOf" srcId="{DF9E44F5-7BBF-44BE-8E8D-A5BAD0DE7E03}" destId="{6AFF483A-4DC2-4349-B058-54B36F214592}" srcOrd="5" destOrd="0" presId="urn:microsoft.com/office/officeart/2008/layout/VerticalCurvedList"/>
    <dgm:cxn modelId="{D95DA4CE-B990-444D-95FB-E0A998C2F697}" type="presParOf" srcId="{DF9E44F5-7BBF-44BE-8E8D-A5BAD0DE7E03}" destId="{FEF54A18-A8D1-4F50-9EF5-0D3A7F849619}" srcOrd="6" destOrd="0" presId="urn:microsoft.com/office/officeart/2008/layout/VerticalCurvedList"/>
    <dgm:cxn modelId="{0736DFC1-0827-46D7-B9A8-0ABECFEA5E43}" type="presParOf" srcId="{FEF54A18-A8D1-4F50-9EF5-0D3A7F849619}" destId="{AB2B9C9D-7E78-443A-9E69-128FB3C87F23}" srcOrd="0" destOrd="0" presId="urn:microsoft.com/office/officeart/2008/layout/VerticalCurvedList"/>
    <dgm:cxn modelId="{47348734-1C84-49A3-9134-6791EDA34E26}" type="presParOf" srcId="{DF9E44F5-7BBF-44BE-8E8D-A5BAD0DE7E03}" destId="{00E76EBD-41A7-4AB8-8F91-17E20E9B6D67}" srcOrd="7" destOrd="0" presId="urn:microsoft.com/office/officeart/2008/layout/VerticalCurvedList"/>
    <dgm:cxn modelId="{5F1D5413-17CE-4070-93FE-E4789038964F}" type="presParOf" srcId="{DF9E44F5-7BBF-44BE-8E8D-A5BAD0DE7E03}" destId="{4A4B627D-A373-4616-8619-EC96E1214021}" srcOrd="8" destOrd="0" presId="urn:microsoft.com/office/officeart/2008/layout/VerticalCurvedList"/>
    <dgm:cxn modelId="{3C5D941F-E16C-43F9-A97B-832081D57AAD}" type="presParOf" srcId="{4A4B627D-A373-4616-8619-EC96E1214021}" destId="{19CB9AD8-66C6-4316-A6BB-E9C2BCF734FE}" srcOrd="0" destOrd="0" presId="urn:microsoft.com/office/officeart/2008/layout/VerticalCurvedList"/>
    <dgm:cxn modelId="{9ABFCC21-E46C-4EFB-B7C4-1B316C4B233B}" type="presParOf" srcId="{DF9E44F5-7BBF-44BE-8E8D-A5BAD0DE7E03}" destId="{06010FD1-7C66-449C-B6FF-12DA528264AF}" srcOrd="9" destOrd="0" presId="urn:microsoft.com/office/officeart/2008/layout/VerticalCurvedList"/>
    <dgm:cxn modelId="{67F75711-D582-44C3-A35E-0C9F12493B95}" type="presParOf" srcId="{DF9E44F5-7BBF-44BE-8E8D-A5BAD0DE7E03}" destId="{B0BD6BC1-F27C-434E-BCFB-6CE9CE061DEA}" srcOrd="10" destOrd="0" presId="urn:microsoft.com/office/officeart/2008/layout/VerticalCurvedList"/>
    <dgm:cxn modelId="{DEBDEA63-89EE-4678-B0F0-7296B38580A7}" type="presParOf" srcId="{B0BD6BC1-F27C-434E-BCFB-6CE9CE061DEA}" destId="{8FB5A3FA-7EA7-46E1-9A54-918C46E311B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396A32-671C-47D4-A561-8BFCA243A048}"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D50D2471-12DA-4321-AA1C-F209B25360B7}">
      <dgm:prSet phldrT="[Text]" custT="1"/>
      <dgm:spPr>
        <a:solidFill>
          <a:schemeClr val="accent3">
            <a:lumMod val="50000"/>
          </a:schemeClr>
        </a:solidFill>
      </dgm:spPr>
      <dgm:t>
        <a:bodyPr/>
        <a:lstStyle/>
        <a:p>
          <a:r>
            <a:rPr lang="en-US" sz="6000" b="1" dirty="0"/>
            <a:t>1</a:t>
          </a:r>
        </a:p>
      </dgm:t>
    </dgm:pt>
    <dgm:pt modelId="{363B1C3F-7746-4986-98CA-EA6AE3B8FDBF}" type="parTrans" cxnId="{EB74BF4A-B8F1-423C-94C9-E5F165784344}">
      <dgm:prSet/>
      <dgm:spPr/>
      <dgm:t>
        <a:bodyPr/>
        <a:lstStyle/>
        <a:p>
          <a:endParaRPr lang="en-US" sz="2200"/>
        </a:p>
      </dgm:t>
    </dgm:pt>
    <dgm:pt modelId="{853CD0A6-CC5A-4217-9779-79436B44EEF0}" type="sibTrans" cxnId="{EB74BF4A-B8F1-423C-94C9-E5F165784344}">
      <dgm:prSet/>
      <dgm:spPr/>
      <dgm:t>
        <a:bodyPr/>
        <a:lstStyle/>
        <a:p>
          <a:endParaRPr lang="en-US" sz="2200"/>
        </a:p>
      </dgm:t>
    </dgm:pt>
    <dgm:pt modelId="{18B4C8EF-BD39-4135-9850-9338C1324C19}">
      <dgm:prSet phldrT="[Text]" custT="1"/>
      <dgm:spPr/>
      <dgm:t>
        <a:bodyPr/>
        <a:lstStyle/>
        <a:p>
          <a:r>
            <a:rPr lang="en-US" sz="2200" b="1" dirty="0"/>
            <a:t>Access to Accommodations: </a:t>
          </a:r>
          <a:r>
            <a:rPr lang="en-US" sz="2200" dirty="0"/>
            <a:t>Disclosure can lead to helpful accommodations, such as flexible schedules or workspace changes to manage stress.</a:t>
          </a:r>
        </a:p>
      </dgm:t>
    </dgm:pt>
    <dgm:pt modelId="{289D6E1F-239A-447E-A543-F9FC4E0693E6}" type="parTrans" cxnId="{C0C2635E-405B-488E-86A1-B80BDC8BBB12}">
      <dgm:prSet/>
      <dgm:spPr/>
      <dgm:t>
        <a:bodyPr/>
        <a:lstStyle/>
        <a:p>
          <a:endParaRPr lang="en-US" sz="2200"/>
        </a:p>
      </dgm:t>
    </dgm:pt>
    <dgm:pt modelId="{870833CE-BF73-4B28-A679-2A62FADFCEAE}" type="sibTrans" cxnId="{C0C2635E-405B-488E-86A1-B80BDC8BBB12}">
      <dgm:prSet/>
      <dgm:spPr/>
      <dgm:t>
        <a:bodyPr/>
        <a:lstStyle/>
        <a:p>
          <a:endParaRPr lang="en-US" sz="2200"/>
        </a:p>
      </dgm:t>
    </dgm:pt>
    <dgm:pt modelId="{C87B8EB0-CBDD-4E84-9646-2E203D23FE8A}">
      <dgm:prSet phldrT="[Text]" custT="1"/>
      <dgm:spPr>
        <a:solidFill>
          <a:schemeClr val="tx1"/>
        </a:solidFill>
      </dgm:spPr>
      <dgm:t>
        <a:bodyPr/>
        <a:lstStyle/>
        <a:p>
          <a:r>
            <a:rPr lang="en-US" sz="6000" b="1" dirty="0"/>
            <a:t>2</a:t>
          </a:r>
        </a:p>
      </dgm:t>
    </dgm:pt>
    <dgm:pt modelId="{3FBC918E-1F08-4583-B8BB-6CAA167B7FFE}" type="parTrans" cxnId="{B8FBD43E-03FE-4309-9DCC-0F6D7AF27ACC}">
      <dgm:prSet/>
      <dgm:spPr/>
      <dgm:t>
        <a:bodyPr/>
        <a:lstStyle/>
        <a:p>
          <a:endParaRPr lang="en-US" sz="2200"/>
        </a:p>
      </dgm:t>
    </dgm:pt>
    <dgm:pt modelId="{4350AE3A-DB57-4AF6-83E5-BD50B2956516}" type="sibTrans" cxnId="{B8FBD43E-03FE-4309-9DCC-0F6D7AF27ACC}">
      <dgm:prSet/>
      <dgm:spPr/>
      <dgm:t>
        <a:bodyPr/>
        <a:lstStyle/>
        <a:p>
          <a:endParaRPr lang="en-US" sz="2200"/>
        </a:p>
      </dgm:t>
    </dgm:pt>
    <dgm:pt modelId="{3D0C4A15-963A-45AD-AA8C-3D82F39D22E4}">
      <dgm:prSet phldrT="[Text]" custT="1"/>
      <dgm:spPr/>
      <dgm:t>
        <a:bodyPr/>
        <a:lstStyle/>
        <a:p>
          <a:r>
            <a:rPr lang="en-US" sz="2200" b="1" dirty="0"/>
            <a:t>Improved Mental Health: </a:t>
          </a:r>
          <a:r>
            <a:rPr lang="en-US" sz="2200" b="0" dirty="0"/>
            <a:t>Open discussions about mental health can reduce the stress of hiding symptoms and lead to better management.</a:t>
          </a:r>
        </a:p>
      </dgm:t>
    </dgm:pt>
    <dgm:pt modelId="{63213ABD-E66C-4CAF-BEFD-638C0E171756}" type="parTrans" cxnId="{032B4D38-256A-49F2-8EAC-DBE66DF6DBA4}">
      <dgm:prSet/>
      <dgm:spPr/>
      <dgm:t>
        <a:bodyPr/>
        <a:lstStyle/>
        <a:p>
          <a:endParaRPr lang="en-US" sz="2200"/>
        </a:p>
      </dgm:t>
    </dgm:pt>
    <dgm:pt modelId="{240B4B49-8480-4314-BDC3-B97265D435DD}" type="sibTrans" cxnId="{032B4D38-256A-49F2-8EAC-DBE66DF6DBA4}">
      <dgm:prSet/>
      <dgm:spPr/>
      <dgm:t>
        <a:bodyPr/>
        <a:lstStyle/>
        <a:p>
          <a:endParaRPr lang="en-US" sz="2200"/>
        </a:p>
      </dgm:t>
    </dgm:pt>
    <dgm:pt modelId="{F5226DAA-D05A-4744-BE3C-05A2756DA614}">
      <dgm:prSet phldrT="[Text]" custT="1"/>
      <dgm:spPr>
        <a:solidFill>
          <a:schemeClr val="tx2">
            <a:lumMod val="75000"/>
          </a:schemeClr>
        </a:solidFill>
      </dgm:spPr>
      <dgm:t>
        <a:bodyPr/>
        <a:lstStyle/>
        <a:p>
          <a:r>
            <a:rPr lang="en-US" sz="6000" b="1" dirty="0"/>
            <a:t>3</a:t>
          </a:r>
        </a:p>
      </dgm:t>
    </dgm:pt>
    <dgm:pt modelId="{0E59279C-F691-462E-8D0E-B64FE820F49A}" type="parTrans" cxnId="{19A1C4B9-0C36-4836-BEDD-9FA04E99BB23}">
      <dgm:prSet/>
      <dgm:spPr/>
      <dgm:t>
        <a:bodyPr/>
        <a:lstStyle/>
        <a:p>
          <a:endParaRPr lang="en-US" sz="2200"/>
        </a:p>
      </dgm:t>
    </dgm:pt>
    <dgm:pt modelId="{8F583673-7EF7-46F9-B575-E0D3EE482854}" type="sibTrans" cxnId="{19A1C4B9-0C36-4836-BEDD-9FA04E99BB23}">
      <dgm:prSet/>
      <dgm:spPr/>
      <dgm:t>
        <a:bodyPr/>
        <a:lstStyle/>
        <a:p>
          <a:endParaRPr lang="en-US" sz="2200"/>
        </a:p>
      </dgm:t>
    </dgm:pt>
    <dgm:pt modelId="{D2B25FFD-535E-40AD-B48C-F996EED8426D}">
      <dgm:prSet phldrT="[Text]" custT="1"/>
      <dgm:spPr/>
      <dgm:t>
        <a:bodyPr/>
        <a:lstStyle/>
        <a:p>
          <a:r>
            <a:rPr lang="en-US" sz="2200" b="1" dirty="0"/>
            <a:t>Increased Trust: </a:t>
          </a:r>
          <a:r>
            <a:rPr lang="en-US" sz="2200" dirty="0"/>
            <a:t>Supportive responses to disclosure can build trust and improve team dynamics.</a:t>
          </a:r>
        </a:p>
      </dgm:t>
    </dgm:pt>
    <dgm:pt modelId="{37E6C890-0D41-4DC3-BB91-A30DC483EB01}" type="parTrans" cxnId="{F4FB4195-998B-4DEF-9469-ADE6F0BA670B}">
      <dgm:prSet/>
      <dgm:spPr/>
      <dgm:t>
        <a:bodyPr/>
        <a:lstStyle/>
        <a:p>
          <a:endParaRPr lang="en-US" sz="2200"/>
        </a:p>
      </dgm:t>
    </dgm:pt>
    <dgm:pt modelId="{C9D150D9-876F-4E3A-B268-23E8C7094574}" type="sibTrans" cxnId="{F4FB4195-998B-4DEF-9469-ADE6F0BA670B}">
      <dgm:prSet/>
      <dgm:spPr/>
      <dgm:t>
        <a:bodyPr/>
        <a:lstStyle/>
        <a:p>
          <a:endParaRPr lang="en-US" sz="2200"/>
        </a:p>
      </dgm:t>
    </dgm:pt>
    <dgm:pt modelId="{11CE14E1-7315-49A8-823A-DB07B56549FB}" type="pres">
      <dgm:prSet presAssocID="{1A396A32-671C-47D4-A561-8BFCA243A048}" presName="Name0" presStyleCnt="0">
        <dgm:presLayoutVars>
          <dgm:chMax val="5"/>
          <dgm:chPref val="5"/>
          <dgm:dir/>
          <dgm:animLvl val="lvl"/>
        </dgm:presLayoutVars>
      </dgm:prSet>
      <dgm:spPr/>
    </dgm:pt>
    <dgm:pt modelId="{92A1B196-FDFD-4F2C-9E32-226F43A1162D}" type="pres">
      <dgm:prSet presAssocID="{D50D2471-12DA-4321-AA1C-F209B25360B7}" presName="parentText1" presStyleLbl="node1" presStyleIdx="0" presStyleCnt="3">
        <dgm:presLayoutVars>
          <dgm:chMax/>
          <dgm:chPref val="3"/>
          <dgm:bulletEnabled val="1"/>
        </dgm:presLayoutVars>
      </dgm:prSet>
      <dgm:spPr/>
    </dgm:pt>
    <dgm:pt modelId="{1E3AB148-BFEE-4189-A300-2ADA811EDCF8}" type="pres">
      <dgm:prSet presAssocID="{D50D2471-12DA-4321-AA1C-F209B25360B7}" presName="childText1" presStyleLbl="solidAlignAcc1" presStyleIdx="0" presStyleCnt="3">
        <dgm:presLayoutVars>
          <dgm:chMax val="0"/>
          <dgm:chPref val="0"/>
          <dgm:bulletEnabled val="1"/>
        </dgm:presLayoutVars>
      </dgm:prSet>
      <dgm:spPr/>
    </dgm:pt>
    <dgm:pt modelId="{BC7E0AEB-FE25-4C2B-B88C-C2468B3784C6}" type="pres">
      <dgm:prSet presAssocID="{C87B8EB0-CBDD-4E84-9646-2E203D23FE8A}" presName="parentText2" presStyleLbl="node1" presStyleIdx="1" presStyleCnt="3">
        <dgm:presLayoutVars>
          <dgm:chMax/>
          <dgm:chPref val="3"/>
          <dgm:bulletEnabled val="1"/>
        </dgm:presLayoutVars>
      </dgm:prSet>
      <dgm:spPr/>
    </dgm:pt>
    <dgm:pt modelId="{08609423-637E-4A74-901C-41D8DF4B9496}" type="pres">
      <dgm:prSet presAssocID="{C87B8EB0-CBDD-4E84-9646-2E203D23FE8A}" presName="childText2" presStyleLbl="solidAlignAcc1" presStyleIdx="1" presStyleCnt="3">
        <dgm:presLayoutVars>
          <dgm:chMax val="0"/>
          <dgm:chPref val="0"/>
          <dgm:bulletEnabled val="1"/>
        </dgm:presLayoutVars>
      </dgm:prSet>
      <dgm:spPr/>
    </dgm:pt>
    <dgm:pt modelId="{FF1515D4-B7AE-41C1-B3D2-BBFC991957C2}" type="pres">
      <dgm:prSet presAssocID="{F5226DAA-D05A-4744-BE3C-05A2756DA614}" presName="parentText3" presStyleLbl="node1" presStyleIdx="2" presStyleCnt="3">
        <dgm:presLayoutVars>
          <dgm:chMax/>
          <dgm:chPref val="3"/>
          <dgm:bulletEnabled val="1"/>
        </dgm:presLayoutVars>
      </dgm:prSet>
      <dgm:spPr/>
    </dgm:pt>
    <dgm:pt modelId="{EF040F12-E424-42B3-8D3B-DD176AF285F4}" type="pres">
      <dgm:prSet presAssocID="{F5226DAA-D05A-4744-BE3C-05A2756DA614}" presName="childText3" presStyleLbl="solidAlignAcc1" presStyleIdx="2" presStyleCnt="3">
        <dgm:presLayoutVars>
          <dgm:chMax val="0"/>
          <dgm:chPref val="0"/>
          <dgm:bulletEnabled val="1"/>
        </dgm:presLayoutVars>
      </dgm:prSet>
      <dgm:spPr/>
    </dgm:pt>
  </dgm:ptLst>
  <dgm:cxnLst>
    <dgm:cxn modelId="{3B4BE31A-509B-4401-A095-DAF75E7D6B21}" type="presOf" srcId="{D2B25FFD-535E-40AD-B48C-F996EED8426D}" destId="{EF040F12-E424-42B3-8D3B-DD176AF285F4}" srcOrd="0" destOrd="0" presId="urn:microsoft.com/office/officeart/2009/3/layout/IncreasingArrowsProcess"/>
    <dgm:cxn modelId="{032B4D38-256A-49F2-8EAC-DBE66DF6DBA4}" srcId="{C87B8EB0-CBDD-4E84-9646-2E203D23FE8A}" destId="{3D0C4A15-963A-45AD-AA8C-3D82F39D22E4}" srcOrd="0" destOrd="0" parTransId="{63213ABD-E66C-4CAF-BEFD-638C0E171756}" sibTransId="{240B4B49-8480-4314-BDC3-B97265D435DD}"/>
    <dgm:cxn modelId="{B8FBD43E-03FE-4309-9DCC-0F6D7AF27ACC}" srcId="{1A396A32-671C-47D4-A561-8BFCA243A048}" destId="{C87B8EB0-CBDD-4E84-9646-2E203D23FE8A}" srcOrd="1" destOrd="0" parTransId="{3FBC918E-1F08-4583-B8BB-6CAA167B7FFE}" sibTransId="{4350AE3A-DB57-4AF6-83E5-BD50B2956516}"/>
    <dgm:cxn modelId="{C0C2635E-405B-488E-86A1-B80BDC8BBB12}" srcId="{D50D2471-12DA-4321-AA1C-F209B25360B7}" destId="{18B4C8EF-BD39-4135-9850-9338C1324C19}" srcOrd="0" destOrd="0" parTransId="{289D6E1F-239A-447E-A543-F9FC4E0693E6}" sibTransId="{870833CE-BF73-4B28-A679-2A62FADFCEAE}"/>
    <dgm:cxn modelId="{EB74BF4A-B8F1-423C-94C9-E5F165784344}" srcId="{1A396A32-671C-47D4-A561-8BFCA243A048}" destId="{D50D2471-12DA-4321-AA1C-F209B25360B7}" srcOrd="0" destOrd="0" parTransId="{363B1C3F-7746-4986-98CA-EA6AE3B8FDBF}" sibTransId="{853CD0A6-CC5A-4217-9779-79436B44EEF0}"/>
    <dgm:cxn modelId="{A7207058-D8AC-4B5E-A6EE-B7435F201A6C}" type="presOf" srcId="{C87B8EB0-CBDD-4E84-9646-2E203D23FE8A}" destId="{BC7E0AEB-FE25-4C2B-B88C-C2468B3784C6}" srcOrd="0" destOrd="0" presId="urn:microsoft.com/office/officeart/2009/3/layout/IncreasingArrowsProcess"/>
    <dgm:cxn modelId="{F4FB4195-998B-4DEF-9469-ADE6F0BA670B}" srcId="{F5226DAA-D05A-4744-BE3C-05A2756DA614}" destId="{D2B25FFD-535E-40AD-B48C-F996EED8426D}" srcOrd="0" destOrd="0" parTransId="{37E6C890-0D41-4DC3-BB91-A30DC483EB01}" sibTransId="{C9D150D9-876F-4E3A-B268-23E8C7094574}"/>
    <dgm:cxn modelId="{BBD6CF95-466E-4E26-85F8-301A5ACE37CE}" type="presOf" srcId="{18B4C8EF-BD39-4135-9850-9338C1324C19}" destId="{1E3AB148-BFEE-4189-A300-2ADA811EDCF8}" srcOrd="0" destOrd="0" presId="urn:microsoft.com/office/officeart/2009/3/layout/IncreasingArrowsProcess"/>
    <dgm:cxn modelId="{19A1C4B9-0C36-4836-BEDD-9FA04E99BB23}" srcId="{1A396A32-671C-47D4-A561-8BFCA243A048}" destId="{F5226DAA-D05A-4744-BE3C-05A2756DA614}" srcOrd="2" destOrd="0" parTransId="{0E59279C-F691-462E-8D0E-B64FE820F49A}" sibTransId="{8F583673-7EF7-46F9-B575-E0D3EE482854}"/>
    <dgm:cxn modelId="{ADCD00CF-6E1E-4EA3-A1AA-55CD49866263}" type="presOf" srcId="{D50D2471-12DA-4321-AA1C-F209B25360B7}" destId="{92A1B196-FDFD-4F2C-9E32-226F43A1162D}" srcOrd="0" destOrd="0" presId="urn:microsoft.com/office/officeart/2009/3/layout/IncreasingArrowsProcess"/>
    <dgm:cxn modelId="{27C0FDDB-5D09-4A39-B383-B59E1D03AA6B}" type="presOf" srcId="{F5226DAA-D05A-4744-BE3C-05A2756DA614}" destId="{FF1515D4-B7AE-41C1-B3D2-BBFC991957C2}" srcOrd="0" destOrd="0" presId="urn:microsoft.com/office/officeart/2009/3/layout/IncreasingArrowsProcess"/>
    <dgm:cxn modelId="{96E695E1-DB6D-4A1F-BDAD-C6A8EC351195}" type="presOf" srcId="{3D0C4A15-963A-45AD-AA8C-3D82F39D22E4}" destId="{08609423-637E-4A74-901C-41D8DF4B9496}" srcOrd="0" destOrd="0" presId="urn:microsoft.com/office/officeart/2009/3/layout/IncreasingArrowsProcess"/>
    <dgm:cxn modelId="{53A89DF9-E1E2-4EA2-8379-829C650BB946}" type="presOf" srcId="{1A396A32-671C-47D4-A561-8BFCA243A048}" destId="{11CE14E1-7315-49A8-823A-DB07B56549FB}" srcOrd="0" destOrd="0" presId="urn:microsoft.com/office/officeart/2009/3/layout/IncreasingArrowsProcess"/>
    <dgm:cxn modelId="{0CAC6C6A-ED31-4910-941A-F9642F082AB8}" type="presParOf" srcId="{11CE14E1-7315-49A8-823A-DB07B56549FB}" destId="{92A1B196-FDFD-4F2C-9E32-226F43A1162D}" srcOrd="0" destOrd="0" presId="urn:microsoft.com/office/officeart/2009/3/layout/IncreasingArrowsProcess"/>
    <dgm:cxn modelId="{E7D5242C-EF70-492D-A5D6-DE4E3EE83D69}" type="presParOf" srcId="{11CE14E1-7315-49A8-823A-DB07B56549FB}" destId="{1E3AB148-BFEE-4189-A300-2ADA811EDCF8}" srcOrd="1" destOrd="0" presId="urn:microsoft.com/office/officeart/2009/3/layout/IncreasingArrowsProcess"/>
    <dgm:cxn modelId="{03F3C640-484E-402E-976E-5C086F989F9A}" type="presParOf" srcId="{11CE14E1-7315-49A8-823A-DB07B56549FB}" destId="{BC7E0AEB-FE25-4C2B-B88C-C2468B3784C6}" srcOrd="2" destOrd="0" presId="urn:microsoft.com/office/officeart/2009/3/layout/IncreasingArrowsProcess"/>
    <dgm:cxn modelId="{A71B49FF-C6F5-44FA-8B80-4AFBD268077F}" type="presParOf" srcId="{11CE14E1-7315-49A8-823A-DB07B56549FB}" destId="{08609423-637E-4A74-901C-41D8DF4B9496}" srcOrd="3" destOrd="0" presId="urn:microsoft.com/office/officeart/2009/3/layout/IncreasingArrowsProcess"/>
    <dgm:cxn modelId="{103594F1-2845-4039-952D-7F2391921D76}" type="presParOf" srcId="{11CE14E1-7315-49A8-823A-DB07B56549FB}" destId="{FF1515D4-B7AE-41C1-B3D2-BBFC991957C2}" srcOrd="4" destOrd="0" presId="urn:microsoft.com/office/officeart/2009/3/layout/IncreasingArrowsProcess"/>
    <dgm:cxn modelId="{DC2D2774-A998-417F-B92B-59B485848D69}" type="presParOf" srcId="{11CE14E1-7315-49A8-823A-DB07B56549FB}" destId="{EF040F12-E424-42B3-8D3B-DD176AF285F4}"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1E3A9-8B5A-4CF5-979F-BF521F58E935}">
      <dsp:nvSpPr>
        <dsp:cNvPr id="0" name=""/>
        <dsp:cNvSpPr/>
      </dsp:nvSpPr>
      <dsp:spPr>
        <a:xfrm>
          <a:off x="1282119" y="0"/>
          <a:ext cx="14530687" cy="812800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C23F41-4F38-4011-8BDB-C9859B4A5093}">
      <dsp:nvSpPr>
        <dsp:cNvPr id="0" name=""/>
        <dsp:cNvSpPr/>
      </dsp:nvSpPr>
      <dsp:spPr>
        <a:xfrm>
          <a:off x="0" y="2438400"/>
          <a:ext cx="5128478" cy="3251200"/>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WHO estimates that a whooping 20% of Nigerians or about 40 million people are affected by mental illness. </a:t>
          </a:r>
        </a:p>
      </dsp:txBody>
      <dsp:txXfrm>
        <a:off x="158711" y="2597111"/>
        <a:ext cx="4811056" cy="2933778"/>
      </dsp:txXfrm>
    </dsp:sp>
    <dsp:sp modelId="{6F64AB83-C820-4991-9C4B-A1B81E77E8DA}">
      <dsp:nvSpPr>
        <dsp:cNvPr id="0" name=""/>
        <dsp:cNvSpPr/>
      </dsp:nvSpPr>
      <dsp:spPr>
        <a:xfrm>
          <a:off x="5983224" y="2438400"/>
          <a:ext cx="5128478" cy="325120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Studies also show that more prevalent mental health issues in Nigeria include depression and anxiety. </a:t>
          </a:r>
          <a:endParaRPr lang="en-US" sz="2600" kern="1200"/>
        </a:p>
      </dsp:txBody>
      <dsp:txXfrm>
        <a:off x="6141935" y="2597111"/>
        <a:ext cx="4811056" cy="2933778"/>
      </dsp:txXfrm>
    </dsp:sp>
    <dsp:sp modelId="{2668983B-03B6-4DAB-A409-77214288A8A8}">
      <dsp:nvSpPr>
        <dsp:cNvPr id="0" name=""/>
        <dsp:cNvSpPr/>
      </dsp:nvSpPr>
      <dsp:spPr>
        <a:xfrm>
          <a:off x="11966448" y="2438400"/>
          <a:ext cx="5128478" cy="325120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About 3.9% of Nigerians had depression disorders while 2.7 (4.9 million) had anxiety disorders.</a:t>
          </a:r>
          <a:endParaRPr lang="en-US" sz="2600" kern="1200" dirty="0"/>
        </a:p>
      </dsp:txBody>
      <dsp:txXfrm>
        <a:off x="12125159" y="2597111"/>
        <a:ext cx="4811056" cy="2933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180E7-8C82-4D9D-88F5-164C2CA612B6}">
      <dsp:nvSpPr>
        <dsp:cNvPr id="0" name=""/>
        <dsp:cNvSpPr/>
      </dsp:nvSpPr>
      <dsp:spPr>
        <a:xfrm>
          <a:off x="6689322" y="851"/>
          <a:ext cx="2318556" cy="2318556"/>
        </a:xfrm>
        <a:prstGeom prst="ellipse">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b="1" kern="1200" dirty="0"/>
            <a:t>Cultural Influence</a:t>
          </a:r>
          <a:endParaRPr lang="en-US" sz="2900" kern="1200" dirty="0"/>
        </a:p>
      </dsp:txBody>
      <dsp:txXfrm>
        <a:off x="7028867" y="340396"/>
        <a:ext cx="1639466" cy="1639466"/>
      </dsp:txXfrm>
    </dsp:sp>
    <dsp:sp modelId="{15D0672D-809E-432E-93AA-5919C6EE5567}">
      <dsp:nvSpPr>
        <dsp:cNvPr id="0" name=""/>
        <dsp:cNvSpPr/>
      </dsp:nvSpPr>
      <dsp:spPr>
        <a:xfrm rot="2160000">
          <a:off x="8935261" y="1783277"/>
          <a:ext cx="619094" cy="782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952996" y="1885195"/>
        <a:ext cx="433366" cy="469508"/>
      </dsp:txXfrm>
    </dsp:sp>
    <dsp:sp modelId="{8E9354B0-9DAD-431F-BDC6-B9F35FB5E8FD}">
      <dsp:nvSpPr>
        <dsp:cNvPr id="0" name=""/>
        <dsp:cNvSpPr/>
      </dsp:nvSpPr>
      <dsp:spPr>
        <a:xfrm>
          <a:off x="9510089" y="2050258"/>
          <a:ext cx="2318556" cy="2318556"/>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b="1" kern="1200" dirty="0"/>
            <a:t>Primary Health Care</a:t>
          </a:r>
          <a:endParaRPr lang="en-US" sz="2900" kern="1200" dirty="0"/>
        </a:p>
      </dsp:txBody>
      <dsp:txXfrm>
        <a:off x="9849634" y="2389803"/>
        <a:ext cx="1639466" cy="1639466"/>
      </dsp:txXfrm>
    </dsp:sp>
    <dsp:sp modelId="{FDB6AE68-7462-4D6F-ACB3-8783DB663A89}">
      <dsp:nvSpPr>
        <dsp:cNvPr id="0" name=""/>
        <dsp:cNvSpPr/>
      </dsp:nvSpPr>
      <dsp:spPr>
        <a:xfrm rot="6480000">
          <a:off x="9826516" y="4459621"/>
          <a:ext cx="619094" cy="782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9948077" y="4527804"/>
        <a:ext cx="433366" cy="469508"/>
      </dsp:txXfrm>
    </dsp:sp>
    <dsp:sp modelId="{236F83B2-654B-429D-BD76-0F881A0D47E0}">
      <dsp:nvSpPr>
        <dsp:cNvPr id="0" name=""/>
        <dsp:cNvSpPr/>
      </dsp:nvSpPr>
      <dsp:spPr>
        <a:xfrm>
          <a:off x="8432652" y="5366268"/>
          <a:ext cx="2318556" cy="2318556"/>
        </a:xfrm>
        <a:prstGeom prst="ellipse">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b="1" kern="1200" dirty="0"/>
            <a:t>Task-Sharing</a:t>
          </a:r>
          <a:endParaRPr lang="en-US" sz="2900" kern="1200" dirty="0"/>
        </a:p>
      </dsp:txBody>
      <dsp:txXfrm>
        <a:off x="8772197" y="5705813"/>
        <a:ext cx="1639466" cy="1639466"/>
      </dsp:txXfrm>
    </dsp:sp>
    <dsp:sp modelId="{C05B3395-8D7F-4977-B46C-6C302C7C0B44}">
      <dsp:nvSpPr>
        <dsp:cNvPr id="0" name=""/>
        <dsp:cNvSpPr/>
      </dsp:nvSpPr>
      <dsp:spPr>
        <a:xfrm rot="10800000">
          <a:off x="7556575" y="6134289"/>
          <a:ext cx="619094" cy="782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7742303" y="6290791"/>
        <a:ext cx="433366" cy="469508"/>
      </dsp:txXfrm>
    </dsp:sp>
    <dsp:sp modelId="{9BF04F56-2689-4A8B-9A58-A8D32FE143B2}">
      <dsp:nvSpPr>
        <dsp:cNvPr id="0" name=""/>
        <dsp:cNvSpPr/>
      </dsp:nvSpPr>
      <dsp:spPr>
        <a:xfrm>
          <a:off x="4945993" y="5366268"/>
          <a:ext cx="2318556" cy="2318556"/>
        </a:xfrm>
        <a:prstGeom prst="ellipse">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b="1" kern="1200" dirty="0"/>
            <a:t>Human Resources</a:t>
          </a:r>
          <a:endParaRPr lang="en-US" sz="2900" kern="1200" dirty="0"/>
        </a:p>
      </dsp:txBody>
      <dsp:txXfrm>
        <a:off x="5285538" y="5705813"/>
        <a:ext cx="1639466" cy="1639466"/>
      </dsp:txXfrm>
    </dsp:sp>
    <dsp:sp modelId="{BBFBE720-6631-4D2B-8FD4-6F2ACD103697}">
      <dsp:nvSpPr>
        <dsp:cNvPr id="0" name=""/>
        <dsp:cNvSpPr/>
      </dsp:nvSpPr>
      <dsp:spPr>
        <a:xfrm rot="15120000">
          <a:off x="5262420" y="4492948"/>
          <a:ext cx="619094" cy="782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383981" y="4737769"/>
        <a:ext cx="433366" cy="469508"/>
      </dsp:txXfrm>
    </dsp:sp>
    <dsp:sp modelId="{BD4145D1-D119-4290-9D25-12A9C0E90424}">
      <dsp:nvSpPr>
        <dsp:cNvPr id="0" name=""/>
        <dsp:cNvSpPr/>
      </dsp:nvSpPr>
      <dsp:spPr>
        <a:xfrm>
          <a:off x="3868556" y="2050258"/>
          <a:ext cx="2318556" cy="2318556"/>
        </a:xfrm>
        <a:prstGeom prst="ellipse">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b="1" kern="1200" dirty="0"/>
            <a:t>Laws &amp; Resources</a:t>
          </a:r>
          <a:endParaRPr lang="en-US" sz="2900" kern="1200" dirty="0"/>
        </a:p>
      </dsp:txBody>
      <dsp:txXfrm>
        <a:off x="4208101" y="2389803"/>
        <a:ext cx="1639466" cy="1639466"/>
      </dsp:txXfrm>
    </dsp:sp>
    <dsp:sp modelId="{C8FE44ED-6243-4AA7-B072-F62B29EF360A}">
      <dsp:nvSpPr>
        <dsp:cNvPr id="0" name=""/>
        <dsp:cNvSpPr/>
      </dsp:nvSpPr>
      <dsp:spPr>
        <a:xfrm rot="19440000">
          <a:off x="6114495" y="1803875"/>
          <a:ext cx="619094" cy="7825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132230" y="2014961"/>
        <a:ext cx="433366" cy="4695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3674E-28B4-469B-93A7-4AF4609A98A6}">
      <dsp:nvSpPr>
        <dsp:cNvPr id="0" name=""/>
        <dsp:cNvSpPr/>
      </dsp:nvSpPr>
      <dsp:spPr>
        <a:xfrm>
          <a:off x="-9192272" y="-1403416"/>
          <a:ext cx="10934833" cy="10934833"/>
        </a:xfrm>
        <a:prstGeom prst="blockArc">
          <a:avLst>
            <a:gd name="adj1" fmla="val 18900000"/>
            <a:gd name="adj2" fmla="val 2700000"/>
            <a:gd name="adj3" fmla="val 1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1D8174-8C15-49D0-B611-D639583BE966}">
      <dsp:nvSpPr>
        <dsp:cNvPr id="0" name=""/>
        <dsp:cNvSpPr/>
      </dsp:nvSpPr>
      <dsp:spPr>
        <a:xfrm>
          <a:off x="760076" y="507837"/>
          <a:ext cx="15195521" cy="1016325"/>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i="0" kern="1200" dirty="0"/>
            <a:t>Promoting flexible schedules</a:t>
          </a:r>
          <a:endParaRPr lang="en-US" sz="3200" b="1" kern="1200" dirty="0"/>
        </a:p>
      </dsp:txBody>
      <dsp:txXfrm>
        <a:off x="760076" y="507837"/>
        <a:ext cx="15195521" cy="1016325"/>
      </dsp:txXfrm>
    </dsp:sp>
    <dsp:sp modelId="{29232806-12B5-4267-B1BD-1351FC969048}">
      <dsp:nvSpPr>
        <dsp:cNvPr id="0" name=""/>
        <dsp:cNvSpPr/>
      </dsp:nvSpPr>
      <dsp:spPr>
        <a:xfrm>
          <a:off x="124873" y="380796"/>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15362D-FDBB-4199-B0A0-490C9DE65A5D}">
      <dsp:nvSpPr>
        <dsp:cNvPr id="0" name=""/>
        <dsp:cNvSpPr/>
      </dsp:nvSpPr>
      <dsp:spPr>
        <a:xfrm>
          <a:off x="1488345" y="1806249"/>
          <a:ext cx="14467252" cy="1467502"/>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i="0" kern="1200" dirty="0"/>
            <a:t>Providing support and resources such as Employee Assistance Programme</a:t>
          </a:r>
          <a:endParaRPr lang="en-US" sz="3200" b="1" kern="1200" dirty="0"/>
        </a:p>
      </dsp:txBody>
      <dsp:txXfrm>
        <a:off x="1488345" y="1806249"/>
        <a:ext cx="14467252" cy="1467502"/>
      </dsp:txXfrm>
    </dsp:sp>
    <dsp:sp modelId="{C7E618C7-5A54-4906-959C-7060CA5179BE}">
      <dsp:nvSpPr>
        <dsp:cNvPr id="0" name=""/>
        <dsp:cNvSpPr/>
      </dsp:nvSpPr>
      <dsp:spPr>
        <a:xfrm>
          <a:off x="853142" y="1904797"/>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FF483A-4DC2-4349-B058-54B36F214592}">
      <dsp:nvSpPr>
        <dsp:cNvPr id="0" name=""/>
        <dsp:cNvSpPr/>
      </dsp:nvSpPr>
      <dsp:spPr>
        <a:xfrm>
          <a:off x="1711865" y="3555837"/>
          <a:ext cx="14243732" cy="1016325"/>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i="0" kern="1200" dirty="0"/>
            <a:t>Wellbeing leave</a:t>
          </a:r>
          <a:endParaRPr lang="en-US" sz="3200" b="1" kern="1200" dirty="0"/>
        </a:p>
      </dsp:txBody>
      <dsp:txXfrm>
        <a:off x="1711865" y="3555837"/>
        <a:ext cx="14243732" cy="1016325"/>
      </dsp:txXfrm>
    </dsp:sp>
    <dsp:sp modelId="{AB2B9C9D-7E78-443A-9E69-128FB3C87F23}">
      <dsp:nvSpPr>
        <dsp:cNvPr id="0" name=""/>
        <dsp:cNvSpPr/>
      </dsp:nvSpPr>
      <dsp:spPr>
        <a:xfrm>
          <a:off x="1076662" y="3428797"/>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E76EBD-41A7-4AB8-8F91-17E20E9B6D67}">
      <dsp:nvSpPr>
        <dsp:cNvPr id="0" name=""/>
        <dsp:cNvSpPr/>
      </dsp:nvSpPr>
      <dsp:spPr>
        <a:xfrm>
          <a:off x="1488345" y="5079838"/>
          <a:ext cx="14467252" cy="1016325"/>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Promoting Healthy Work-Life Balance</a:t>
          </a:r>
        </a:p>
      </dsp:txBody>
      <dsp:txXfrm>
        <a:off x="1488345" y="5079838"/>
        <a:ext cx="14467252" cy="1016325"/>
      </dsp:txXfrm>
    </dsp:sp>
    <dsp:sp modelId="{19CB9AD8-66C6-4316-A6BB-E9C2BCF734FE}">
      <dsp:nvSpPr>
        <dsp:cNvPr id="0" name=""/>
        <dsp:cNvSpPr/>
      </dsp:nvSpPr>
      <dsp:spPr>
        <a:xfrm>
          <a:off x="853142" y="4952797"/>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010FD1-7C66-449C-B6FF-12DA528264AF}">
      <dsp:nvSpPr>
        <dsp:cNvPr id="0" name=""/>
        <dsp:cNvSpPr/>
      </dsp:nvSpPr>
      <dsp:spPr>
        <a:xfrm>
          <a:off x="760076" y="6603838"/>
          <a:ext cx="15195521" cy="1016325"/>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670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i="0" kern="1200"/>
            <a:t>Fostering a culture of open communication</a:t>
          </a:r>
        </a:p>
      </dsp:txBody>
      <dsp:txXfrm>
        <a:off x="760076" y="6603838"/>
        <a:ext cx="15195521" cy="1016325"/>
      </dsp:txXfrm>
    </dsp:sp>
    <dsp:sp modelId="{8FB5A3FA-7EA7-46E1-9A54-918C46E311B5}">
      <dsp:nvSpPr>
        <dsp:cNvPr id="0" name=""/>
        <dsp:cNvSpPr/>
      </dsp:nvSpPr>
      <dsp:spPr>
        <a:xfrm>
          <a:off x="124873" y="6476797"/>
          <a:ext cx="1270406" cy="12704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1B196-FDFD-4F2C-9E32-226F43A1162D}">
      <dsp:nvSpPr>
        <dsp:cNvPr id="0" name=""/>
        <dsp:cNvSpPr/>
      </dsp:nvSpPr>
      <dsp:spPr>
        <a:xfrm>
          <a:off x="40363" y="682918"/>
          <a:ext cx="13918304" cy="2027035"/>
        </a:xfrm>
        <a:prstGeom prst="rightArrow">
          <a:avLst>
            <a:gd name="adj1" fmla="val 50000"/>
            <a:gd name="adj2" fmla="val 5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54000" bIns="321792" numCol="1" spcCol="1270" anchor="ctr" anchorCtr="0">
          <a:noAutofit/>
        </a:bodyPr>
        <a:lstStyle/>
        <a:p>
          <a:pPr marL="0" lvl="0" indent="0" algn="l" defTabSz="2667000">
            <a:lnSpc>
              <a:spcPct val="90000"/>
            </a:lnSpc>
            <a:spcBef>
              <a:spcPct val="0"/>
            </a:spcBef>
            <a:spcAft>
              <a:spcPct val="35000"/>
            </a:spcAft>
            <a:buNone/>
          </a:pPr>
          <a:r>
            <a:rPr lang="en-US" sz="6000" b="1" kern="1200" dirty="0"/>
            <a:t>1</a:t>
          </a:r>
        </a:p>
      </dsp:txBody>
      <dsp:txXfrm>
        <a:off x="40363" y="1189677"/>
        <a:ext cx="13411545" cy="1013517"/>
      </dsp:txXfrm>
    </dsp:sp>
    <dsp:sp modelId="{1E3AB148-BFEE-4189-A300-2ADA811EDCF8}">
      <dsp:nvSpPr>
        <dsp:cNvPr id="0" name=""/>
        <dsp:cNvSpPr/>
      </dsp:nvSpPr>
      <dsp:spPr>
        <a:xfrm>
          <a:off x="40363" y="2246055"/>
          <a:ext cx="4286837" cy="3904816"/>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Access to Accommodations: </a:t>
          </a:r>
          <a:r>
            <a:rPr lang="en-US" sz="2200" kern="1200" dirty="0"/>
            <a:t>Disclosure can lead to helpful accommodations, such as flexible schedules or workspace changes to manage stress.</a:t>
          </a:r>
        </a:p>
      </dsp:txBody>
      <dsp:txXfrm>
        <a:off x="40363" y="2246055"/>
        <a:ext cx="4286837" cy="3904816"/>
      </dsp:txXfrm>
    </dsp:sp>
    <dsp:sp modelId="{BC7E0AEB-FE25-4C2B-B88C-C2468B3784C6}">
      <dsp:nvSpPr>
        <dsp:cNvPr id="0" name=""/>
        <dsp:cNvSpPr/>
      </dsp:nvSpPr>
      <dsp:spPr>
        <a:xfrm>
          <a:off x="4327200" y="1358597"/>
          <a:ext cx="9631466" cy="2027035"/>
        </a:xfrm>
        <a:prstGeom prst="rightArrow">
          <a:avLst>
            <a:gd name="adj1" fmla="val 50000"/>
            <a:gd name="adj2" fmla="val 5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54000" bIns="321792" numCol="1" spcCol="1270" anchor="ctr" anchorCtr="0">
          <a:noAutofit/>
        </a:bodyPr>
        <a:lstStyle/>
        <a:p>
          <a:pPr marL="0" lvl="0" indent="0" algn="l" defTabSz="2667000">
            <a:lnSpc>
              <a:spcPct val="90000"/>
            </a:lnSpc>
            <a:spcBef>
              <a:spcPct val="0"/>
            </a:spcBef>
            <a:spcAft>
              <a:spcPct val="35000"/>
            </a:spcAft>
            <a:buNone/>
          </a:pPr>
          <a:r>
            <a:rPr lang="en-US" sz="6000" b="1" kern="1200" dirty="0"/>
            <a:t>2</a:t>
          </a:r>
        </a:p>
      </dsp:txBody>
      <dsp:txXfrm>
        <a:off x="4327200" y="1865356"/>
        <a:ext cx="9124707" cy="1013517"/>
      </dsp:txXfrm>
    </dsp:sp>
    <dsp:sp modelId="{08609423-637E-4A74-901C-41D8DF4B9496}">
      <dsp:nvSpPr>
        <dsp:cNvPr id="0" name=""/>
        <dsp:cNvSpPr/>
      </dsp:nvSpPr>
      <dsp:spPr>
        <a:xfrm>
          <a:off x="4327200" y="2921734"/>
          <a:ext cx="4286837" cy="3904816"/>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Improved Mental Health: </a:t>
          </a:r>
          <a:r>
            <a:rPr lang="en-US" sz="2200" b="0" kern="1200" dirty="0"/>
            <a:t>Open discussions about mental health can reduce the stress of hiding symptoms and lead to better management.</a:t>
          </a:r>
        </a:p>
      </dsp:txBody>
      <dsp:txXfrm>
        <a:off x="4327200" y="2921734"/>
        <a:ext cx="4286837" cy="3904816"/>
      </dsp:txXfrm>
    </dsp:sp>
    <dsp:sp modelId="{FF1515D4-B7AE-41C1-B3D2-BBFC991957C2}">
      <dsp:nvSpPr>
        <dsp:cNvPr id="0" name=""/>
        <dsp:cNvSpPr/>
      </dsp:nvSpPr>
      <dsp:spPr>
        <a:xfrm>
          <a:off x="8614038" y="2034275"/>
          <a:ext cx="5344629" cy="2027035"/>
        </a:xfrm>
        <a:prstGeom prst="rightArrow">
          <a:avLst>
            <a:gd name="adj1" fmla="val 50000"/>
            <a:gd name="adj2" fmla="val 5000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54000" bIns="321792" numCol="1" spcCol="1270" anchor="ctr" anchorCtr="0">
          <a:noAutofit/>
        </a:bodyPr>
        <a:lstStyle/>
        <a:p>
          <a:pPr marL="0" lvl="0" indent="0" algn="l" defTabSz="2667000">
            <a:lnSpc>
              <a:spcPct val="90000"/>
            </a:lnSpc>
            <a:spcBef>
              <a:spcPct val="0"/>
            </a:spcBef>
            <a:spcAft>
              <a:spcPct val="35000"/>
            </a:spcAft>
            <a:buNone/>
          </a:pPr>
          <a:r>
            <a:rPr lang="en-US" sz="6000" b="1" kern="1200" dirty="0"/>
            <a:t>3</a:t>
          </a:r>
        </a:p>
      </dsp:txBody>
      <dsp:txXfrm>
        <a:off x="8614038" y="2541034"/>
        <a:ext cx="4837870" cy="1013517"/>
      </dsp:txXfrm>
    </dsp:sp>
    <dsp:sp modelId="{EF040F12-E424-42B3-8D3B-DD176AF285F4}">
      <dsp:nvSpPr>
        <dsp:cNvPr id="0" name=""/>
        <dsp:cNvSpPr/>
      </dsp:nvSpPr>
      <dsp:spPr>
        <a:xfrm>
          <a:off x="8614038" y="3597412"/>
          <a:ext cx="4286837" cy="384766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Increased Trust: </a:t>
          </a:r>
          <a:r>
            <a:rPr lang="en-US" sz="2200" kern="1200" dirty="0"/>
            <a:t>Supportive responses to disclosure can build trust and improve team dynamics.</a:t>
          </a:r>
        </a:p>
      </dsp:txBody>
      <dsp:txXfrm>
        <a:off x="8614038" y="3597412"/>
        <a:ext cx="4286837" cy="384766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svg" /><Relationship Id="rId3" Type="http://schemas.openxmlformats.org/officeDocument/2006/relationships/image" Target="../media/image2.svg" /><Relationship Id="rId7" Type="http://schemas.openxmlformats.org/officeDocument/2006/relationships/image" Target="../media/image6.svg" /><Relationship Id="rId12" Type="http://schemas.openxmlformats.org/officeDocument/2006/relationships/image" Target="../media/image11.pn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11" Type="http://schemas.openxmlformats.org/officeDocument/2006/relationships/image" Target="../media/image10.svg" /><Relationship Id="rId5" Type="http://schemas.openxmlformats.org/officeDocument/2006/relationships/image" Target="../media/image4.svg" /><Relationship Id="rId10" Type="http://schemas.openxmlformats.org/officeDocument/2006/relationships/image" Target="../media/image9.png" /><Relationship Id="rId4" Type="http://schemas.openxmlformats.org/officeDocument/2006/relationships/image" Target="../media/image3.png" /><Relationship Id="rId9" Type="http://schemas.openxmlformats.org/officeDocument/2006/relationships/image" Target="../media/image8.svg" /><Relationship Id="rId14" Type="http://schemas.openxmlformats.org/officeDocument/2006/relationships/image" Target="../media/image13.png" /></Relationships>
</file>

<file path=ppt/slides/_rels/slide10.xml.rels><?xml version="1.0" encoding="UTF-8" standalone="yes"?>
<Relationships xmlns="http://schemas.openxmlformats.org/package/2006/relationships"><Relationship Id="rId8" Type="http://schemas.openxmlformats.org/officeDocument/2006/relationships/image" Target="../media/image36.png" /><Relationship Id="rId13" Type="http://schemas.openxmlformats.org/officeDocument/2006/relationships/image" Target="../media/image10.svg" /><Relationship Id="rId3" Type="http://schemas.openxmlformats.org/officeDocument/2006/relationships/image" Target="../media/image4.svg" /><Relationship Id="rId7" Type="http://schemas.openxmlformats.org/officeDocument/2006/relationships/image" Target="../media/image35.svg" /><Relationship Id="rId12" Type="http://schemas.openxmlformats.org/officeDocument/2006/relationships/image" Target="../media/image9.pn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34.png" /><Relationship Id="rId11" Type="http://schemas.openxmlformats.org/officeDocument/2006/relationships/image" Target="../media/image39.svg" /><Relationship Id="rId5" Type="http://schemas.openxmlformats.org/officeDocument/2006/relationships/image" Target="../media/image33.svg" /><Relationship Id="rId10" Type="http://schemas.openxmlformats.org/officeDocument/2006/relationships/image" Target="../media/image38.png" /><Relationship Id="rId4" Type="http://schemas.openxmlformats.org/officeDocument/2006/relationships/image" Target="../media/image32.png" /><Relationship Id="rId9" Type="http://schemas.openxmlformats.org/officeDocument/2006/relationships/image" Target="../media/image37.svg" /><Relationship Id="rId14" Type="http://schemas.openxmlformats.org/officeDocument/2006/relationships/image" Target="../media/image40.png" /></Relationships>
</file>

<file path=ppt/slides/_rels/slide11.xml.rels><?xml version="1.0" encoding="UTF-8" standalone="yes"?>
<Relationships xmlns="http://schemas.openxmlformats.org/package/2006/relationships"><Relationship Id="rId8" Type="http://schemas.openxmlformats.org/officeDocument/2006/relationships/image" Target="../media/image45.png" /><Relationship Id="rId13" Type="http://schemas.openxmlformats.org/officeDocument/2006/relationships/image" Target="../media/image50.svg" /><Relationship Id="rId3" Type="http://schemas.openxmlformats.org/officeDocument/2006/relationships/image" Target="../media/image42.svg" /><Relationship Id="rId7" Type="http://schemas.openxmlformats.org/officeDocument/2006/relationships/image" Target="../media/image44.svg" /><Relationship Id="rId12" Type="http://schemas.openxmlformats.org/officeDocument/2006/relationships/image" Target="../media/image49.png" /><Relationship Id="rId2" Type="http://schemas.openxmlformats.org/officeDocument/2006/relationships/image" Target="../media/image41.png" /><Relationship Id="rId1" Type="http://schemas.openxmlformats.org/officeDocument/2006/relationships/slideLayout" Target="../slideLayouts/slideLayout7.xml" /><Relationship Id="rId6" Type="http://schemas.openxmlformats.org/officeDocument/2006/relationships/image" Target="../media/image43.png" /><Relationship Id="rId11" Type="http://schemas.openxmlformats.org/officeDocument/2006/relationships/image" Target="../media/image48.svg" /><Relationship Id="rId5" Type="http://schemas.openxmlformats.org/officeDocument/2006/relationships/image" Target="../media/image6.svg" /><Relationship Id="rId10" Type="http://schemas.openxmlformats.org/officeDocument/2006/relationships/image" Target="../media/image47.png" /><Relationship Id="rId4" Type="http://schemas.openxmlformats.org/officeDocument/2006/relationships/image" Target="../media/image5.png" /><Relationship Id="rId9" Type="http://schemas.openxmlformats.org/officeDocument/2006/relationships/image" Target="../media/image46.svg" /><Relationship Id="rId14" Type="http://schemas.openxmlformats.org/officeDocument/2006/relationships/image" Target="../media/image51.png" /></Relationships>
</file>

<file path=ppt/slides/_rels/slide12.xml.rels><?xml version="1.0" encoding="UTF-8" standalone="yes"?>
<Relationships xmlns="http://schemas.openxmlformats.org/package/2006/relationships"><Relationship Id="rId8" Type="http://schemas.openxmlformats.org/officeDocument/2006/relationships/image" Target="../media/image36.png" /><Relationship Id="rId13" Type="http://schemas.openxmlformats.org/officeDocument/2006/relationships/image" Target="../media/image10.svg" /><Relationship Id="rId3" Type="http://schemas.openxmlformats.org/officeDocument/2006/relationships/image" Target="../media/image4.svg" /><Relationship Id="rId7" Type="http://schemas.openxmlformats.org/officeDocument/2006/relationships/image" Target="../media/image35.svg" /><Relationship Id="rId12" Type="http://schemas.openxmlformats.org/officeDocument/2006/relationships/image" Target="../media/image9.pn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34.png" /><Relationship Id="rId11" Type="http://schemas.openxmlformats.org/officeDocument/2006/relationships/image" Target="../media/image39.svg" /><Relationship Id="rId5" Type="http://schemas.openxmlformats.org/officeDocument/2006/relationships/image" Target="../media/image33.svg" /><Relationship Id="rId10" Type="http://schemas.openxmlformats.org/officeDocument/2006/relationships/image" Target="../media/image38.png" /><Relationship Id="rId4" Type="http://schemas.openxmlformats.org/officeDocument/2006/relationships/image" Target="../media/image32.png" /><Relationship Id="rId9" Type="http://schemas.openxmlformats.org/officeDocument/2006/relationships/image" Target="../media/image37.svg" /><Relationship Id="rId14" Type="http://schemas.openxmlformats.org/officeDocument/2006/relationships/image" Target="../media/image52.png" /></Relationships>
</file>

<file path=ppt/slides/_rels/slide13.xml.rels><?xml version="1.0" encoding="UTF-8" standalone="yes"?>
<Relationships xmlns="http://schemas.openxmlformats.org/package/2006/relationships"><Relationship Id="rId8" Type="http://schemas.openxmlformats.org/officeDocument/2006/relationships/image" Target="../media/image36.png" /><Relationship Id="rId13" Type="http://schemas.openxmlformats.org/officeDocument/2006/relationships/image" Target="../media/image10.svg" /><Relationship Id="rId3" Type="http://schemas.openxmlformats.org/officeDocument/2006/relationships/image" Target="../media/image4.svg" /><Relationship Id="rId7" Type="http://schemas.openxmlformats.org/officeDocument/2006/relationships/image" Target="../media/image35.svg" /><Relationship Id="rId12" Type="http://schemas.openxmlformats.org/officeDocument/2006/relationships/image" Target="../media/image9.pn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34.png" /><Relationship Id="rId11" Type="http://schemas.openxmlformats.org/officeDocument/2006/relationships/image" Target="../media/image39.svg" /><Relationship Id="rId5" Type="http://schemas.openxmlformats.org/officeDocument/2006/relationships/image" Target="../media/image33.svg" /><Relationship Id="rId10" Type="http://schemas.openxmlformats.org/officeDocument/2006/relationships/image" Target="../media/image38.png" /><Relationship Id="rId4" Type="http://schemas.openxmlformats.org/officeDocument/2006/relationships/image" Target="../media/image32.png" /><Relationship Id="rId9" Type="http://schemas.openxmlformats.org/officeDocument/2006/relationships/image" Target="../media/image37.svg" /><Relationship Id="rId14" Type="http://schemas.openxmlformats.org/officeDocument/2006/relationships/image" Target="../media/image53.png" /></Relationships>
</file>

<file path=ppt/slides/_rels/slide14.xml.rels><?xml version="1.0" encoding="UTF-8" standalone="yes"?>
<Relationships xmlns="http://schemas.openxmlformats.org/package/2006/relationships"><Relationship Id="rId8" Type="http://schemas.openxmlformats.org/officeDocument/2006/relationships/image" Target="../media/image56.png" /><Relationship Id="rId3" Type="http://schemas.openxmlformats.org/officeDocument/2006/relationships/image" Target="../media/image10.svg" /><Relationship Id="rId7" Type="http://schemas.openxmlformats.org/officeDocument/2006/relationships/image" Target="../media/image55.svg" /><Relationship Id="rId2" Type="http://schemas.openxmlformats.org/officeDocument/2006/relationships/image" Target="../media/image9.png" /><Relationship Id="rId1" Type="http://schemas.openxmlformats.org/officeDocument/2006/relationships/slideLayout" Target="../slideLayouts/slideLayout7.xml" /><Relationship Id="rId6" Type="http://schemas.openxmlformats.org/officeDocument/2006/relationships/image" Target="../media/image54.png" /><Relationship Id="rId5" Type="http://schemas.openxmlformats.org/officeDocument/2006/relationships/image" Target="../media/image6.svg" /><Relationship Id="rId10" Type="http://schemas.openxmlformats.org/officeDocument/2006/relationships/image" Target="../media/image58.png" /><Relationship Id="rId4" Type="http://schemas.openxmlformats.org/officeDocument/2006/relationships/image" Target="../media/image5.png" /><Relationship Id="rId9" Type="http://schemas.openxmlformats.org/officeDocument/2006/relationships/image" Target="../media/image57.svg" /></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 /><Relationship Id="rId2" Type="http://schemas.openxmlformats.org/officeDocument/2006/relationships/diagramData" Target="../diagrams/data3.xml" /><Relationship Id="rId1" Type="http://schemas.openxmlformats.org/officeDocument/2006/relationships/slideLayout" Target="../slideLayouts/slideLayout2.xml" /><Relationship Id="rId6" Type="http://schemas.microsoft.com/office/2007/relationships/diagramDrawing" Target="../diagrams/drawing3.xml" /><Relationship Id="rId5" Type="http://schemas.openxmlformats.org/officeDocument/2006/relationships/diagramColors" Target="../diagrams/colors3.xml" /><Relationship Id="rId4" Type="http://schemas.openxmlformats.org/officeDocument/2006/relationships/diagramQuickStyle" Target="../diagrams/quickStyle3.xml" /></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 /><Relationship Id="rId7" Type="http://schemas.microsoft.com/office/2007/relationships/diagramDrawing" Target="../diagrams/drawing4.xml" /><Relationship Id="rId2" Type="http://schemas.openxmlformats.org/officeDocument/2006/relationships/image" Target="../media/image59.png" /><Relationship Id="rId1" Type="http://schemas.openxmlformats.org/officeDocument/2006/relationships/slideLayout" Target="../slideLayouts/slideLayout2.xml" /><Relationship Id="rId6" Type="http://schemas.openxmlformats.org/officeDocument/2006/relationships/diagramColors" Target="../diagrams/colors4.xml" /><Relationship Id="rId5" Type="http://schemas.openxmlformats.org/officeDocument/2006/relationships/diagramQuickStyle" Target="../diagrams/quickStyle4.xml" /><Relationship Id="rId4" Type="http://schemas.openxmlformats.org/officeDocument/2006/relationships/diagramLayout" Target="../diagrams/layout4.xml" /></Relationships>
</file>

<file path=ppt/slides/_rels/slide18.xml.rels><?xml version="1.0" encoding="UTF-8" standalone="yes"?>
<Relationships xmlns="http://schemas.openxmlformats.org/package/2006/relationships"><Relationship Id="rId3" Type="http://schemas.openxmlformats.org/officeDocument/2006/relationships/image" Target="../media/image61.svg" /><Relationship Id="rId2" Type="http://schemas.openxmlformats.org/officeDocument/2006/relationships/image" Target="../media/image60.png" /><Relationship Id="rId1" Type="http://schemas.openxmlformats.org/officeDocument/2006/relationships/slideLayout" Target="../slideLayouts/slideLayout7.xml" /><Relationship Id="rId5" Type="http://schemas.openxmlformats.org/officeDocument/2006/relationships/image" Target="../media/image63.svg" /><Relationship Id="rId4" Type="http://schemas.openxmlformats.org/officeDocument/2006/relationships/image" Target="../media/image62.png" /></Relationships>
</file>

<file path=ppt/slides/_rels/slide19.xml.rels><?xml version="1.0" encoding="UTF-8" standalone="yes"?>
<Relationships xmlns="http://schemas.openxmlformats.org/package/2006/relationships"><Relationship Id="rId3" Type="http://schemas.openxmlformats.org/officeDocument/2006/relationships/image" Target="../media/image65.svg" /><Relationship Id="rId2" Type="http://schemas.openxmlformats.org/officeDocument/2006/relationships/image" Target="../media/image64.png" /><Relationship Id="rId1" Type="http://schemas.openxmlformats.org/officeDocument/2006/relationships/slideLayout" Target="../slideLayouts/slideLayout7.xml" /><Relationship Id="rId5" Type="http://schemas.openxmlformats.org/officeDocument/2006/relationships/image" Target="../media/image6.svg" /><Relationship Id="rId4" Type="http://schemas.openxmlformats.org/officeDocument/2006/relationships/image" Target="../media/image5.png" /></Relationships>
</file>

<file path=ppt/slides/_rels/slide2.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8" Type="http://schemas.openxmlformats.org/officeDocument/2006/relationships/image" Target="../media/image72.png" /><Relationship Id="rId3" Type="http://schemas.openxmlformats.org/officeDocument/2006/relationships/image" Target="../media/image67.svg" /><Relationship Id="rId7" Type="http://schemas.openxmlformats.org/officeDocument/2006/relationships/image" Target="../media/image71.svg" /><Relationship Id="rId2" Type="http://schemas.openxmlformats.org/officeDocument/2006/relationships/image" Target="../media/image66.png" /><Relationship Id="rId1" Type="http://schemas.openxmlformats.org/officeDocument/2006/relationships/slideLayout" Target="../slideLayouts/slideLayout7.xml" /><Relationship Id="rId6" Type="http://schemas.openxmlformats.org/officeDocument/2006/relationships/image" Target="../media/image70.png" /><Relationship Id="rId5" Type="http://schemas.openxmlformats.org/officeDocument/2006/relationships/image" Target="../media/image69.svg" /><Relationship Id="rId4" Type="http://schemas.openxmlformats.org/officeDocument/2006/relationships/image" Target="../media/image68.png" /></Relationships>
</file>

<file path=ppt/slides/_rels/slide21.xml.rels><?xml version="1.0" encoding="UTF-8" standalone="yes"?>
<Relationships xmlns="http://schemas.openxmlformats.org/package/2006/relationships"><Relationship Id="rId3" Type="http://schemas.openxmlformats.org/officeDocument/2006/relationships/image" Target="../media/image6.svg" /><Relationship Id="rId2" Type="http://schemas.openxmlformats.org/officeDocument/2006/relationships/image" Target="../media/image5.png" /><Relationship Id="rId1" Type="http://schemas.openxmlformats.org/officeDocument/2006/relationships/slideLayout" Target="../slideLayouts/slideLayout7.xml" /><Relationship Id="rId5" Type="http://schemas.openxmlformats.org/officeDocument/2006/relationships/image" Target="../media/image74.svg" /><Relationship Id="rId4" Type="http://schemas.openxmlformats.org/officeDocument/2006/relationships/image" Target="../media/image73.png" /></Relationships>
</file>

<file path=ppt/slides/_rels/slide22.xml.rels><?xml version="1.0" encoding="UTF-8" standalone="yes"?>
<Relationships xmlns="http://schemas.openxmlformats.org/package/2006/relationships"><Relationship Id="rId8" Type="http://schemas.openxmlformats.org/officeDocument/2006/relationships/image" Target="../media/image81.png" /><Relationship Id="rId3" Type="http://schemas.openxmlformats.org/officeDocument/2006/relationships/image" Target="../media/image76.svg" /><Relationship Id="rId7" Type="http://schemas.openxmlformats.org/officeDocument/2006/relationships/image" Target="../media/image80.svg" /><Relationship Id="rId2" Type="http://schemas.openxmlformats.org/officeDocument/2006/relationships/image" Target="../media/image75.png" /><Relationship Id="rId1" Type="http://schemas.openxmlformats.org/officeDocument/2006/relationships/slideLayout" Target="../slideLayouts/slideLayout7.xml" /><Relationship Id="rId6" Type="http://schemas.openxmlformats.org/officeDocument/2006/relationships/image" Target="../media/image79.png" /><Relationship Id="rId5" Type="http://schemas.openxmlformats.org/officeDocument/2006/relationships/image" Target="../media/image78.svg" /><Relationship Id="rId4" Type="http://schemas.openxmlformats.org/officeDocument/2006/relationships/image" Target="../media/image77.png" /></Relationships>
</file>

<file path=ppt/slides/_rels/slide3.xml.rels><?xml version="1.0" encoding="UTF-8" standalone="yes"?>
<Relationships xmlns="http://schemas.openxmlformats.org/package/2006/relationships"><Relationship Id="rId3" Type="http://schemas.openxmlformats.org/officeDocument/2006/relationships/image" Target="../media/image16.svg" /><Relationship Id="rId2" Type="http://schemas.openxmlformats.org/officeDocument/2006/relationships/image" Target="../media/image15.png" /><Relationship Id="rId1" Type="http://schemas.openxmlformats.org/officeDocument/2006/relationships/slideLayout" Target="../slideLayouts/slideLayout7.xml" /><Relationship Id="rId5" Type="http://schemas.openxmlformats.org/officeDocument/2006/relationships/image" Target="../media/image18.svg" /><Relationship Id="rId4" Type="http://schemas.openxmlformats.org/officeDocument/2006/relationships/image" Target="../media/image17.png" /></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5.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8" Type="http://schemas.openxmlformats.org/officeDocument/2006/relationships/image" Target="../media/image25.svg" /><Relationship Id="rId3" Type="http://schemas.openxmlformats.org/officeDocument/2006/relationships/image" Target="../media/image6.svg" /><Relationship Id="rId7" Type="http://schemas.openxmlformats.org/officeDocument/2006/relationships/image" Target="../media/image24.png" /><Relationship Id="rId2" Type="http://schemas.openxmlformats.org/officeDocument/2006/relationships/image" Target="../media/image5.png" /><Relationship Id="rId1" Type="http://schemas.openxmlformats.org/officeDocument/2006/relationships/slideLayout" Target="../slideLayouts/slideLayout7.xml" /><Relationship Id="rId6" Type="http://schemas.openxmlformats.org/officeDocument/2006/relationships/image" Target="../media/image23.jpeg" /><Relationship Id="rId5" Type="http://schemas.openxmlformats.org/officeDocument/2006/relationships/image" Target="../media/image22.svg" /><Relationship Id="rId4" Type="http://schemas.openxmlformats.org/officeDocument/2006/relationships/image" Target="../media/image21.png" /></Relationships>
</file>

<file path=ppt/slides/_rels/slide8.xml.rels><?xml version="1.0" encoding="UTF-8" standalone="yes"?>
<Relationships xmlns="http://schemas.openxmlformats.org/package/2006/relationships"><Relationship Id="rId3" Type="http://schemas.openxmlformats.org/officeDocument/2006/relationships/image" Target="../media/image16.svg" /><Relationship Id="rId2" Type="http://schemas.openxmlformats.org/officeDocument/2006/relationships/image" Target="../media/image15.png" /><Relationship Id="rId1" Type="http://schemas.openxmlformats.org/officeDocument/2006/relationships/slideLayout" Target="../slideLayouts/slideLayout7.xml" /><Relationship Id="rId6" Type="http://schemas.openxmlformats.org/officeDocument/2006/relationships/image" Target="../media/image26.png" /><Relationship Id="rId5" Type="http://schemas.openxmlformats.org/officeDocument/2006/relationships/image" Target="../media/image18.svg" /><Relationship Id="rId4" Type="http://schemas.openxmlformats.org/officeDocument/2006/relationships/image" Target="../media/image17.png" /></Relationships>
</file>

<file path=ppt/slides/_rels/slide9.xml.rels><?xml version="1.0" encoding="UTF-8" standalone="yes"?>
<Relationships xmlns="http://schemas.openxmlformats.org/package/2006/relationships"><Relationship Id="rId3" Type="http://schemas.openxmlformats.org/officeDocument/2006/relationships/image" Target="../media/image28.svg" /><Relationship Id="rId2" Type="http://schemas.openxmlformats.org/officeDocument/2006/relationships/image" Target="../media/image27.png" /><Relationship Id="rId1" Type="http://schemas.openxmlformats.org/officeDocument/2006/relationships/slideLayout" Target="../slideLayouts/slideLayout7.xml" /><Relationship Id="rId6" Type="http://schemas.openxmlformats.org/officeDocument/2006/relationships/image" Target="../media/image31.png" /><Relationship Id="rId5" Type="http://schemas.openxmlformats.org/officeDocument/2006/relationships/image" Target="../media/image30.svg" /><Relationship Id="rId4" Type="http://schemas.openxmlformats.org/officeDocument/2006/relationships/image" Target="../media/image29.pn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279588" y="97485"/>
            <a:ext cx="3547056" cy="2964106"/>
          </a:xfrm>
          <a:custGeom>
            <a:avLst/>
            <a:gdLst/>
            <a:ahLst/>
            <a:cxnLst/>
            <a:rect l="l" t="t" r="r" b="b"/>
            <a:pathLst>
              <a:path w="3547056" h="2964106">
                <a:moveTo>
                  <a:pt x="0" y="0"/>
                </a:moveTo>
                <a:lnTo>
                  <a:pt x="3547056" y="0"/>
                </a:lnTo>
                <a:lnTo>
                  <a:pt x="3547056" y="2964106"/>
                </a:lnTo>
                <a:lnTo>
                  <a:pt x="0" y="29641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5374650"/>
            <a:ext cx="3117556" cy="4912396"/>
          </a:xfrm>
          <a:custGeom>
            <a:avLst/>
            <a:gdLst/>
            <a:ahLst/>
            <a:cxnLst/>
            <a:rect l="l" t="t" r="r" b="b"/>
            <a:pathLst>
              <a:path w="3117556" h="4912396">
                <a:moveTo>
                  <a:pt x="0" y="0"/>
                </a:moveTo>
                <a:lnTo>
                  <a:pt x="3117556" y="0"/>
                </a:lnTo>
                <a:lnTo>
                  <a:pt x="3117556" y="4912396"/>
                </a:lnTo>
                <a:lnTo>
                  <a:pt x="0" y="49123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03225" y="8518833"/>
            <a:ext cx="7864214" cy="6756416"/>
          </a:xfrm>
          <a:custGeom>
            <a:avLst/>
            <a:gdLst/>
            <a:ahLst/>
            <a:cxnLst/>
            <a:rect l="l" t="t" r="r" b="b"/>
            <a:pathLst>
              <a:path w="7864214" h="6756416">
                <a:moveTo>
                  <a:pt x="0" y="0"/>
                </a:moveTo>
                <a:lnTo>
                  <a:pt x="7864214" y="0"/>
                </a:lnTo>
                <a:lnTo>
                  <a:pt x="7864214" y="6756416"/>
                </a:lnTo>
                <a:lnTo>
                  <a:pt x="0" y="67564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0794500" y="6166050"/>
            <a:ext cx="7493514" cy="4120994"/>
          </a:xfrm>
          <a:custGeom>
            <a:avLst/>
            <a:gdLst/>
            <a:ahLst/>
            <a:cxnLst/>
            <a:rect l="l" t="t" r="r" b="b"/>
            <a:pathLst>
              <a:path w="7493514" h="4120994">
                <a:moveTo>
                  <a:pt x="0" y="0"/>
                </a:moveTo>
                <a:lnTo>
                  <a:pt x="7493514" y="0"/>
                </a:lnTo>
                <a:lnTo>
                  <a:pt x="7493514" y="4120994"/>
                </a:lnTo>
                <a:lnTo>
                  <a:pt x="0" y="41209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6171043" y="7332502"/>
            <a:ext cx="2769173" cy="2881768"/>
          </a:xfrm>
          <a:custGeom>
            <a:avLst/>
            <a:gdLst/>
            <a:ahLst/>
            <a:cxnLst/>
            <a:rect l="l" t="t" r="r" b="b"/>
            <a:pathLst>
              <a:path w="2769173" h="2881768">
                <a:moveTo>
                  <a:pt x="0" y="0"/>
                </a:moveTo>
                <a:lnTo>
                  <a:pt x="2769173" y="0"/>
                </a:lnTo>
                <a:lnTo>
                  <a:pt x="2769173" y="2881768"/>
                </a:lnTo>
                <a:lnTo>
                  <a:pt x="0" y="28817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0601911" y="2080353"/>
            <a:ext cx="6455377" cy="6423451"/>
          </a:xfrm>
          <a:custGeom>
            <a:avLst/>
            <a:gdLst/>
            <a:ahLst/>
            <a:cxnLst/>
            <a:rect l="l" t="t" r="r" b="b"/>
            <a:pathLst>
              <a:path w="6455377" h="6423451">
                <a:moveTo>
                  <a:pt x="0" y="0"/>
                </a:moveTo>
                <a:lnTo>
                  <a:pt x="6455378" y="0"/>
                </a:lnTo>
                <a:lnTo>
                  <a:pt x="6455378" y="6423452"/>
                </a:lnTo>
                <a:lnTo>
                  <a:pt x="0" y="64234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6001090" y="0"/>
            <a:ext cx="2286924" cy="2754857"/>
          </a:xfrm>
          <a:custGeom>
            <a:avLst/>
            <a:gdLst/>
            <a:ahLst/>
            <a:cxnLst/>
            <a:rect l="l" t="t" r="r" b="b"/>
            <a:pathLst>
              <a:path w="2286924" h="2754857">
                <a:moveTo>
                  <a:pt x="0" y="0"/>
                </a:moveTo>
                <a:lnTo>
                  <a:pt x="2286924" y="0"/>
                </a:lnTo>
                <a:lnTo>
                  <a:pt x="2286924" y="2754857"/>
                </a:lnTo>
                <a:lnTo>
                  <a:pt x="0" y="2754857"/>
                </a:lnTo>
                <a:lnTo>
                  <a:pt x="0" y="0"/>
                </a:lnTo>
                <a:close/>
              </a:path>
            </a:pathLst>
          </a:custGeom>
          <a:blipFill>
            <a:blip r:embed="rId14">
              <a:alphaModFix amt="57000"/>
            </a:blip>
            <a:stretch>
              <a:fillRect l="-20461"/>
            </a:stretch>
          </a:blipFill>
        </p:spPr>
      </p:sp>
      <p:sp>
        <p:nvSpPr>
          <p:cNvPr id="9" name="TextBox 9"/>
          <p:cNvSpPr txBox="1"/>
          <p:nvPr/>
        </p:nvSpPr>
        <p:spPr>
          <a:xfrm>
            <a:off x="1493940" y="2143125"/>
            <a:ext cx="8044950" cy="3000375"/>
          </a:xfrm>
          <a:prstGeom prst="rect">
            <a:avLst/>
          </a:prstGeom>
        </p:spPr>
        <p:txBody>
          <a:bodyPr lIns="0" tIns="0" rIns="0" bIns="0" rtlCol="0" anchor="t">
            <a:spAutoFit/>
          </a:bodyPr>
          <a:lstStyle/>
          <a:p>
            <a:pPr algn="l">
              <a:lnSpc>
                <a:spcPts val="7920"/>
              </a:lnSpc>
            </a:pPr>
            <a:r>
              <a:rPr lang="en-US" sz="6600" b="1">
                <a:solidFill>
                  <a:srgbClr val="342520"/>
                </a:solidFill>
                <a:latin typeface="Lato Bold"/>
                <a:ea typeface="Lato Bold"/>
                <a:cs typeface="Lato Bold"/>
                <a:sym typeface="Lato Bold"/>
              </a:rPr>
              <a:t>MENTAL HEALTH DISCLOSURE IN THE WORKPLACE</a:t>
            </a:r>
          </a:p>
        </p:txBody>
      </p:sp>
      <p:sp>
        <p:nvSpPr>
          <p:cNvPr id="10" name="TextBox 10"/>
          <p:cNvSpPr txBox="1"/>
          <p:nvPr/>
        </p:nvSpPr>
        <p:spPr>
          <a:xfrm>
            <a:off x="1517875" y="5188613"/>
            <a:ext cx="9084036" cy="1117473"/>
          </a:xfrm>
          <a:prstGeom prst="rect">
            <a:avLst/>
          </a:prstGeom>
        </p:spPr>
        <p:txBody>
          <a:bodyPr lIns="0" tIns="0" rIns="0" bIns="0" rtlCol="0" anchor="t">
            <a:spAutoFit/>
          </a:bodyPr>
          <a:lstStyle/>
          <a:p>
            <a:pPr algn="l">
              <a:lnSpc>
                <a:spcPts val="4416"/>
              </a:lnSpc>
            </a:pPr>
            <a:r>
              <a:rPr lang="en-US" sz="3200">
                <a:solidFill>
                  <a:srgbClr val="342520"/>
                </a:solidFill>
                <a:latin typeface="Arimo"/>
                <a:ea typeface="Arimo"/>
                <a:cs typeface="Arimo"/>
                <a:sym typeface="Arimo"/>
              </a:rPr>
              <a:t>CHALLENGES AND SUPPORTIVE STRATEGIES</a:t>
            </a:r>
          </a:p>
        </p:txBody>
      </p:sp>
      <p:sp>
        <p:nvSpPr>
          <p:cNvPr id="11" name="TextBox 11"/>
          <p:cNvSpPr txBox="1"/>
          <p:nvPr/>
        </p:nvSpPr>
        <p:spPr>
          <a:xfrm>
            <a:off x="1558778" y="7087086"/>
            <a:ext cx="9084036" cy="565023"/>
          </a:xfrm>
          <a:prstGeom prst="rect">
            <a:avLst/>
          </a:prstGeom>
        </p:spPr>
        <p:txBody>
          <a:bodyPr lIns="0" tIns="0" rIns="0" bIns="0" rtlCol="0" anchor="t">
            <a:spAutoFit/>
          </a:bodyPr>
          <a:lstStyle/>
          <a:p>
            <a:pPr algn="l">
              <a:lnSpc>
                <a:spcPts val="4416"/>
              </a:lnSpc>
            </a:pPr>
            <a:r>
              <a:rPr lang="en-US" sz="3200" b="1" dirty="0">
                <a:solidFill>
                  <a:srgbClr val="342520"/>
                </a:solidFill>
                <a:latin typeface="Arimo Bold"/>
                <a:ea typeface="Arimo Bold"/>
                <a:cs typeface="Arimo Bold"/>
                <a:sym typeface="Arimo Bold"/>
              </a:rPr>
              <a:t>Delivered by </a:t>
            </a:r>
            <a:r>
              <a:rPr lang="en-US" sz="3200" b="1" dirty="0" err="1">
                <a:solidFill>
                  <a:srgbClr val="342520"/>
                </a:solidFill>
                <a:latin typeface="Arimo Bold"/>
                <a:ea typeface="Arimo Bold"/>
                <a:cs typeface="Arimo Bold"/>
                <a:sym typeface="Arimo Bold"/>
              </a:rPr>
              <a:t>Ifeoma</a:t>
            </a:r>
            <a:r>
              <a:rPr lang="en-US" sz="3200" b="1" dirty="0">
                <a:solidFill>
                  <a:srgbClr val="342520"/>
                </a:solidFill>
                <a:latin typeface="Arimo Bold"/>
                <a:ea typeface="Arimo Bold"/>
                <a:cs typeface="Arimo Bold"/>
                <a:sym typeface="Arimo Bold"/>
              </a:rPr>
              <a:t> </a:t>
            </a:r>
            <a:r>
              <a:rPr lang="en-US" sz="3200" b="1" dirty="0" err="1">
                <a:solidFill>
                  <a:srgbClr val="342520"/>
                </a:solidFill>
                <a:latin typeface="Arimo Bold"/>
                <a:ea typeface="Arimo Bold"/>
                <a:cs typeface="Arimo Bold"/>
                <a:sym typeface="Arimo Bold"/>
              </a:rPr>
              <a:t>Okpara</a:t>
            </a:r>
            <a:r>
              <a:rPr lang="en-US" sz="3200" b="1" dirty="0">
                <a:solidFill>
                  <a:srgbClr val="342520"/>
                </a:solidFill>
                <a:latin typeface="Arimo Bold"/>
                <a:ea typeface="Arimo Bold"/>
                <a:cs typeface="Arimo Bold"/>
                <a:sym typeface="Arimo Bold"/>
              </a:rPr>
              <a:t> FISPN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530078" y="7154875"/>
            <a:ext cx="3117556" cy="4912396"/>
          </a:xfrm>
          <a:custGeom>
            <a:avLst/>
            <a:gdLst/>
            <a:ahLst/>
            <a:cxnLst/>
            <a:rect l="l" t="t" r="r" b="b"/>
            <a:pathLst>
              <a:path w="3117556" h="4912396">
                <a:moveTo>
                  <a:pt x="0" y="0"/>
                </a:moveTo>
                <a:lnTo>
                  <a:pt x="3117556" y="0"/>
                </a:lnTo>
                <a:lnTo>
                  <a:pt x="3117556" y="4912396"/>
                </a:lnTo>
                <a:lnTo>
                  <a:pt x="0" y="49123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13625" y="-7534626"/>
            <a:ext cx="10215052" cy="9831069"/>
          </a:xfrm>
          <a:custGeom>
            <a:avLst/>
            <a:gdLst/>
            <a:ahLst/>
            <a:cxnLst/>
            <a:rect l="l" t="t" r="r" b="b"/>
            <a:pathLst>
              <a:path w="10215052" h="9831069">
                <a:moveTo>
                  <a:pt x="0" y="0"/>
                </a:moveTo>
                <a:lnTo>
                  <a:pt x="10215052" y="0"/>
                </a:lnTo>
                <a:lnTo>
                  <a:pt x="10215052" y="9831070"/>
                </a:lnTo>
                <a:lnTo>
                  <a:pt x="0" y="98310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778050" y="-1142996"/>
            <a:ext cx="4548050" cy="7867742"/>
          </a:xfrm>
          <a:custGeom>
            <a:avLst/>
            <a:gdLst/>
            <a:ahLst/>
            <a:cxnLst/>
            <a:rect l="l" t="t" r="r" b="b"/>
            <a:pathLst>
              <a:path w="4548050" h="7867742">
                <a:moveTo>
                  <a:pt x="0" y="0"/>
                </a:moveTo>
                <a:lnTo>
                  <a:pt x="4548050" y="0"/>
                </a:lnTo>
                <a:lnTo>
                  <a:pt x="4548050" y="7867742"/>
                </a:lnTo>
                <a:lnTo>
                  <a:pt x="0" y="78677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1089139" y="1445675"/>
            <a:ext cx="5781572" cy="7395650"/>
          </a:xfrm>
          <a:custGeom>
            <a:avLst/>
            <a:gdLst/>
            <a:ahLst/>
            <a:cxnLst/>
            <a:rect l="l" t="t" r="r" b="b"/>
            <a:pathLst>
              <a:path w="5781572" h="7395650">
                <a:moveTo>
                  <a:pt x="0" y="0"/>
                </a:moveTo>
                <a:lnTo>
                  <a:pt x="5781572" y="0"/>
                </a:lnTo>
                <a:lnTo>
                  <a:pt x="5781572" y="7395650"/>
                </a:lnTo>
                <a:lnTo>
                  <a:pt x="0" y="73956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0275527" y="1069467"/>
            <a:ext cx="3077986" cy="6890018"/>
          </a:xfrm>
          <a:custGeom>
            <a:avLst/>
            <a:gdLst/>
            <a:ahLst/>
            <a:cxnLst/>
            <a:rect l="l" t="t" r="r" b="b"/>
            <a:pathLst>
              <a:path w="3077986" h="6890018">
                <a:moveTo>
                  <a:pt x="0" y="0"/>
                </a:moveTo>
                <a:lnTo>
                  <a:pt x="3077986" y="0"/>
                </a:lnTo>
                <a:lnTo>
                  <a:pt x="3077986" y="6890018"/>
                </a:lnTo>
                <a:lnTo>
                  <a:pt x="0" y="68900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5854143" y="7963752"/>
            <a:ext cx="2769173" cy="2881768"/>
          </a:xfrm>
          <a:custGeom>
            <a:avLst/>
            <a:gdLst/>
            <a:ahLst/>
            <a:cxnLst/>
            <a:rect l="l" t="t" r="r" b="b"/>
            <a:pathLst>
              <a:path w="2769173" h="2881768">
                <a:moveTo>
                  <a:pt x="0" y="0"/>
                </a:moveTo>
                <a:lnTo>
                  <a:pt x="2769173" y="0"/>
                </a:lnTo>
                <a:lnTo>
                  <a:pt x="2769173" y="2881768"/>
                </a:lnTo>
                <a:lnTo>
                  <a:pt x="0" y="28817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1089139" y="1069467"/>
            <a:ext cx="5781572" cy="7771858"/>
          </a:xfrm>
          <a:custGeom>
            <a:avLst/>
            <a:gdLst/>
            <a:ahLst/>
            <a:cxnLst/>
            <a:rect l="l" t="t" r="r" b="b"/>
            <a:pathLst>
              <a:path w="5781572" h="7771858">
                <a:moveTo>
                  <a:pt x="0" y="0"/>
                </a:moveTo>
                <a:lnTo>
                  <a:pt x="5781572" y="0"/>
                </a:lnTo>
                <a:lnTo>
                  <a:pt x="5781572" y="7771858"/>
                </a:lnTo>
                <a:lnTo>
                  <a:pt x="0" y="7771858"/>
                </a:lnTo>
                <a:lnTo>
                  <a:pt x="0" y="0"/>
                </a:lnTo>
                <a:close/>
              </a:path>
            </a:pathLst>
          </a:custGeom>
          <a:blipFill>
            <a:blip r:embed="rId14">
              <a:alphaModFix amt="65000"/>
            </a:blip>
            <a:stretch>
              <a:fillRect l="-76355" r="-25159"/>
            </a:stretch>
          </a:blipFill>
        </p:spPr>
      </p:sp>
      <p:sp>
        <p:nvSpPr>
          <p:cNvPr id="9" name="TextBox 9"/>
          <p:cNvSpPr txBox="1"/>
          <p:nvPr/>
        </p:nvSpPr>
        <p:spPr>
          <a:xfrm>
            <a:off x="662629" y="289179"/>
            <a:ext cx="5318550" cy="1000125"/>
          </a:xfrm>
          <a:prstGeom prst="rect">
            <a:avLst/>
          </a:prstGeom>
        </p:spPr>
        <p:txBody>
          <a:bodyPr lIns="0" tIns="0" rIns="0" bIns="0" rtlCol="0" anchor="t">
            <a:spAutoFit/>
          </a:bodyPr>
          <a:lstStyle/>
          <a:p>
            <a:pPr algn="l">
              <a:lnSpc>
                <a:spcPts val="7920"/>
              </a:lnSpc>
            </a:pPr>
            <a:r>
              <a:rPr lang="en-US" sz="6600" b="1">
                <a:solidFill>
                  <a:srgbClr val="342520"/>
                </a:solidFill>
                <a:latin typeface="Lato Bold"/>
                <a:ea typeface="Lato Bold"/>
                <a:cs typeface="Lato Bold"/>
                <a:sym typeface="Lato Bold"/>
              </a:rPr>
              <a:t>STIGMA</a:t>
            </a:r>
          </a:p>
        </p:txBody>
      </p:sp>
      <p:sp>
        <p:nvSpPr>
          <p:cNvPr id="10" name="TextBox 10"/>
          <p:cNvSpPr txBox="1"/>
          <p:nvPr/>
        </p:nvSpPr>
        <p:spPr>
          <a:xfrm>
            <a:off x="662629" y="1222629"/>
            <a:ext cx="9612898" cy="7775067"/>
          </a:xfrm>
          <a:prstGeom prst="rect">
            <a:avLst/>
          </a:prstGeom>
        </p:spPr>
        <p:txBody>
          <a:bodyPr lIns="0" tIns="0" rIns="0" bIns="0" rtlCol="0" anchor="t">
            <a:spAutoFit/>
          </a:bodyPr>
          <a:lstStyle/>
          <a:p>
            <a:pPr algn="l">
              <a:lnSpc>
                <a:spcPts val="3864"/>
              </a:lnSpc>
            </a:pPr>
            <a:r>
              <a:rPr lang="en-US" sz="2800">
                <a:solidFill>
                  <a:srgbClr val="342520"/>
                </a:solidFill>
                <a:latin typeface="Arimo"/>
                <a:ea typeface="Arimo"/>
                <a:cs typeface="Arimo"/>
                <a:sym typeface="Arimo"/>
              </a:rPr>
              <a:t>One of the primary obstacles to mental health disclosure is the persistent stigma surrounding mental health conditions. Employees may fear that disclosing a mental health issue will lead to being labelled as weak or incapable, which could harm their professional reputation. This concern is not unfounded, as mental health conditions are still misunderstood in many workplaces. </a:t>
            </a:r>
          </a:p>
          <a:p>
            <a:pPr algn="l">
              <a:lnSpc>
                <a:spcPts val="3864"/>
              </a:lnSpc>
            </a:pPr>
            <a:endParaRPr lang="en-US" sz="2800">
              <a:solidFill>
                <a:srgbClr val="342520"/>
              </a:solidFill>
              <a:latin typeface="Arimo"/>
              <a:ea typeface="Arimo"/>
              <a:cs typeface="Arimo"/>
              <a:sym typeface="Arimo"/>
            </a:endParaRPr>
          </a:p>
          <a:p>
            <a:pPr algn="l">
              <a:lnSpc>
                <a:spcPts val="3864"/>
              </a:lnSpc>
            </a:pPr>
            <a:r>
              <a:rPr lang="en-US" sz="2800">
                <a:solidFill>
                  <a:srgbClr val="342520"/>
                </a:solidFill>
                <a:latin typeface="Arimo"/>
                <a:ea typeface="Arimo"/>
                <a:cs typeface="Arimo"/>
                <a:sym typeface="Arimo"/>
              </a:rPr>
              <a:t>Stigma involves a process of labelling, stereotyping and separating people into more or less favourable groups and categorizing entities of ‘them and us’, which can lead to a loss of status and discrimination. People who experience mental health problems are impacted by stigma often navigate complex decision-making processes when considering if, to whom, when, where and even why to disclose their mental health issues.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3849356" y="7854598"/>
            <a:ext cx="4457760" cy="2451472"/>
          </a:xfrm>
          <a:custGeom>
            <a:avLst/>
            <a:gdLst/>
            <a:ahLst/>
            <a:cxnLst/>
            <a:rect l="l" t="t" r="r" b="b"/>
            <a:pathLst>
              <a:path w="4457760" h="2451472">
                <a:moveTo>
                  <a:pt x="0" y="0"/>
                </a:moveTo>
                <a:lnTo>
                  <a:pt x="4457760" y="0"/>
                </a:lnTo>
                <a:lnTo>
                  <a:pt x="4457760" y="2451472"/>
                </a:lnTo>
                <a:lnTo>
                  <a:pt x="0" y="2451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6756125" y="-2694893"/>
            <a:ext cx="7864214" cy="6756416"/>
          </a:xfrm>
          <a:custGeom>
            <a:avLst/>
            <a:gdLst/>
            <a:ahLst/>
            <a:cxnLst/>
            <a:rect l="l" t="t" r="r" b="b"/>
            <a:pathLst>
              <a:path w="7864214" h="6756416">
                <a:moveTo>
                  <a:pt x="0" y="0"/>
                </a:moveTo>
                <a:lnTo>
                  <a:pt x="7864214" y="0"/>
                </a:lnTo>
                <a:lnTo>
                  <a:pt x="7864214" y="6756416"/>
                </a:lnTo>
                <a:lnTo>
                  <a:pt x="0" y="67564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 y="0"/>
            <a:ext cx="4621948" cy="5295876"/>
          </a:xfrm>
          <a:custGeom>
            <a:avLst/>
            <a:gdLst/>
            <a:ahLst/>
            <a:cxnLst/>
            <a:rect l="l" t="t" r="r" b="b"/>
            <a:pathLst>
              <a:path w="4621948" h="5295876">
                <a:moveTo>
                  <a:pt x="0" y="0"/>
                </a:moveTo>
                <a:lnTo>
                  <a:pt x="4621948" y="0"/>
                </a:lnTo>
                <a:lnTo>
                  <a:pt x="4621948" y="5295876"/>
                </a:lnTo>
                <a:lnTo>
                  <a:pt x="0" y="5295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16547" y="1647813"/>
            <a:ext cx="8105585" cy="6266108"/>
          </a:xfrm>
          <a:custGeom>
            <a:avLst/>
            <a:gdLst/>
            <a:ahLst/>
            <a:cxnLst/>
            <a:rect l="l" t="t" r="r" b="b"/>
            <a:pathLst>
              <a:path w="8105585" h="6266108">
                <a:moveTo>
                  <a:pt x="0" y="0"/>
                </a:moveTo>
                <a:lnTo>
                  <a:pt x="8105584" y="0"/>
                </a:lnTo>
                <a:lnTo>
                  <a:pt x="8105584" y="6266108"/>
                </a:lnTo>
                <a:lnTo>
                  <a:pt x="0" y="62661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4324" y="7201752"/>
            <a:ext cx="2769173" cy="2881768"/>
          </a:xfrm>
          <a:custGeom>
            <a:avLst/>
            <a:gdLst/>
            <a:ahLst/>
            <a:cxnLst/>
            <a:rect l="l" t="t" r="r" b="b"/>
            <a:pathLst>
              <a:path w="2769173" h="2881768">
                <a:moveTo>
                  <a:pt x="0" y="0"/>
                </a:moveTo>
                <a:lnTo>
                  <a:pt x="2769173" y="0"/>
                </a:lnTo>
                <a:lnTo>
                  <a:pt x="2769173" y="2881768"/>
                </a:lnTo>
                <a:lnTo>
                  <a:pt x="0" y="28817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5936891" y="1244617"/>
            <a:ext cx="3217424" cy="6513818"/>
          </a:xfrm>
          <a:custGeom>
            <a:avLst/>
            <a:gdLst/>
            <a:ahLst/>
            <a:cxnLst/>
            <a:rect l="l" t="t" r="r" b="b"/>
            <a:pathLst>
              <a:path w="3217424" h="6513818">
                <a:moveTo>
                  <a:pt x="0" y="0"/>
                </a:moveTo>
                <a:lnTo>
                  <a:pt x="3217424" y="0"/>
                </a:lnTo>
                <a:lnTo>
                  <a:pt x="3217424" y="6513818"/>
                </a:lnTo>
                <a:lnTo>
                  <a:pt x="0" y="65138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683150" y="1817585"/>
            <a:ext cx="7572379" cy="4487876"/>
          </a:xfrm>
          <a:custGeom>
            <a:avLst/>
            <a:gdLst/>
            <a:ahLst/>
            <a:cxnLst/>
            <a:rect l="l" t="t" r="r" b="b"/>
            <a:pathLst>
              <a:path w="7572379" h="4487876">
                <a:moveTo>
                  <a:pt x="0" y="0"/>
                </a:moveTo>
                <a:lnTo>
                  <a:pt x="7572378" y="0"/>
                </a:lnTo>
                <a:lnTo>
                  <a:pt x="7572378" y="4487876"/>
                </a:lnTo>
                <a:lnTo>
                  <a:pt x="0" y="4487876"/>
                </a:lnTo>
                <a:lnTo>
                  <a:pt x="0" y="0"/>
                </a:lnTo>
                <a:close/>
              </a:path>
            </a:pathLst>
          </a:custGeom>
          <a:blipFill>
            <a:blip r:embed="rId14"/>
            <a:stretch>
              <a:fillRect b="-12627"/>
            </a:stretch>
          </a:blipFill>
        </p:spPr>
      </p:sp>
      <p:sp>
        <p:nvSpPr>
          <p:cNvPr id="9" name="TextBox 9"/>
          <p:cNvSpPr txBox="1"/>
          <p:nvPr/>
        </p:nvSpPr>
        <p:spPr>
          <a:xfrm>
            <a:off x="10401350" y="1244617"/>
            <a:ext cx="4615936" cy="2000250"/>
          </a:xfrm>
          <a:prstGeom prst="rect">
            <a:avLst/>
          </a:prstGeom>
        </p:spPr>
        <p:txBody>
          <a:bodyPr lIns="0" tIns="0" rIns="0" bIns="0" rtlCol="0" anchor="t">
            <a:spAutoFit/>
          </a:bodyPr>
          <a:lstStyle/>
          <a:p>
            <a:pPr algn="just">
              <a:lnSpc>
                <a:spcPts val="7920"/>
              </a:lnSpc>
            </a:pPr>
            <a:r>
              <a:rPr lang="en-US" sz="6600" b="1">
                <a:solidFill>
                  <a:srgbClr val="342520"/>
                </a:solidFill>
                <a:latin typeface="Lato Bold"/>
                <a:ea typeface="Lato Bold"/>
                <a:cs typeface="Lato Bold"/>
                <a:sym typeface="Lato Bold"/>
              </a:rPr>
              <a:t>Job Security Concerns</a:t>
            </a:r>
          </a:p>
        </p:txBody>
      </p:sp>
      <p:sp>
        <p:nvSpPr>
          <p:cNvPr id="10" name="TextBox 10"/>
          <p:cNvSpPr txBox="1"/>
          <p:nvPr/>
        </p:nvSpPr>
        <p:spPr>
          <a:xfrm>
            <a:off x="10401350" y="3178192"/>
            <a:ext cx="6354775" cy="4390094"/>
          </a:xfrm>
          <a:prstGeom prst="rect">
            <a:avLst/>
          </a:prstGeom>
        </p:spPr>
        <p:txBody>
          <a:bodyPr lIns="0" tIns="0" rIns="0" bIns="0" rtlCol="0" anchor="t">
            <a:spAutoFit/>
          </a:bodyPr>
          <a:lstStyle/>
          <a:p>
            <a:pPr algn="just">
              <a:lnSpc>
                <a:spcPts val="3506"/>
              </a:lnSpc>
            </a:pPr>
            <a:r>
              <a:rPr lang="en-US" sz="2540">
                <a:solidFill>
                  <a:srgbClr val="342520"/>
                </a:solidFill>
                <a:latin typeface="Arimo"/>
                <a:ea typeface="Arimo"/>
                <a:cs typeface="Arimo"/>
                <a:sym typeface="Arimo"/>
              </a:rPr>
              <a:t>Many employees worry that disclosing a mental health condition may jeopardize their job security. They may fear termination, demotion, or reduced opportunities for advancement due to perceived limitations. This concern is particularly prevalent in competitive industries, where high performance and resilience are often prized, and any sign of vulnerability is viewed as a potential liability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530078" y="7154875"/>
            <a:ext cx="3117556" cy="4912396"/>
          </a:xfrm>
          <a:custGeom>
            <a:avLst/>
            <a:gdLst/>
            <a:ahLst/>
            <a:cxnLst/>
            <a:rect l="l" t="t" r="r" b="b"/>
            <a:pathLst>
              <a:path w="3117556" h="4912396">
                <a:moveTo>
                  <a:pt x="0" y="0"/>
                </a:moveTo>
                <a:lnTo>
                  <a:pt x="3117556" y="0"/>
                </a:lnTo>
                <a:lnTo>
                  <a:pt x="3117556" y="4912396"/>
                </a:lnTo>
                <a:lnTo>
                  <a:pt x="0" y="49123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13625" y="-7534626"/>
            <a:ext cx="10215052" cy="9831069"/>
          </a:xfrm>
          <a:custGeom>
            <a:avLst/>
            <a:gdLst/>
            <a:ahLst/>
            <a:cxnLst/>
            <a:rect l="l" t="t" r="r" b="b"/>
            <a:pathLst>
              <a:path w="10215052" h="9831069">
                <a:moveTo>
                  <a:pt x="0" y="0"/>
                </a:moveTo>
                <a:lnTo>
                  <a:pt x="10215052" y="0"/>
                </a:lnTo>
                <a:lnTo>
                  <a:pt x="10215052" y="9831070"/>
                </a:lnTo>
                <a:lnTo>
                  <a:pt x="0" y="98310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778050" y="-1142996"/>
            <a:ext cx="4548050" cy="7867742"/>
          </a:xfrm>
          <a:custGeom>
            <a:avLst/>
            <a:gdLst/>
            <a:ahLst/>
            <a:cxnLst/>
            <a:rect l="l" t="t" r="r" b="b"/>
            <a:pathLst>
              <a:path w="4548050" h="7867742">
                <a:moveTo>
                  <a:pt x="0" y="0"/>
                </a:moveTo>
                <a:lnTo>
                  <a:pt x="4548050" y="0"/>
                </a:lnTo>
                <a:lnTo>
                  <a:pt x="4548050" y="7867742"/>
                </a:lnTo>
                <a:lnTo>
                  <a:pt x="0" y="78677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1089139" y="1445675"/>
            <a:ext cx="5781572" cy="7395650"/>
          </a:xfrm>
          <a:custGeom>
            <a:avLst/>
            <a:gdLst/>
            <a:ahLst/>
            <a:cxnLst/>
            <a:rect l="l" t="t" r="r" b="b"/>
            <a:pathLst>
              <a:path w="5781572" h="7395650">
                <a:moveTo>
                  <a:pt x="0" y="0"/>
                </a:moveTo>
                <a:lnTo>
                  <a:pt x="5781572" y="0"/>
                </a:lnTo>
                <a:lnTo>
                  <a:pt x="5781572" y="7395650"/>
                </a:lnTo>
                <a:lnTo>
                  <a:pt x="0" y="73956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0275527" y="1069467"/>
            <a:ext cx="3077986" cy="6890018"/>
          </a:xfrm>
          <a:custGeom>
            <a:avLst/>
            <a:gdLst/>
            <a:ahLst/>
            <a:cxnLst/>
            <a:rect l="l" t="t" r="r" b="b"/>
            <a:pathLst>
              <a:path w="3077986" h="6890018">
                <a:moveTo>
                  <a:pt x="0" y="0"/>
                </a:moveTo>
                <a:lnTo>
                  <a:pt x="3077986" y="0"/>
                </a:lnTo>
                <a:lnTo>
                  <a:pt x="3077986" y="6890018"/>
                </a:lnTo>
                <a:lnTo>
                  <a:pt x="0" y="68900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5854143" y="7963752"/>
            <a:ext cx="2769173" cy="2881768"/>
          </a:xfrm>
          <a:custGeom>
            <a:avLst/>
            <a:gdLst/>
            <a:ahLst/>
            <a:cxnLst/>
            <a:rect l="l" t="t" r="r" b="b"/>
            <a:pathLst>
              <a:path w="2769173" h="2881768">
                <a:moveTo>
                  <a:pt x="0" y="0"/>
                </a:moveTo>
                <a:lnTo>
                  <a:pt x="2769173" y="0"/>
                </a:lnTo>
                <a:lnTo>
                  <a:pt x="2769173" y="2881768"/>
                </a:lnTo>
                <a:lnTo>
                  <a:pt x="0" y="28817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1089139" y="1600658"/>
            <a:ext cx="5781572" cy="7240667"/>
          </a:xfrm>
          <a:custGeom>
            <a:avLst/>
            <a:gdLst/>
            <a:ahLst/>
            <a:cxnLst/>
            <a:rect l="l" t="t" r="r" b="b"/>
            <a:pathLst>
              <a:path w="5781572" h="7240667">
                <a:moveTo>
                  <a:pt x="0" y="0"/>
                </a:moveTo>
                <a:lnTo>
                  <a:pt x="5781572" y="0"/>
                </a:lnTo>
                <a:lnTo>
                  <a:pt x="5781572" y="7240667"/>
                </a:lnTo>
                <a:lnTo>
                  <a:pt x="0" y="7240667"/>
                </a:lnTo>
                <a:lnTo>
                  <a:pt x="0" y="0"/>
                </a:lnTo>
                <a:close/>
              </a:path>
            </a:pathLst>
          </a:custGeom>
          <a:blipFill>
            <a:blip r:embed="rId14"/>
            <a:stretch>
              <a:fillRect l="-12123" r="-75497"/>
            </a:stretch>
          </a:blipFill>
        </p:spPr>
      </p:sp>
      <p:sp>
        <p:nvSpPr>
          <p:cNvPr id="9" name="TextBox 9"/>
          <p:cNvSpPr txBox="1"/>
          <p:nvPr/>
        </p:nvSpPr>
        <p:spPr>
          <a:xfrm>
            <a:off x="662629" y="1629694"/>
            <a:ext cx="8481371" cy="1333500"/>
          </a:xfrm>
          <a:prstGeom prst="rect">
            <a:avLst/>
          </a:prstGeom>
        </p:spPr>
        <p:txBody>
          <a:bodyPr lIns="0" tIns="0" rIns="0" bIns="0" rtlCol="0" anchor="t">
            <a:spAutoFit/>
          </a:bodyPr>
          <a:lstStyle/>
          <a:p>
            <a:pPr algn="l">
              <a:lnSpc>
                <a:spcPts val="5280"/>
              </a:lnSpc>
            </a:pPr>
            <a:r>
              <a:rPr lang="en-US" sz="4400" b="1">
                <a:solidFill>
                  <a:srgbClr val="342520"/>
                </a:solidFill>
                <a:latin typeface="Lato Bold"/>
                <a:ea typeface="Lato Bold"/>
                <a:cs typeface="Lato Bold"/>
                <a:sym typeface="Lato Bold"/>
              </a:rPr>
              <a:t>CONFIDENTIALITY/PRIVACY CONCERNS</a:t>
            </a:r>
          </a:p>
        </p:txBody>
      </p:sp>
      <p:sp>
        <p:nvSpPr>
          <p:cNvPr id="10" name="TextBox 10"/>
          <p:cNvSpPr txBox="1"/>
          <p:nvPr/>
        </p:nvSpPr>
        <p:spPr>
          <a:xfrm>
            <a:off x="662629" y="3243221"/>
            <a:ext cx="9612898" cy="3888867"/>
          </a:xfrm>
          <a:prstGeom prst="rect">
            <a:avLst/>
          </a:prstGeom>
        </p:spPr>
        <p:txBody>
          <a:bodyPr lIns="0" tIns="0" rIns="0" bIns="0" rtlCol="0" anchor="t">
            <a:spAutoFit/>
          </a:bodyPr>
          <a:lstStyle/>
          <a:p>
            <a:pPr algn="l">
              <a:lnSpc>
                <a:spcPts val="3864"/>
              </a:lnSpc>
            </a:pPr>
            <a:r>
              <a:rPr lang="en-US" sz="2800">
                <a:solidFill>
                  <a:srgbClr val="342520"/>
                </a:solidFill>
                <a:latin typeface="Arimo"/>
                <a:ea typeface="Arimo"/>
                <a:cs typeface="Arimo"/>
                <a:sym typeface="Arimo"/>
              </a:rPr>
              <a:t>Disclosure of a mental health condition inherently involves sharing personal information, and employees may be concerned about how this information will be handled. The fear that sensitive information could be shared beyond the intended audience or used against them can discourage disclosure. Employees often question who will have access to their disclosed information and whether their confidentiality will be respected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0" y="6724746"/>
            <a:ext cx="3117556" cy="4912396"/>
          </a:xfrm>
          <a:custGeom>
            <a:avLst/>
            <a:gdLst/>
            <a:ahLst/>
            <a:cxnLst/>
            <a:rect l="l" t="t" r="r" b="b"/>
            <a:pathLst>
              <a:path w="3117556" h="4912396">
                <a:moveTo>
                  <a:pt x="0" y="0"/>
                </a:moveTo>
                <a:lnTo>
                  <a:pt x="3117556" y="0"/>
                </a:lnTo>
                <a:lnTo>
                  <a:pt x="3117556" y="4912396"/>
                </a:lnTo>
                <a:lnTo>
                  <a:pt x="0" y="49123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13625" y="-7534626"/>
            <a:ext cx="10215052" cy="9831069"/>
          </a:xfrm>
          <a:custGeom>
            <a:avLst/>
            <a:gdLst/>
            <a:ahLst/>
            <a:cxnLst/>
            <a:rect l="l" t="t" r="r" b="b"/>
            <a:pathLst>
              <a:path w="10215052" h="9831069">
                <a:moveTo>
                  <a:pt x="0" y="0"/>
                </a:moveTo>
                <a:lnTo>
                  <a:pt x="10215052" y="0"/>
                </a:lnTo>
                <a:lnTo>
                  <a:pt x="10215052" y="9831070"/>
                </a:lnTo>
                <a:lnTo>
                  <a:pt x="0" y="98310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778050" y="-1142996"/>
            <a:ext cx="4548050" cy="7867742"/>
          </a:xfrm>
          <a:custGeom>
            <a:avLst/>
            <a:gdLst/>
            <a:ahLst/>
            <a:cxnLst/>
            <a:rect l="l" t="t" r="r" b="b"/>
            <a:pathLst>
              <a:path w="4548050" h="7867742">
                <a:moveTo>
                  <a:pt x="0" y="0"/>
                </a:moveTo>
                <a:lnTo>
                  <a:pt x="4548050" y="0"/>
                </a:lnTo>
                <a:lnTo>
                  <a:pt x="4548050" y="7867742"/>
                </a:lnTo>
                <a:lnTo>
                  <a:pt x="0" y="78677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0763167" y="1028700"/>
            <a:ext cx="6107544" cy="7812625"/>
          </a:xfrm>
          <a:custGeom>
            <a:avLst/>
            <a:gdLst/>
            <a:ahLst/>
            <a:cxnLst/>
            <a:rect l="l" t="t" r="r" b="b"/>
            <a:pathLst>
              <a:path w="6107544" h="7812625">
                <a:moveTo>
                  <a:pt x="0" y="0"/>
                </a:moveTo>
                <a:lnTo>
                  <a:pt x="6107544" y="0"/>
                </a:lnTo>
                <a:lnTo>
                  <a:pt x="6107544" y="7812625"/>
                </a:lnTo>
                <a:lnTo>
                  <a:pt x="0" y="78126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0275527" y="1069467"/>
            <a:ext cx="3077986" cy="6890018"/>
          </a:xfrm>
          <a:custGeom>
            <a:avLst/>
            <a:gdLst/>
            <a:ahLst/>
            <a:cxnLst/>
            <a:rect l="l" t="t" r="r" b="b"/>
            <a:pathLst>
              <a:path w="3077986" h="6890018">
                <a:moveTo>
                  <a:pt x="0" y="0"/>
                </a:moveTo>
                <a:lnTo>
                  <a:pt x="3077986" y="0"/>
                </a:lnTo>
                <a:lnTo>
                  <a:pt x="3077986" y="6890018"/>
                </a:lnTo>
                <a:lnTo>
                  <a:pt x="0" y="68900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5854143" y="7963752"/>
            <a:ext cx="2769173" cy="2881768"/>
          </a:xfrm>
          <a:custGeom>
            <a:avLst/>
            <a:gdLst/>
            <a:ahLst/>
            <a:cxnLst/>
            <a:rect l="l" t="t" r="r" b="b"/>
            <a:pathLst>
              <a:path w="2769173" h="2881768">
                <a:moveTo>
                  <a:pt x="0" y="0"/>
                </a:moveTo>
                <a:lnTo>
                  <a:pt x="2769173" y="0"/>
                </a:lnTo>
                <a:lnTo>
                  <a:pt x="2769173" y="2881768"/>
                </a:lnTo>
                <a:lnTo>
                  <a:pt x="0" y="28817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0763167" y="1346510"/>
            <a:ext cx="6112675" cy="7494815"/>
          </a:xfrm>
          <a:custGeom>
            <a:avLst/>
            <a:gdLst/>
            <a:ahLst/>
            <a:cxnLst/>
            <a:rect l="l" t="t" r="r" b="b"/>
            <a:pathLst>
              <a:path w="6112675" h="7494815">
                <a:moveTo>
                  <a:pt x="0" y="0"/>
                </a:moveTo>
                <a:lnTo>
                  <a:pt x="6112675" y="0"/>
                </a:lnTo>
                <a:lnTo>
                  <a:pt x="6112675" y="7494815"/>
                </a:lnTo>
                <a:lnTo>
                  <a:pt x="0" y="7494815"/>
                </a:lnTo>
                <a:lnTo>
                  <a:pt x="0" y="0"/>
                </a:lnTo>
                <a:close/>
              </a:path>
            </a:pathLst>
          </a:custGeom>
          <a:blipFill>
            <a:blip r:embed="rId14"/>
            <a:stretch>
              <a:fillRect l="-57098" r="-14686"/>
            </a:stretch>
          </a:blipFill>
        </p:spPr>
      </p:sp>
      <p:sp>
        <p:nvSpPr>
          <p:cNvPr id="9" name="TextBox 9"/>
          <p:cNvSpPr txBox="1"/>
          <p:nvPr/>
        </p:nvSpPr>
        <p:spPr>
          <a:xfrm>
            <a:off x="1115651" y="848644"/>
            <a:ext cx="8979264" cy="1447800"/>
          </a:xfrm>
          <a:prstGeom prst="rect">
            <a:avLst/>
          </a:prstGeom>
        </p:spPr>
        <p:txBody>
          <a:bodyPr lIns="0" tIns="0" rIns="0" bIns="0" rtlCol="0" anchor="t">
            <a:spAutoFit/>
          </a:bodyPr>
          <a:lstStyle/>
          <a:p>
            <a:pPr algn="l">
              <a:lnSpc>
                <a:spcPts val="5760"/>
              </a:lnSpc>
            </a:pPr>
            <a:r>
              <a:rPr lang="en-US" sz="4800" b="1">
                <a:solidFill>
                  <a:srgbClr val="342520"/>
                </a:solidFill>
                <a:latin typeface="Lato Bold"/>
                <a:ea typeface="Lato Bold"/>
                <a:cs typeface="Lato Bold"/>
                <a:sym typeface="Lato Bold"/>
              </a:rPr>
              <a:t>LACK OF SUPPORT AND UNDERSTANDING</a:t>
            </a:r>
          </a:p>
        </p:txBody>
      </p:sp>
      <p:sp>
        <p:nvSpPr>
          <p:cNvPr id="10" name="TextBox 10"/>
          <p:cNvSpPr txBox="1"/>
          <p:nvPr/>
        </p:nvSpPr>
        <p:spPr>
          <a:xfrm>
            <a:off x="1202601" y="2472412"/>
            <a:ext cx="8805363" cy="4514056"/>
          </a:xfrm>
          <a:prstGeom prst="rect">
            <a:avLst/>
          </a:prstGeom>
        </p:spPr>
        <p:txBody>
          <a:bodyPr lIns="0" tIns="0" rIns="0" bIns="0" rtlCol="0" anchor="t">
            <a:spAutoFit/>
          </a:bodyPr>
          <a:lstStyle/>
          <a:p>
            <a:pPr algn="l">
              <a:lnSpc>
                <a:spcPts val="4416"/>
              </a:lnSpc>
            </a:pPr>
            <a:r>
              <a:rPr lang="en-US" sz="3200" dirty="0">
                <a:solidFill>
                  <a:srgbClr val="342520"/>
                </a:solidFill>
                <a:latin typeface="Arimo"/>
                <a:ea typeface="Arimo"/>
                <a:cs typeface="Arimo"/>
                <a:sym typeface="Arimo"/>
              </a:rPr>
              <a:t>Even in workplaces that aim to be inclusive, a lack of understanding about mental health can be a significant barrier to disclosure.. Managers and colleagues who are unfamiliar with mental health issues might react inappropriately, either by overreacting or minimizing the issue. This lack of awareness can deter employees from being open about their mental health struggles.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0817993" y="8037352"/>
            <a:ext cx="2769173" cy="2881768"/>
          </a:xfrm>
          <a:custGeom>
            <a:avLst/>
            <a:gdLst/>
            <a:ahLst/>
            <a:cxnLst/>
            <a:rect l="l" t="t" r="r" b="b"/>
            <a:pathLst>
              <a:path w="2769173" h="2881768">
                <a:moveTo>
                  <a:pt x="0" y="0"/>
                </a:moveTo>
                <a:lnTo>
                  <a:pt x="2769173" y="0"/>
                </a:lnTo>
                <a:lnTo>
                  <a:pt x="2769173" y="2881768"/>
                </a:lnTo>
                <a:lnTo>
                  <a:pt x="0" y="28817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24701" y="-5235267"/>
            <a:ext cx="7864214" cy="6756416"/>
          </a:xfrm>
          <a:custGeom>
            <a:avLst/>
            <a:gdLst/>
            <a:ahLst/>
            <a:cxnLst/>
            <a:rect l="l" t="t" r="r" b="b"/>
            <a:pathLst>
              <a:path w="7864214" h="6756416">
                <a:moveTo>
                  <a:pt x="0" y="0"/>
                </a:moveTo>
                <a:lnTo>
                  <a:pt x="7864214" y="0"/>
                </a:lnTo>
                <a:lnTo>
                  <a:pt x="7864214" y="6756416"/>
                </a:lnTo>
                <a:lnTo>
                  <a:pt x="0" y="67564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0" y="4908600"/>
            <a:ext cx="7423780" cy="5397692"/>
          </a:xfrm>
          <a:custGeom>
            <a:avLst/>
            <a:gdLst/>
            <a:ahLst/>
            <a:cxnLst/>
            <a:rect l="l" t="t" r="r" b="b"/>
            <a:pathLst>
              <a:path w="7423780" h="5397692">
                <a:moveTo>
                  <a:pt x="0" y="0"/>
                </a:moveTo>
                <a:lnTo>
                  <a:pt x="7423780" y="0"/>
                </a:lnTo>
                <a:lnTo>
                  <a:pt x="7423780" y="5397692"/>
                </a:lnTo>
                <a:lnTo>
                  <a:pt x="0" y="53976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611613" y="-136099"/>
            <a:ext cx="1676394" cy="7565592"/>
          </a:xfrm>
          <a:custGeom>
            <a:avLst/>
            <a:gdLst/>
            <a:ahLst/>
            <a:cxnLst/>
            <a:rect l="l" t="t" r="r" b="b"/>
            <a:pathLst>
              <a:path w="1676394" h="7565592">
                <a:moveTo>
                  <a:pt x="0" y="0"/>
                </a:moveTo>
                <a:lnTo>
                  <a:pt x="1676394" y="0"/>
                </a:lnTo>
                <a:lnTo>
                  <a:pt x="1676394" y="7565592"/>
                </a:lnTo>
                <a:lnTo>
                  <a:pt x="0" y="75655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55089" y="264054"/>
            <a:ext cx="18288007" cy="10655066"/>
          </a:xfrm>
          <a:custGeom>
            <a:avLst/>
            <a:gdLst/>
            <a:ahLst/>
            <a:cxnLst/>
            <a:rect l="l" t="t" r="r" b="b"/>
            <a:pathLst>
              <a:path w="18288007" h="10655066">
                <a:moveTo>
                  <a:pt x="0" y="0"/>
                </a:moveTo>
                <a:lnTo>
                  <a:pt x="18288007" y="0"/>
                </a:lnTo>
                <a:lnTo>
                  <a:pt x="18288007" y="10655066"/>
                </a:lnTo>
                <a:lnTo>
                  <a:pt x="0" y="10655066"/>
                </a:lnTo>
                <a:lnTo>
                  <a:pt x="0" y="0"/>
                </a:lnTo>
                <a:close/>
              </a:path>
            </a:pathLst>
          </a:custGeom>
          <a:blipFill>
            <a:blip r:embed="rId10"/>
            <a:stretch>
              <a:fillRect t="-17364" b="-7420"/>
            </a:stretch>
          </a:blipFill>
        </p:spPr>
      </p:sp>
      <p:sp>
        <p:nvSpPr>
          <p:cNvPr id="7" name="TextBox 7"/>
          <p:cNvSpPr txBox="1"/>
          <p:nvPr/>
        </p:nvSpPr>
        <p:spPr>
          <a:xfrm>
            <a:off x="8026608" y="8014947"/>
            <a:ext cx="5094675" cy="2035198"/>
          </a:xfrm>
          <a:prstGeom prst="rect">
            <a:avLst/>
          </a:prstGeom>
        </p:spPr>
        <p:txBody>
          <a:bodyPr lIns="0" tIns="0" rIns="0" bIns="0" rtlCol="0" anchor="t">
            <a:spAutoFit/>
          </a:bodyPr>
          <a:lstStyle/>
          <a:p>
            <a:pPr algn="ctr">
              <a:lnSpc>
                <a:spcPts val="5247"/>
              </a:lnSpc>
            </a:pPr>
            <a:r>
              <a:rPr lang="en-US" sz="5895" b="1" spc="-64">
                <a:solidFill>
                  <a:srgbClr val="342520"/>
                </a:solidFill>
                <a:latin typeface="Canva Sans Bold"/>
                <a:ea typeface="Canva Sans Bold"/>
                <a:cs typeface="Canva Sans Bold"/>
                <a:sym typeface="Canva Sans Bold"/>
              </a:rPr>
              <a:t>SUPPORTIVE STRATEGIES</a:t>
            </a:r>
          </a:p>
          <a:p>
            <a:pPr algn="ctr">
              <a:lnSpc>
                <a:spcPts val="5247"/>
              </a:lnSpc>
            </a:pPr>
            <a:endParaRPr lang="en-US" sz="5895" b="1" spc="-64">
              <a:solidFill>
                <a:srgbClr val="342520"/>
              </a:solidFill>
              <a:latin typeface="Canva Sans Bold"/>
              <a:ea typeface="Canva Sans Bold"/>
              <a:cs typeface="Canva Sans Bold"/>
              <a:sym typeface="Canva Sans Bold"/>
            </a:endParaRPr>
          </a:p>
        </p:txBody>
      </p:sp>
      <p:sp>
        <p:nvSpPr>
          <p:cNvPr id="8" name="TextBox 8"/>
          <p:cNvSpPr txBox="1"/>
          <p:nvPr/>
        </p:nvSpPr>
        <p:spPr>
          <a:xfrm>
            <a:off x="8270656" y="9163050"/>
            <a:ext cx="5331421" cy="887095"/>
          </a:xfrm>
          <a:prstGeom prst="rect">
            <a:avLst/>
          </a:prstGeom>
        </p:spPr>
        <p:txBody>
          <a:bodyPr lIns="0" tIns="0" rIns="0" bIns="0" rtlCol="0" anchor="t">
            <a:spAutoFit/>
          </a:bodyPr>
          <a:lstStyle/>
          <a:p>
            <a:pPr algn="ctr">
              <a:lnSpc>
                <a:spcPts val="7279"/>
              </a:lnSpc>
            </a:pPr>
            <a:r>
              <a:rPr lang="en-US" sz="5199" b="1">
                <a:solidFill>
                  <a:srgbClr val="342520"/>
                </a:solidFill>
                <a:latin typeface="Canva Sans Bold"/>
                <a:ea typeface="Canva Sans Bold"/>
                <a:cs typeface="Canva Sans Bold"/>
                <a:sym typeface="Canva Sans Bold"/>
              </a:rPr>
              <a:t>The way forward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BA2DC8-788B-B7CF-4797-8C212012AC4C}"/>
              </a:ext>
            </a:extLst>
          </p:cNvPr>
          <p:cNvSpPr txBox="1">
            <a:spLocks/>
          </p:cNvSpPr>
          <p:nvPr/>
        </p:nvSpPr>
        <p:spPr>
          <a:xfrm>
            <a:off x="1" y="0"/>
            <a:ext cx="11648804" cy="1281111"/>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t>Government/Authorities</a:t>
            </a:r>
            <a:endParaRPr lang="en-GB" sz="6600" b="1" dirty="0"/>
          </a:p>
        </p:txBody>
      </p:sp>
      <p:cxnSp>
        <p:nvCxnSpPr>
          <p:cNvPr id="6" name="Straight Connector 5">
            <a:extLst>
              <a:ext uri="{FF2B5EF4-FFF2-40B4-BE49-F238E27FC236}">
                <a16:creationId xmlns:a16="http://schemas.microsoft.com/office/drawing/2014/main" id="{4F9DD5A3-830C-DD7E-77FF-6C90F29D193E}"/>
              </a:ext>
            </a:extLst>
          </p:cNvPr>
          <p:cNvCxnSpPr>
            <a:cxnSpLocks/>
          </p:cNvCxnSpPr>
          <p:nvPr/>
        </p:nvCxnSpPr>
        <p:spPr>
          <a:xfrm>
            <a:off x="0" y="1256897"/>
            <a:ext cx="16500348" cy="0"/>
          </a:xfrm>
          <a:prstGeom prst="line">
            <a:avLst/>
          </a:prstGeom>
          <a:ln w="76200">
            <a:solidFill>
              <a:srgbClr val="37343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1A5892-890D-A91C-C0DC-5023A6AACF16}"/>
              </a:ext>
            </a:extLst>
          </p:cNvPr>
          <p:cNvCxnSpPr>
            <a:cxnSpLocks/>
          </p:cNvCxnSpPr>
          <p:nvPr/>
        </p:nvCxnSpPr>
        <p:spPr>
          <a:xfrm>
            <a:off x="7524684" y="1256897"/>
            <a:ext cx="7013448" cy="0"/>
          </a:xfrm>
          <a:prstGeom prst="line">
            <a:avLst/>
          </a:prstGeom>
          <a:ln w="76200">
            <a:solidFill>
              <a:srgbClr val="FF690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8EA15E57-2AE9-C114-4D2E-C86590D271CB}"/>
              </a:ext>
            </a:extLst>
          </p:cNvPr>
          <p:cNvSpPr>
            <a:spLocks noGrp="1"/>
          </p:cNvSpPr>
          <p:nvPr>
            <p:ph type="ftr" sz="quarter" idx="11"/>
          </p:nvPr>
        </p:nvSpPr>
        <p:spPr/>
        <p:txBody>
          <a:bodyPr/>
          <a:lstStyle/>
          <a:p>
            <a:r>
              <a:rPr lang="en-GB"/>
              <a:t>Mental Health Disclosure</a:t>
            </a:r>
          </a:p>
        </p:txBody>
      </p:sp>
      <p:sp>
        <p:nvSpPr>
          <p:cNvPr id="10" name="Slide Number Placeholder 9">
            <a:extLst>
              <a:ext uri="{FF2B5EF4-FFF2-40B4-BE49-F238E27FC236}">
                <a16:creationId xmlns:a16="http://schemas.microsoft.com/office/drawing/2014/main" id="{479637A8-87B4-79DA-1C7E-663BC8C78955}"/>
              </a:ext>
            </a:extLst>
          </p:cNvPr>
          <p:cNvSpPr>
            <a:spLocks noGrp="1"/>
          </p:cNvSpPr>
          <p:nvPr>
            <p:ph type="sldNum" sz="quarter" idx="12"/>
          </p:nvPr>
        </p:nvSpPr>
        <p:spPr/>
        <p:txBody>
          <a:bodyPr/>
          <a:lstStyle/>
          <a:p>
            <a:fld id="{917ABF6C-58D2-4102-A55A-26F9465F6D04}" type="slidenum">
              <a:rPr lang="en-GB" smtClean="0"/>
              <a:t>15</a:t>
            </a:fld>
            <a:endParaRPr lang="en-GB"/>
          </a:p>
        </p:txBody>
      </p:sp>
      <p:graphicFrame>
        <p:nvGraphicFramePr>
          <p:cNvPr id="13" name="Diagram 12">
            <a:extLst>
              <a:ext uri="{FF2B5EF4-FFF2-40B4-BE49-F238E27FC236}">
                <a16:creationId xmlns:a16="http://schemas.microsoft.com/office/drawing/2014/main" id="{74A91813-D2B1-67ED-41C0-28E77717CF8A}"/>
              </a:ext>
            </a:extLst>
          </p:cNvPr>
          <p:cNvGraphicFramePr/>
          <p:nvPr/>
        </p:nvGraphicFramePr>
        <p:xfrm>
          <a:off x="1075507" y="1824635"/>
          <a:ext cx="15697202" cy="7685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F58975F5-344D-52AB-2785-E7E477295D41}"/>
              </a:ext>
            </a:extLst>
          </p:cNvPr>
          <p:cNvSpPr txBox="1"/>
          <p:nvPr/>
        </p:nvSpPr>
        <p:spPr>
          <a:xfrm>
            <a:off x="6895560" y="5013458"/>
            <a:ext cx="3959679" cy="1569660"/>
          </a:xfrm>
          <a:prstGeom prst="rect">
            <a:avLst/>
          </a:prstGeom>
          <a:noFill/>
        </p:spPr>
        <p:txBody>
          <a:bodyPr wrap="square">
            <a:spAutoFit/>
          </a:bodyPr>
          <a:lstStyle/>
          <a:p>
            <a:pPr algn="ctr"/>
            <a:r>
              <a:rPr lang="en-US" sz="4800" b="1" dirty="0"/>
              <a:t>Government Actions</a:t>
            </a:r>
          </a:p>
        </p:txBody>
      </p:sp>
    </p:spTree>
    <p:extLst>
      <p:ext uri="{BB962C8B-B14F-4D97-AF65-F5344CB8AC3E}">
        <p14:creationId xmlns:p14="http://schemas.microsoft.com/office/powerpoint/2010/main" val="3700081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3EEFC72-46A7-E13F-5F5F-9F9F8353D681}"/>
              </a:ext>
            </a:extLst>
          </p:cNvPr>
          <p:cNvCxnSpPr>
            <a:cxnSpLocks/>
          </p:cNvCxnSpPr>
          <p:nvPr/>
        </p:nvCxnSpPr>
        <p:spPr>
          <a:xfrm>
            <a:off x="0" y="1256897"/>
            <a:ext cx="16500348" cy="0"/>
          </a:xfrm>
          <a:prstGeom prst="line">
            <a:avLst/>
          </a:prstGeom>
          <a:ln w="76200">
            <a:solidFill>
              <a:srgbClr val="37343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C49317-5168-326C-A164-C12F80501632}"/>
              </a:ext>
            </a:extLst>
          </p:cNvPr>
          <p:cNvCxnSpPr>
            <a:cxnSpLocks/>
          </p:cNvCxnSpPr>
          <p:nvPr/>
        </p:nvCxnSpPr>
        <p:spPr>
          <a:xfrm>
            <a:off x="7524684" y="1256897"/>
            <a:ext cx="7013448" cy="0"/>
          </a:xfrm>
          <a:prstGeom prst="line">
            <a:avLst/>
          </a:prstGeom>
          <a:ln w="76200">
            <a:solidFill>
              <a:srgbClr val="FF690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802E4CBD-C3AE-E1A3-9DCA-CA8DD208FE94}"/>
              </a:ext>
            </a:extLst>
          </p:cNvPr>
          <p:cNvSpPr>
            <a:spLocks noGrp="1"/>
          </p:cNvSpPr>
          <p:nvPr>
            <p:ph type="ftr" sz="quarter" idx="11"/>
          </p:nvPr>
        </p:nvSpPr>
        <p:spPr/>
        <p:txBody>
          <a:bodyPr/>
          <a:lstStyle/>
          <a:p>
            <a:r>
              <a:rPr lang="en-GB"/>
              <a:t>Mental Health Disclosure</a:t>
            </a:r>
          </a:p>
        </p:txBody>
      </p:sp>
      <p:sp>
        <p:nvSpPr>
          <p:cNvPr id="10" name="Slide Number Placeholder 9">
            <a:extLst>
              <a:ext uri="{FF2B5EF4-FFF2-40B4-BE49-F238E27FC236}">
                <a16:creationId xmlns:a16="http://schemas.microsoft.com/office/drawing/2014/main" id="{C77D6A9C-A6B1-71D5-E2AA-5F32BAEC57C2}"/>
              </a:ext>
            </a:extLst>
          </p:cNvPr>
          <p:cNvSpPr>
            <a:spLocks noGrp="1"/>
          </p:cNvSpPr>
          <p:nvPr>
            <p:ph type="sldNum" sz="quarter" idx="12"/>
          </p:nvPr>
        </p:nvSpPr>
        <p:spPr/>
        <p:txBody>
          <a:bodyPr/>
          <a:lstStyle/>
          <a:p>
            <a:fld id="{917ABF6C-58D2-4102-A55A-26F9465F6D04}" type="slidenum">
              <a:rPr lang="en-GB" smtClean="0"/>
              <a:t>16</a:t>
            </a:fld>
            <a:endParaRPr lang="en-GB"/>
          </a:p>
        </p:txBody>
      </p:sp>
      <p:graphicFrame>
        <p:nvGraphicFramePr>
          <p:cNvPr id="16" name="Diagram 15">
            <a:extLst>
              <a:ext uri="{FF2B5EF4-FFF2-40B4-BE49-F238E27FC236}">
                <a16:creationId xmlns:a16="http://schemas.microsoft.com/office/drawing/2014/main" id="{BBAFE466-F0BD-C17D-69CE-ADF6F64CFA97}"/>
              </a:ext>
            </a:extLst>
          </p:cNvPr>
          <p:cNvGraphicFramePr/>
          <p:nvPr/>
        </p:nvGraphicFramePr>
        <p:xfrm>
          <a:off x="2092307" y="1593670"/>
          <a:ext cx="16074971" cy="812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itle 1">
            <a:extLst>
              <a:ext uri="{FF2B5EF4-FFF2-40B4-BE49-F238E27FC236}">
                <a16:creationId xmlns:a16="http://schemas.microsoft.com/office/drawing/2014/main" id="{501FD39C-0357-29B0-64AB-8DC3FBD36916}"/>
              </a:ext>
            </a:extLst>
          </p:cNvPr>
          <p:cNvSpPr txBox="1">
            <a:spLocks/>
          </p:cNvSpPr>
          <p:nvPr/>
        </p:nvSpPr>
        <p:spPr>
          <a:xfrm>
            <a:off x="1" y="0"/>
            <a:ext cx="11648804" cy="1281111"/>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t>Employers</a:t>
            </a:r>
            <a:endParaRPr lang="en-GB" sz="6600" b="1" dirty="0"/>
          </a:p>
        </p:txBody>
      </p:sp>
    </p:spTree>
    <p:extLst>
      <p:ext uri="{BB962C8B-B14F-4D97-AF65-F5344CB8AC3E}">
        <p14:creationId xmlns:p14="http://schemas.microsoft.com/office/powerpoint/2010/main" val="340367438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DEE29F7-43E3-6E2B-9DD6-82FF075ED709}"/>
              </a:ext>
            </a:extLst>
          </p:cNvPr>
          <p:cNvPicPr>
            <a:picLocks noChangeAspect="1"/>
          </p:cNvPicPr>
          <p:nvPr/>
        </p:nvPicPr>
        <p:blipFill>
          <a:blip r:embed="rId2"/>
          <a:stretch>
            <a:fillRect/>
          </a:stretch>
        </p:blipFill>
        <p:spPr>
          <a:xfrm>
            <a:off x="13999031" y="2037805"/>
            <a:ext cx="4267148" cy="4624250"/>
          </a:xfrm>
          <a:prstGeom prst="rect">
            <a:avLst/>
          </a:prstGeom>
        </p:spPr>
      </p:pic>
      <p:sp>
        <p:nvSpPr>
          <p:cNvPr id="4" name="Title 1">
            <a:extLst>
              <a:ext uri="{FF2B5EF4-FFF2-40B4-BE49-F238E27FC236}">
                <a16:creationId xmlns:a16="http://schemas.microsoft.com/office/drawing/2014/main" id="{CE6144B8-EF4D-F6DD-E90F-533CB3830250}"/>
              </a:ext>
            </a:extLst>
          </p:cNvPr>
          <p:cNvSpPr txBox="1">
            <a:spLocks/>
          </p:cNvSpPr>
          <p:nvPr/>
        </p:nvSpPr>
        <p:spPr>
          <a:xfrm>
            <a:off x="1" y="0"/>
            <a:ext cx="11648804" cy="1281111"/>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b="1" dirty="0"/>
              <a:t>Employees: Disclosure benefits</a:t>
            </a:r>
          </a:p>
        </p:txBody>
      </p:sp>
      <p:cxnSp>
        <p:nvCxnSpPr>
          <p:cNvPr id="6" name="Straight Connector 5">
            <a:extLst>
              <a:ext uri="{FF2B5EF4-FFF2-40B4-BE49-F238E27FC236}">
                <a16:creationId xmlns:a16="http://schemas.microsoft.com/office/drawing/2014/main" id="{836526A9-DBC0-AC77-5DA6-FB3B472EAE4B}"/>
              </a:ext>
            </a:extLst>
          </p:cNvPr>
          <p:cNvCxnSpPr>
            <a:cxnSpLocks/>
          </p:cNvCxnSpPr>
          <p:nvPr/>
        </p:nvCxnSpPr>
        <p:spPr>
          <a:xfrm>
            <a:off x="0" y="1256897"/>
            <a:ext cx="16500348" cy="0"/>
          </a:xfrm>
          <a:prstGeom prst="line">
            <a:avLst/>
          </a:prstGeom>
          <a:ln w="76200">
            <a:solidFill>
              <a:srgbClr val="37343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FE75E54-2357-A8E7-E6C9-BEAE5D86A8A2}"/>
              </a:ext>
            </a:extLst>
          </p:cNvPr>
          <p:cNvCxnSpPr>
            <a:cxnSpLocks/>
          </p:cNvCxnSpPr>
          <p:nvPr/>
        </p:nvCxnSpPr>
        <p:spPr>
          <a:xfrm>
            <a:off x="7524684" y="1256897"/>
            <a:ext cx="7013448" cy="0"/>
          </a:xfrm>
          <a:prstGeom prst="line">
            <a:avLst/>
          </a:prstGeom>
          <a:ln w="76200">
            <a:solidFill>
              <a:srgbClr val="FF6900"/>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0A8A36C3-3020-69F3-92B1-501A26986740}"/>
              </a:ext>
            </a:extLst>
          </p:cNvPr>
          <p:cNvSpPr>
            <a:spLocks noGrp="1"/>
          </p:cNvSpPr>
          <p:nvPr>
            <p:ph type="dt" sz="half" idx="10"/>
          </p:nvPr>
        </p:nvSpPr>
        <p:spPr/>
        <p:txBody>
          <a:bodyPr/>
          <a:lstStyle/>
          <a:p>
            <a:fld id="{0AFE2014-02DC-4AC4-8033-B8442B6C8878}" type="datetime1">
              <a:rPr lang="en-GB" smtClean="0"/>
              <a:t>30/10/2024</a:t>
            </a:fld>
            <a:endParaRPr lang="en-GB"/>
          </a:p>
        </p:txBody>
      </p:sp>
      <p:sp>
        <p:nvSpPr>
          <p:cNvPr id="9" name="Footer Placeholder 8">
            <a:extLst>
              <a:ext uri="{FF2B5EF4-FFF2-40B4-BE49-F238E27FC236}">
                <a16:creationId xmlns:a16="http://schemas.microsoft.com/office/drawing/2014/main" id="{C7237FBD-B310-56FF-1F52-446EC680C27E}"/>
              </a:ext>
            </a:extLst>
          </p:cNvPr>
          <p:cNvSpPr>
            <a:spLocks noGrp="1"/>
          </p:cNvSpPr>
          <p:nvPr>
            <p:ph type="ftr" sz="quarter" idx="11"/>
          </p:nvPr>
        </p:nvSpPr>
        <p:spPr/>
        <p:txBody>
          <a:bodyPr/>
          <a:lstStyle/>
          <a:p>
            <a:r>
              <a:rPr lang="en-GB"/>
              <a:t>Mental Health Disclosure</a:t>
            </a:r>
          </a:p>
        </p:txBody>
      </p:sp>
      <p:sp>
        <p:nvSpPr>
          <p:cNvPr id="10" name="Slide Number Placeholder 9">
            <a:extLst>
              <a:ext uri="{FF2B5EF4-FFF2-40B4-BE49-F238E27FC236}">
                <a16:creationId xmlns:a16="http://schemas.microsoft.com/office/drawing/2014/main" id="{018AF247-2515-D0FF-0F00-6745E1A4908F}"/>
              </a:ext>
            </a:extLst>
          </p:cNvPr>
          <p:cNvSpPr>
            <a:spLocks noGrp="1"/>
          </p:cNvSpPr>
          <p:nvPr>
            <p:ph type="sldNum" sz="quarter" idx="12"/>
          </p:nvPr>
        </p:nvSpPr>
        <p:spPr/>
        <p:txBody>
          <a:bodyPr/>
          <a:lstStyle/>
          <a:p>
            <a:fld id="{917ABF6C-58D2-4102-A55A-26F9465F6D04}" type="slidenum">
              <a:rPr lang="en-GB" smtClean="0"/>
              <a:t>17</a:t>
            </a:fld>
            <a:endParaRPr lang="en-GB"/>
          </a:p>
        </p:txBody>
      </p:sp>
      <p:graphicFrame>
        <p:nvGraphicFramePr>
          <p:cNvPr id="14" name="Diagram 13">
            <a:extLst>
              <a:ext uri="{FF2B5EF4-FFF2-40B4-BE49-F238E27FC236}">
                <a16:creationId xmlns:a16="http://schemas.microsoft.com/office/drawing/2014/main" id="{18826C34-5C38-3740-B64E-637325E25126}"/>
              </a:ext>
            </a:extLst>
          </p:cNvPr>
          <p:cNvGraphicFramePr/>
          <p:nvPr/>
        </p:nvGraphicFramePr>
        <p:xfrm>
          <a:off x="1" y="1195250"/>
          <a:ext cx="13999031" cy="812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28913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2689450" y="-65047"/>
            <a:ext cx="20977435" cy="13371831"/>
          </a:xfrm>
          <a:custGeom>
            <a:avLst/>
            <a:gdLst/>
            <a:ahLst/>
            <a:cxnLst/>
            <a:rect l="l" t="t" r="r" b="b"/>
            <a:pathLst>
              <a:path w="20977435" h="13371831">
                <a:moveTo>
                  <a:pt x="0" y="0"/>
                </a:moveTo>
                <a:lnTo>
                  <a:pt x="20977435" y="0"/>
                </a:lnTo>
                <a:lnTo>
                  <a:pt x="20977435" y="13371831"/>
                </a:lnTo>
                <a:lnTo>
                  <a:pt x="0" y="133718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428249" y="-1994393"/>
            <a:ext cx="7864214" cy="6756416"/>
          </a:xfrm>
          <a:custGeom>
            <a:avLst/>
            <a:gdLst/>
            <a:ahLst/>
            <a:cxnLst/>
            <a:rect l="l" t="t" r="r" b="b"/>
            <a:pathLst>
              <a:path w="7864214" h="6756416">
                <a:moveTo>
                  <a:pt x="0" y="0"/>
                </a:moveTo>
                <a:lnTo>
                  <a:pt x="7864214" y="0"/>
                </a:lnTo>
                <a:lnTo>
                  <a:pt x="7864214" y="6756416"/>
                </a:lnTo>
                <a:lnTo>
                  <a:pt x="0" y="67564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531425" y="981475"/>
            <a:ext cx="15225150" cy="1000125"/>
          </a:xfrm>
          <a:prstGeom prst="rect">
            <a:avLst/>
          </a:prstGeom>
        </p:spPr>
        <p:txBody>
          <a:bodyPr lIns="0" tIns="0" rIns="0" bIns="0" rtlCol="0" anchor="t">
            <a:spAutoFit/>
          </a:bodyPr>
          <a:lstStyle/>
          <a:p>
            <a:pPr algn="ctr">
              <a:lnSpc>
                <a:spcPts val="7920"/>
              </a:lnSpc>
            </a:pPr>
            <a:r>
              <a:rPr lang="en-US" sz="6600" b="1">
                <a:solidFill>
                  <a:srgbClr val="342520"/>
                </a:solidFill>
                <a:latin typeface="Lato Bold"/>
                <a:ea typeface="Lato Bold"/>
                <a:cs typeface="Lato Bold"/>
                <a:sym typeface="Lato Bold"/>
              </a:rPr>
              <a:t>UNSUPPORTED WORKER</a:t>
            </a:r>
          </a:p>
        </p:txBody>
      </p:sp>
      <p:sp>
        <p:nvSpPr>
          <p:cNvPr id="5" name="TextBox 5"/>
          <p:cNvSpPr txBox="1"/>
          <p:nvPr/>
        </p:nvSpPr>
        <p:spPr>
          <a:xfrm>
            <a:off x="9960761" y="5487162"/>
            <a:ext cx="3213150" cy="1815465"/>
          </a:xfrm>
          <a:prstGeom prst="rect">
            <a:avLst/>
          </a:prstGeom>
        </p:spPr>
        <p:txBody>
          <a:bodyPr lIns="0" tIns="0" rIns="0" bIns="0" rtlCol="0" anchor="t">
            <a:spAutoFit/>
          </a:bodyPr>
          <a:lstStyle/>
          <a:p>
            <a:pPr algn="ctr">
              <a:lnSpc>
                <a:spcPts val="4830"/>
              </a:lnSpc>
            </a:pPr>
            <a:r>
              <a:rPr lang="en-US" sz="3500" b="1">
                <a:solidFill>
                  <a:srgbClr val="342520"/>
                </a:solidFill>
                <a:latin typeface="Lato Bold"/>
                <a:ea typeface="Lato Bold"/>
                <a:cs typeface="Lato Bold"/>
                <a:sym typeface="Lato Bold"/>
              </a:rPr>
              <a:t>Doctor signs off, pills, disengagement</a:t>
            </a:r>
          </a:p>
        </p:txBody>
      </p:sp>
      <p:sp>
        <p:nvSpPr>
          <p:cNvPr id="6" name="TextBox 6"/>
          <p:cNvSpPr txBox="1"/>
          <p:nvPr/>
        </p:nvSpPr>
        <p:spPr>
          <a:xfrm>
            <a:off x="-71877" y="5571897"/>
            <a:ext cx="3487704" cy="1815465"/>
          </a:xfrm>
          <a:prstGeom prst="rect">
            <a:avLst/>
          </a:prstGeom>
        </p:spPr>
        <p:txBody>
          <a:bodyPr lIns="0" tIns="0" rIns="0" bIns="0" rtlCol="0" anchor="t">
            <a:spAutoFit/>
          </a:bodyPr>
          <a:lstStyle/>
          <a:p>
            <a:pPr algn="ctr">
              <a:lnSpc>
                <a:spcPts val="4830"/>
              </a:lnSpc>
            </a:pPr>
            <a:r>
              <a:rPr lang="en-US" sz="3500" b="1">
                <a:solidFill>
                  <a:srgbClr val="342520"/>
                </a:solidFill>
                <a:latin typeface="Lato Bold"/>
                <a:ea typeface="Lato Bold"/>
                <a:cs typeface="Lato Bold"/>
                <a:sym typeface="Lato Bold"/>
              </a:rPr>
              <a:t>Employee becomes unwell, feels burnout</a:t>
            </a:r>
          </a:p>
        </p:txBody>
      </p:sp>
      <p:sp>
        <p:nvSpPr>
          <p:cNvPr id="7" name="TextBox 7"/>
          <p:cNvSpPr txBox="1"/>
          <p:nvPr/>
        </p:nvSpPr>
        <p:spPr>
          <a:xfrm>
            <a:off x="3084512" y="5571897"/>
            <a:ext cx="3610809" cy="1815465"/>
          </a:xfrm>
          <a:prstGeom prst="rect">
            <a:avLst/>
          </a:prstGeom>
        </p:spPr>
        <p:txBody>
          <a:bodyPr lIns="0" tIns="0" rIns="0" bIns="0" rtlCol="0" anchor="t">
            <a:spAutoFit/>
          </a:bodyPr>
          <a:lstStyle/>
          <a:p>
            <a:pPr algn="ctr">
              <a:lnSpc>
                <a:spcPts val="4830"/>
              </a:lnSpc>
            </a:pPr>
            <a:r>
              <a:rPr lang="en-US" sz="3500" b="1">
                <a:solidFill>
                  <a:srgbClr val="342520"/>
                </a:solidFill>
                <a:latin typeface="Lato Bold"/>
                <a:ea typeface="Lato Bold"/>
                <a:cs typeface="Lato Bold"/>
                <a:sym typeface="Lato Bold"/>
              </a:rPr>
              <a:t>Employee not safe to discuss/ignore</a:t>
            </a:r>
          </a:p>
        </p:txBody>
      </p:sp>
      <p:sp>
        <p:nvSpPr>
          <p:cNvPr id="8" name="TextBox 8"/>
          <p:cNvSpPr txBox="1"/>
          <p:nvPr/>
        </p:nvSpPr>
        <p:spPr>
          <a:xfrm>
            <a:off x="6464246" y="5571897"/>
            <a:ext cx="3388653" cy="1843013"/>
          </a:xfrm>
          <a:prstGeom prst="rect">
            <a:avLst/>
          </a:prstGeom>
        </p:spPr>
        <p:txBody>
          <a:bodyPr lIns="0" tIns="0" rIns="0" bIns="0" rtlCol="0" anchor="t">
            <a:spAutoFit/>
          </a:bodyPr>
          <a:lstStyle/>
          <a:p>
            <a:pPr algn="ctr">
              <a:lnSpc>
                <a:spcPts val="4892"/>
              </a:lnSpc>
            </a:pPr>
            <a:r>
              <a:rPr lang="en-US" sz="3544" b="1">
                <a:solidFill>
                  <a:srgbClr val="342520"/>
                </a:solidFill>
                <a:latin typeface="Lato Bold"/>
                <a:ea typeface="Lato Bold"/>
                <a:cs typeface="Lato Bold"/>
                <a:sym typeface="Lato Bold"/>
              </a:rPr>
              <a:t>Ad hoc time off, performance drops</a:t>
            </a:r>
          </a:p>
        </p:txBody>
      </p:sp>
      <p:sp>
        <p:nvSpPr>
          <p:cNvPr id="9" name="TextBox 9"/>
          <p:cNvSpPr txBox="1"/>
          <p:nvPr/>
        </p:nvSpPr>
        <p:spPr>
          <a:xfrm>
            <a:off x="1028700" y="3510023"/>
            <a:ext cx="1286550" cy="712350"/>
          </a:xfrm>
          <a:prstGeom prst="rect">
            <a:avLst/>
          </a:prstGeom>
        </p:spPr>
        <p:txBody>
          <a:bodyPr lIns="0" tIns="0" rIns="0" bIns="0" rtlCol="0" anchor="t">
            <a:spAutoFit/>
          </a:bodyPr>
          <a:lstStyle/>
          <a:p>
            <a:pPr algn="ctr">
              <a:lnSpc>
                <a:spcPts val="8159"/>
              </a:lnSpc>
            </a:pPr>
            <a:r>
              <a:rPr lang="en-US" sz="6800" b="1">
                <a:solidFill>
                  <a:srgbClr val="00368C"/>
                </a:solidFill>
                <a:latin typeface="Lato Bold"/>
                <a:ea typeface="Lato Bold"/>
                <a:cs typeface="Lato Bold"/>
                <a:sym typeface="Lato Bold"/>
              </a:rPr>
              <a:t>01</a:t>
            </a:r>
          </a:p>
        </p:txBody>
      </p:sp>
      <p:sp>
        <p:nvSpPr>
          <p:cNvPr id="10" name="TextBox 10"/>
          <p:cNvSpPr txBox="1"/>
          <p:nvPr/>
        </p:nvSpPr>
        <p:spPr>
          <a:xfrm>
            <a:off x="4246641" y="3411544"/>
            <a:ext cx="1286550" cy="712350"/>
          </a:xfrm>
          <a:prstGeom prst="rect">
            <a:avLst/>
          </a:prstGeom>
        </p:spPr>
        <p:txBody>
          <a:bodyPr lIns="0" tIns="0" rIns="0" bIns="0" rtlCol="0" anchor="t">
            <a:spAutoFit/>
          </a:bodyPr>
          <a:lstStyle/>
          <a:p>
            <a:pPr algn="ctr">
              <a:lnSpc>
                <a:spcPts val="8159"/>
              </a:lnSpc>
            </a:pPr>
            <a:r>
              <a:rPr lang="en-US" sz="6800" b="1">
                <a:solidFill>
                  <a:srgbClr val="00368C"/>
                </a:solidFill>
                <a:latin typeface="Lato Bold"/>
                <a:ea typeface="Lato Bold"/>
                <a:cs typeface="Lato Bold"/>
                <a:sym typeface="Lato Bold"/>
              </a:rPr>
              <a:t>02</a:t>
            </a:r>
          </a:p>
        </p:txBody>
      </p:sp>
      <p:sp>
        <p:nvSpPr>
          <p:cNvPr id="11" name="TextBox 11"/>
          <p:cNvSpPr txBox="1"/>
          <p:nvPr/>
        </p:nvSpPr>
        <p:spPr>
          <a:xfrm>
            <a:off x="7515297" y="3510023"/>
            <a:ext cx="1286550" cy="712350"/>
          </a:xfrm>
          <a:prstGeom prst="rect">
            <a:avLst/>
          </a:prstGeom>
        </p:spPr>
        <p:txBody>
          <a:bodyPr lIns="0" tIns="0" rIns="0" bIns="0" rtlCol="0" anchor="t">
            <a:spAutoFit/>
          </a:bodyPr>
          <a:lstStyle/>
          <a:p>
            <a:pPr algn="ctr">
              <a:lnSpc>
                <a:spcPts val="8159"/>
              </a:lnSpc>
            </a:pPr>
            <a:r>
              <a:rPr lang="en-US" sz="6800" b="1">
                <a:solidFill>
                  <a:srgbClr val="00368C"/>
                </a:solidFill>
                <a:latin typeface="Lato Bold"/>
                <a:ea typeface="Lato Bold"/>
                <a:cs typeface="Lato Bold"/>
                <a:sym typeface="Lato Bold"/>
              </a:rPr>
              <a:t>03</a:t>
            </a:r>
          </a:p>
        </p:txBody>
      </p:sp>
      <p:sp>
        <p:nvSpPr>
          <p:cNvPr id="12" name="TextBox 12"/>
          <p:cNvSpPr txBox="1"/>
          <p:nvPr/>
        </p:nvSpPr>
        <p:spPr>
          <a:xfrm>
            <a:off x="10924061" y="3510023"/>
            <a:ext cx="1286550" cy="712350"/>
          </a:xfrm>
          <a:prstGeom prst="rect">
            <a:avLst/>
          </a:prstGeom>
        </p:spPr>
        <p:txBody>
          <a:bodyPr lIns="0" tIns="0" rIns="0" bIns="0" rtlCol="0" anchor="t">
            <a:spAutoFit/>
          </a:bodyPr>
          <a:lstStyle/>
          <a:p>
            <a:pPr algn="ctr">
              <a:lnSpc>
                <a:spcPts val="8159"/>
              </a:lnSpc>
            </a:pPr>
            <a:r>
              <a:rPr lang="en-US" sz="6800" b="1">
                <a:solidFill>
                  <a:srgbClr val="00368C"/>
                </a:solidFill>
                <a:latin typeface="Lato Bold"/>
                <a:ea typeface="Lato Bold"/>
                <a:cs typeface="Lato Bold"/>
                <a:sym typeface="Lato Bold"/>
              </a:rPr>
              <a:t>04</a:t>
            </a:r>
          </a:p>
        </p:txBody>
      </p:sp>
      <p:sp>
        <p:nvSpPr>
          <p:cNvPr id="13" name="AutoShape 13"/>
          <p:cNvSpPr/>
          <p:nvPr/>
        </p:nvSpPr>
        <p:spPr>
          <a:xfrm>
            <a:off x="1671975" y="4222373"/>
            <a:ext cx="0" cy="1416199"/>
          </a:xfrm>
          <a:prstGeom prst="line">
            <a:avLst/>
          </a:prstGeom>
          <a:ln w="9525" cap="rnd">
            <a:solidFill>
              <a:srgbClr val="342520"/>
            </a:solidFill>
            <a:prstDash val="solid"/>
            <a:headEnd type="none" w="sm" len="sm"/>
            <a:tailEnd type="oval" w="lg" len="lg"/>
          </a:ln>
        </p:spPr>
      </p:sp>
      <p:sp>
        <p:nvSpPr>
          <p:cNvPr id="14" name="AutoShape 14"/>
          <p:cNvSpPr/>
          <p:nvPr/>
        </p:nvSpPr>
        <p:spPr>
          <a:xfrm>
            <a:off x="4889916" y="4123894"/>
            <a:ext cx="0" cy="1514678"/>
          </a:xfrm>
          <a:prstGeom prst="line">
            <a:avLst/>
          </a:prstGeom>
          <a:ln w="9525" cap="rnd">
            <a:solidFill>
              <a:srgbClr val="342520"/>
            </a:solidFill>
            <a:prstDash val="solid"/>
            <a:headEnd type="none" w="sm" len="sm"/>
            <a:tailEnd type="oval" w="lg" len="lg"/>
          </a:ln>
        </p:spPr>
      </p:sp>
      <p:sp>
        <p:nvSpPr>
          <p:cNvPr id="15" name="AutoShape 15"/>
          <p:cNvSpPr/>
          <p:nvPr/>
        </p:nvSpPr>
        <p:spPr>
          <a:xfrm>
            <a:off x="8158572" y="4222373"/>
            <a:ext cx="0" cy="1416199"/>
          </a:xfrm>
          <a:prstGeom prst="line">
            <a:avLst/>
          </a:prstGeom>
          <a:ln w="9525" cap="rnd">
            <a:solidFill>
              <a:srgbClr val="342520"/>
            </a:solidFill>
            <a:prstDash val="solid"/>
            <a:headEnd type="none" w="sm" len="sm"/>
            <a:tailEnd type="oval" w="lg" len="lg"/>
          </a:ln>
        </p:spPr>
      </p:sp>
      <p:sp>
        <p:nvSpPr>
          <p:cNvPr id="16" name="AutoShape 16"/>
          <p:cNvSpPr/>
          <p:nvPr/>
        </p:nvSpPr>
        <p:spPr>
          <a:xfrm>
            <a:off x="11567336" y="4222373"/>
            <a:ext cx="0" cy="1331464"/>
          </a:xfrm>
          <a:prstGeom prst="line">
            <a:avLst/>
          </a:prstGeom>
          <a:ln w="9525" cap="rnd">
            <a:solidFill>
              <a:srgbClr val="342520"/>
            </a:solidFill>
            <a:prstDash val="solid"/>
            <a:headEnd type="none" w="sm" len="sm"/>
            <a:tailEnd type="oval" w="lg" len="lg"/>
          </a:ln>
        </p:spPr>
      </p:sp>
      <p:sp>
        <p:nvSpPr>
          <p:cNvPr id="17" name="TextBox 17"/>
          <p:cNvSpPr txBox="1"/>
          <p:nvPr/>
        </p:nvSpPr>
        <p:spPr>
          <a:xfrm>
            <a:off x="13793585" y="5487162"/>
            <a:ext cx="3465715" cy="1815465"/>
          </a:xfrm>
          <a:prstGeom prst="rect">
            <a:avLst/>
          </a:prstGeom>
        </p:spPr>
        <p:txBody>
          <a:bodyPr lIns="0" tIns="0" rIns="0" bIns="0" rtlCol="0" anchor="t">
            <a:spAutoFit/>
          </a:bodyPr>
          <a:lstStyle/>
          <a:p>
            <a:pPr algn="ctr">
              <a:lnSpc>
                <a:spcPts val="4830"/>
              </a:lnSpc>
            </a:pPr>
            <a:r>
              <a:rPr lang="en-US" sz="3500" b="1">
                <a:solidFill>
                  <a:srgbClr val="342520"/>
                </a:solidFill>
                <a:latin typeface="Lato Bold"/>
                <a:ea typeface="Lato Bold"/>
                <a:cs typeface="Lato Bold"/>
                <a:sym typeface="Lato Bold"/>
              </a:rPr>
              <a:t>Long term sick? Leaves? Expensive mess.</a:t>
            </a:r>
          </a:p>
        </p:txBody>
      </p:sp>
      <p:sp>
        <p:nvSpPr>
          <p:cNvPr id="18" name="TextBox 18"/>
          <p:cNvSpPr txBox="1"/>
          <p:nvPr/>
        </p:nvSpPr>
        <p:spPr>
          <a:xfrm>
            <a:off x="14782361" y="3351848"/>
            <a:ext cx="1286550" cy="1028700"/>
          </a:xfrm>
          <a:prstGeom prst="rect">
            <a:avLst/>
          </a:prstGeom>
        </p:spPr>
        <p:txBody>
          <a:bodyPr lIns="0" tIns="0" rIns="0" bIns="0" rtlCol="0" anchor="t">
            <a:spAutoFit/>
          </a:bodyPr>
          <a:lstStyle/>
          <a:p>
            <a:pPr algn="ctr">
              <a:lnSpc>
                <a:spcPts val="8159"/>
              </a:lnSpc>
            </a:pPr>
            <a:r>
              <a:rPr lang="en-US" sz="6800" b="1">
                <a:solidFill>
                  <a:srgbClr val="00368C"/>
                </a:solidFill>
                <a:latin typeface="Lato Bold"/>
                <a:ea typeface="Lato Bold"/>
                <a:cs typeface="Lato Bold"/>
                <a:sym typeface="Lato Bold"/>
              </a:rPr>
              <a:t>05</a:t>
            </a:r>
          </a:p>
        </p:txBody>
      </p:sp>
      <p:sp>
        <p:nvSpPr>
          <p:cNvPr id="19" name="AutoShape 19"/>
          <p:cNvSpPr/>
          <p:nvPr/>
        </p:nvSpPr>
        <p:spPr>
          <a:xfrm>
            <a:off x="15430399" y="4222373"/>
            <a:ext cx="0" cy="1331464"/>
          </a:xfrm>
          <a:prstGeom prst="line">
            <a:avLst/>
          </a:prstGeom>
          <a:ln w="9525" cap="rnd">
            <a:solidFill>
              <a:srgbClr val="342520"/>
            </a:solidFill>
            <a:prstDash val="solid"/>
            <a:headEnd type="none" w="sm" len="sm"/>
            <a:tailEnd type="oval" w="lg" len="lg"/>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24840" y="0"/>
            <a:ext cx="18312808" cy="11249078"/>
          </a:xfrm>
          <a:custGeom>
            <a:avLst/>
            <a:gdLst/>
            <a:ahLst/>
            <a:cxnLst/>
            <a:rect l="l" t="t" r="r" b="b"/>
            <a:pathLst>
              <a:path w="18312808" h="11249078">
                <a:moveTo>
                  <a:pt x="0" y="0"/>
                </a:moveTo>
                <a:lnTo>
                  <a:pt x="18312808" y="0"/>
                </a:lnTo>
                <a:lnTo>
                  <a:pt x="18312808" y="11249078"/>
                </a:lnTo>
                <a:lnTo>
                  <a:pt x="0" y="112490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6852025" y="6338057"/>
            <a:ext cx="7864214" cy="6756416"/>
          </a:xfrm>
          <a:custGeom>
            <a:avLst/>
            <a:gdLst/>
            <a:ahLst/>
            <a:cxnLst/>
            <a:rect l="l" t="t" r="r" b="b"/>
            <a:pathLst>
              <a:path w="7864214" h="6756416">
                <a:moveTo>
                  <a:pt x="0" y="0"/>
                </a:moveTo>
                <a:lnTo>
                  <a:pt x="7864214" y="0"/>
                </a:lnTo>
                <a:lnTo>
                  <a:pt x="7864214" y="6756416"/>
                </a:lnTo>
                <a:lnTo>
                  <a:pt x="0" y="67564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277609" y="1028700"/>
            <a:ext cx="15225150" cy="1028700"/>
          </a:xfrm>
          <a:prstGeom prst="rect">
            <a:avLst/>
          </a:prstGeom>
        </p:spPr>
        <p:txBody>
          <a:bodyPr lIns="0" tIns="0" rIns="0" bIns="0" rtlCol="0" anchor="t">
            <a:spAutoFit/>
          </a:bodyPr>
          <a:lstStyle/>
          <a:p>
            <a:pPr algn="ctr">
              <a:lnSpc>
                <a:spcPts val="8159"/>
              </a:lnSpc>
            </a:pPr>
            <a:r>
              <a:rPr lang="en-US" sz="6800" b="1">
                <a:solidFill>
                  <a:srgbClr val="00368C"/>
                </a:solidFill>
                <a:latin typeface="Lato Bold"/>
                <a:ea typeface="Lato Bold"/>
                <a:cs typeface="Lato Bold"/>
                <a:sym typeface="Lato Bold"/>
              </a:rPr>
              <a:t>SUPPORTED WORKER</a:t>
            </a:r>
          </a:p>
        </p:txBody>
      </p:sp>
      <p:sp>
        <p:nvSpPr>
          <p:cNvPr id="5" name="TextBox 5"/>
          <p:cNvSpPr txBox="1"/>
          <p:nvPr/>
        </p:nvSpPr>
        <p:spPr>
          <a:xfrm>
            <a:off x="3121943" y="2730625"/>
            <a:ext cx="1317750" cy="712350"/>
          </a:xfrm>
          <a:prstGeom prst="rect">
            <a:avLst/>
          </a:prstGeom>
        </p:spPr>
        <p:txBody>
          <a:bodyPr lIns="0" tIns="0" rIns="0" bIns="0" rtlCol="0" anchor="t">
            <a:spAutoFit/>
          </a:bodyPr>
          <a:lstStyle/>
          <a:p>
            <a:pPr algn="ctr">
              <a:lnSpc>
                <a:spcPts val="8159"/>
              </a:lnSpc>
            </a:pPr>
            <a:r>
              <a:rPr lang="en-US" sz="6800" b="1">
                <a:solidFill>
                  <a:srgbClr val="00368C"/>
                </a:solidFill>
                <a:latin typeface="Lato Bold"/>
                <a:ea typeface="Lato Bold"/>
                <a:cs typeface="Lato Bold"/>
                <a:sym typeface="Lato Bold"/>
              </a:rPr>
              <a:t>01</a:t>
            </a:r>
          </a:p>
        </p:txBody>
      </p:sp>
      <p:sp>
        <p:nvSpPr>
          <p:cNvPr id="6" name="TextBox 6"/>
          <p:cNvSpPr txBox="1"/>
          <p:nvPr/>
        </p:nvSpPr>
        <p:spPr>
          <a:xfrm>
            <a:off x="3540584" y="6338057"/>
            <a:ext cx="1317750" cy="712350"/>
          </a:xfrm>
          <a:prstGeom prst="rect">
            <a:avLst/>
          </a:prstGeom>
        </p:spPr>
        <p:txBody>
          <a:bodyPr lIns="0" tIns="0" rIns="0" bIns="0" rtlCol="0" anchor="t">
            <a:spAutoFit/>
          </a:bodyPr>
          <a:lstStyle/>
          <a:p>
            <a:pPr algn="ctr">
              <a:lnSpc>
                <a:spcPts val="8159"/>
              </a:lnSpc>
            </a:pPr>
            <a:r>
              <a:rPr lang="en-US" sz="6800" b="1">
                <a:solidFill>
                  <a:srgbClr val="00368C"/>
                </a:solidFill>
                <a:latin typeface="Lato Bold"/>
                <a:ea typeface="Lato Bold"/>
                <a:cs typeface="Lato Bold"/>
                <a:sym typeface="Lato Bold"/>
              </a:rPr>
              <a:t>04</a:t>
            </a:r>
          </a:p>
        </p:txBody>
      </p:sp>
      <p:sp>
        <p:nvSpPr>
          <p:cNvPr id="7" name="TextBox 7"/>
          <p:cNvSpPr txBox="1"/>
          <p:nvPr/>
        </p:nvSpPr>
        <p:spPr>
          <a:xfrm>
            <a:off x="8485161" y="2730625"/>
            <a:ext cx="1317750" cy="712350"/>
          </a:xfrm>
          <a:prstGeom prst="rect">
            <a:avLst/>
          </a:prstGeom>
        </p:spPr>
        <p:txBody>
          <a:bodyPr lIns="0" tIns="0" rIns="0" bIns="0" rtlCol="0" anchor="t">
            <a:spAutoFit/>
          </a:bodyPr>
          <a:lstStyle/>
          <a:p>
            <a:pPr algn="ctr">
              <a:lnSpc>
                <a:spcPts val="8159"/>
              </a:lnSpc>
            </a:pPr>
            <a:r>
              <a:rPr lang="en-US" sz="6800" b="1">
                <a:solidFill>
                  <a:srgbClr val="00368C"/>
                </a:solidFill>
                <a:latin typeface="Lato Bold"/>
                <a:ea typeface="Lato Bold"/>
                <a:cs typeface="Lato Bold"/>
                <a:sym typeface="Lato Bold"/>
              </a:rPr>
              <a:t>02</a:t>
            </a:r>
          </a:p>
        </p:txBody>
      </p:sp>
      <p:sp>
        <p:nvSpPr>
          <p:cNvPr id="8" name="TextBox 8"/>
          <p:cNvSpPr txBox="1"/>
          <p:nvPr/>
        </p:nvSpPr>
        <p:spPr>
          <a:xfrm>
            <a:off x="12770961" y="6338057"/>
            <a:ext cx="1317750" cy="712350"/>
          </a:xfrm>
          <a:prstGeom prst="rect">
            <a:avLst/>
          </a:prstGeom>
        </p:spPr>
        <p:txBody>
          <a:bodyPr lIns="0" tIns="0" rIns="0" bIns="0" rtlCol="0" anchor="t">
            <a:spAutoFit/>
          </a:bodyPr>
          <a:lstStyle/>
          <a:p>
            <a:pPr algn="ctr">
              <a:lnSpc>
                <a:spcPts val="8159"/>
              </a:lnSpc>
            </a:pPr>
            <a:r>
              <a:rPr lang="en-US" sz="6800" b="1">
                <a:solidFill>
                  <a:srgbClr val="00368C"/>
                </a:solidFill>
                <a:latin typeface="Lato Bold"/>
                <a:ea typeface="Lato Bold"/>
                <a:cs typeface="Lato Bold"/>
                <a:sym typeface="Lato Bold"/>
              </a:rPr>
              <a:t>05</a:t>
            </a:r>
          </a:p>
        </p:txBody>
      </p:sp>
      <p:sp>
        <p:nvSpPr>
          <p:cNvPr id="9" name="TextBox 9"/>
          <p:cNvSpPr txBox="1"/>
          <p:nvPr/>
        </p:nvSpPr>
        <p:spPr>
          <a:xfrm>
            <a:off x="13848345" y="2730625"/>
            <a:ext cx="1317750" cy="712350"/>
          </a:xfrm>
          <a:prstGeom prst="rect">
            <a:avLst/>
          </a:prstGeom>
        </p:spPr>
        <p:txBody>
          <a:bodyPr lIns="0" tIns="0" rIns="0" bIns="0" rtlCol="0" anchor="t">
            <a:spAutoFit/>
          </a:bodyPr>
          <a:lstStyle/>
          <a:p>
            <a:pPr algn="ctr">
              <a:lnSpc>
                <a:spcPts val="8159"/>
              </a:lnSpc>
            </a:pPr>
            <a:r>
              <a:rPr lang="en-US" sz="6800" b="1">
                <a:solidFill>
                  <a:srgbClr val="00368C"/>
                </a:solidFill>
                <a:latin typeface="Lato Bold"/>
                <a:ea typeface="Lato Bold"/>
                <a:cs typeface="Lato Bold"/>
                <a:sym typeface="Lato Bold"/>
              </a:rPr>
              <a:t>03</a:t>
            </a:r>
          </a:p>
        </p:txBody>
      </p:sp>
      <p:sp>
        <p:nvSpPr>
          <p:cNvPr id="10" name="TextBox 10"/>
          <p:cNvSpPr txBox="1"/>
          <p:nvPr/>
        </p:nvSpPr>
        <p:spPr>
          <a:xfrm>
            <a:off x="1277609" y="3772284"/>
            <a:ext cx="4525950" cy="1499616"/>
          </a:xfrm>
          <a:prstGeom prst="rect">
            <a:avLst/>
          </a:prstGeom>
        </p:spPr>
        <p:txBody>
          <a:bodyPr lIns="0" tIns="0" rIns="0" bIns="0" rtlCol="0" anchor="t">
            <a:spAutoFit/>
          </a:bodyPr>
          <a:lstStyle/>
          <a:p>
            <a:pPr algn="ctr">
              <a:lnSpc>
                <a:spcPts val="6072"/>
              </a:lnSpc>
            </a:pPr>
            <a:r>
              <a:rPr lang="en-US" sz="4400" b="1">
                <a:solidFill>
                  <a:srgbClr val="342520"/>
                </a:solidFill>
                <a:latin typeface="Lato Bold"/>
                <a:ea typeface="Lato Bold"/>
                <a:cs typeface="Lato Bold"/>
                <a:sym typeface="Lato Bold"/>
              </a:rPr>
              <a:t>Employee becomes unwell</a:t>
            </a:r>
          </a:p>
        </p:txBody>
      </p:sp>
      <p:sp>
        <p:nvSpPr>
          <p:cNvPr id="11" name="TextBox 11"/>
          <p:cNvSpPr txBox="1"/>
          <p:nvPr/>
        </p:nvSpPr>
        <p:spPr>
          <a:xfrm>
            <a:off x="6462366" y="3772284"/>
            <a:ext cx="5709150" cy="2261616"/>
          </a:xfrm>
          <a:prstGeom prst="rect">
            <a:avLst/>
          </a:prstGeom>
        </p:spPr>
        <p:txBody>
          <a:bodyPr lIns="0" tIns="0" rIns="0" bIns="0" rtlCol="0" anchor="t">
            <a:spAutoFit/>
          </a:bodyPr>
          <a:lstStyle/>
          <a:p>
            <a:pPr algn="ctr">
              <a:lnSpc>
                <a:spcPts val="6072"/>
              </a:lnSpc>
            </a:pPr>
            <a:r>
              <a:rPr lang="en-US" sz="4400" b="1">
                <a:solidFill>
                  <a:srgbClr val="342520"/>
                </a:solidFill>
                <a:latin typeface="Lato Bold"/>
                <a:ea typeface="Lato Bold"/>
                <a:cs typeface="Lato Bold"/>
                <a:sym typeface="Lato Bold"/>
              </a:rPr>
              <a:t>Safe to speak: someone listens, manager engages</a:t>
            </a:r>
          </a:p>
        </p:txBody>
      </p:sp>
      <p:sp>
        <p:nvSpPr>
          <p:cNvPr id="12" name="TextBox 12"/>
          <p:cNvSpPr txBox="1"/>
          <p:nvPr/>
        </p:nvSpPr>
        <p:spPr>
          <a:xfrm>
            <a:off x="12484679" y="3772284"/>
            <a:ext cx="4933225" cy="1499616"/>
          </a:xfrm>
          <a:prstGeom prst="rect">
            <a:avLst/>
          </a:prstGeom>
        </p:spPr>
        <p:txBody>
          <a:bodyPr lIns="0" tIns="0" rIns="0" bIns="0" rtlCol="0" anchor="t">
            <a:spAutoFit/>
          </a:bodyPr>
          <a:lstStyle/>
          <a:p>
            <a:pPr algn="ctr">
              <a:lnSpc>
                <a:spcPts val="6072"/>
              </a:lnSpc>
            </a:pPr>
            <a:r>
              <a:rPr lang="en-US" sz="4400" b="1">
                <a:solidFill>
                  <a:srgbClr val="342520"/>
                </a:solidFill>
                <a:latin typeface="Lato Bold"/>
                <a:ea typeface="Lato Bold"/>
                <a:cs typeface="Lato Bold"/>
                <a:sym typeface="Lato Bold"/>
              </a:rPr>
              <a:t>Adjustments, counsellor, support</a:t>
            </a:r>
          </a:p>
        </p:txBody>
      </p:sp>
      <p:sp>
        <p:nvSpPr>
          <p:cNvPr id="13" name="TextBox 13"/>
          <p:cNvSpPr txBox="1"/>
          <p:nvPr/>
        </p:nvSpPr>
        <p:spPr>
          <a:xfrm>
            <a:off x="1936416" y="7383782"/>
            <a:ext cx="4525950" cy="1499616"/>
          </a:xfrm>
          <a:prstGeom prst="rect">
            <a:avLst/>
          </a:prstGeom>
        </p:spPr>
        <p:txBody>
          <a:bodyPr lIns="0" tIns="0" rIns="0" bIns="0" rtlCol="0" anchor="t">
            <a:spAutoFit/>
          </a:bodyPr>
          <a:lstStyle/>
          <a:p>
            <a:pPr algn="ctr">
              <a:lnSpc>
                <a:spcPts val="6072"/>
              </a:lnSpc>
            </a:pPr>
            <a:r>
              <a:rPr lang="en-US" sz="4400" b="1">
                <a:solidFill>
                  <a:srgbClr val="342520"/>
                </a:solidFill>
                <a:latin typeface="Lato Bold"/>
                <a:ea typeface="Lato Bold"/>
                <a:cs typeface="Lato Bold"/>
                <a:sym typeface="Lato Bold"/>
              </a:rPr>
              <a:t>Performance improves in time</a:t>
            </a:r>
          </a:p>
        </p:txBody>
      </p:sp>
      <p:sp>
        <p:nvSpPr>
          <p:cNvPr id="14" name="TextBox 14"/>
          <p:cNvSpPr txBox="1"/>
          <p:nvPr/>
        </p:nvSpPr>
        <p:spPr>
          <a:xfrm>
            <a:off x="11166861" y="7241550"/>
            <a:ext cx="4525950" cy="2261616"/>
          </a:xfrm>
          <a:prstGeom prst="rect">
            <a:avLst/>
          </a:prstGeom>
        </p:spPr>
        <p:txBody>
          <a:bodyPr lIns="0" tIns="0" rIns="0" bIns="0" rtlCol="0" anchor="t">
            <a:spAutoFit/>
          </a:bodyPr>
          <a:lstStyle/>
          <a:p>
            <a:pPr algn="ctr">
              <a:lnSpc>
                <a:spcPts val="6072"/>
              </a:lnSpc>
            </a:pPr>
            <a:r>
              <a:rPr lang="en-US" sz="4400" b="1">
                <a:solidFill>
                  <a:srgbClr val="342520"/>
                </a:solidFill>
                <a:latin typeface="Lato Bold"/>
                <a:ea typeface="Lato Bold"/>
                <a:cs typeface="Lato Bold"/>
                <a:sym typeface="Lato Bold"/>
              </a:rPr>
              <a:t>Employee stays, team is ally, recovery quicker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29670B-C1B6-1C61-8F75-4524606A456E}"/>
              </a:ext>
            </a:extLst>
          </p:cNvPr>
          <p:cNvPicPr>
            <a:picLocks noChangeAspect="1"/>
          </p:cNvPicPr>
          <p:nvPr/>
        </p:nvPicPr>
        <p:blipFill>
          <a:blip r:embed="rId2"/>
          <a:stretch>
            <a:fillRect/>
          </a:stretch>
        </p:blipFill>
        <p:spPr>
          <a:xfrm>
            <a:off x="-23232" y="0"/>
            <a:ext cx="18311232" cy="10287000"/>
          </a:xfrm>
          <a:prstGeom prst="rect">
            <a:avLst/>
          </a:prstGeom>
        </p:spPr>
      </p:pic>
      <p:sp>
        <p:nvSpPr>
          <p:cNvPr id="6" name="TextBox 5"/>
          <p:cNvSpPr txBox="1"/>
          <p:nvPr/>
        </p:nvSpPr>
        <p:spPr>
          <a:xfrm>
            <a:off x="1862310" y="8622056"/>
            <a:ext cx="14191623" cy="1107996"/>
          </a:xfrm>
          <a:prstGeom prst="rect">
            <a:avLst/>
          </a:prstGeom>
          <a:noFill/>
        </p:spPr>
        <p:txBody>
          <a:bodyPr wrap="square" rtlCol="0">
            <a:spAutoFit/>
          </a:bodyPr>
          <a:lstStyle/>
          <a:p>
            <a:pPr algn="ctr"/>
            <a:r>
              <a:rPr lang="en-GB" sz="6600" dirty="0">
                <a:solidFill>
                  <a:schemeClr val="bg1"/>
                </a:solidFill>
              </a:rPr>
              <a:t>WHICH PATH FOR MENTAL HEALTH???</a:t>
            </a:r>
          </a:p>
        </p:txBody>
      </p:sp>
      <p:sp>
        <p:nvSpPr>
          <p:cNvPr id="5" name="Date Placeholder 4">
            <a:extLst>
              <a:ext uri="{FF2B5EF4-FFF2-40B4-BE49-F238E27FC236}">
                <a16:creationId xmlns:a16="http://schemas.microsoft.com/office/drawing/2014/main" id="{0049C172-7264-C257-7190-20F732451FC9}"/>
              </a:ext>
            </a:extLst>
          </p:cNvPr>
          <p:cNvSpPr>
            <a:spLocks noGrp="1"/>
          </p:cNvSpPr>
          <p:nvPr>
            <p:ph type="dt" sz="half" idx="10"/>
          </p:nvPr>
        </p:nvSpPr>
        <p:spPr/>
        <p:txBody>
          <a:bodyPr/>
          <a:lstStyle/>
          <a:p>
            <a:fld id="{18DF8D6D-C0AF-4474-9F47-AB4F58DDED64}" type="datetime1">
              <a:rPr lang="en-GB" smtClean="0"/>
              <a:t>30/10/2024</a:t>
            </a:fld>
            <a:endParaRPr lang="en-GB"/>
          </a:p>
        </p:txBody>
      </p:sp>
      <p:sp>
        <p:nvSpPr>
          <p:cNvPr id="7" name="Footer Placeholder 6">
            <a:extLst>
              <a:ext uri="{FF2B5EF4-FFF2-40B4-BE49-F238E27FC236}">
                <a16:creationId xmlns:a16="http://schemas.microsoft.com/office/drawing/2014/main" id="{6F6077E7-E259-E352-CE4C-12074C49077F}"/>
              </a:ext>
            </a:extLst>
          </p:cNvPr>
          <p:cNvSpPr>
            <a:spLocks noGrp="1"/>
          </p:cNvSpPr>
          <p:nvPr>
            <p:ph type="ftr" sz="quarter" idx="11"/>
          </p:nvPr>
        </p:nvSpPr>
        <p:spPr/>
        <p:txBody>
          <a:bodyPr/>
          <a:lstStyle/>
          <a:p>
            <a:r>
              <a:rPr lang="en-GB"/>
              <a:t>Mental Health Disclosure</a:t>
            </a:r>
          </a:p>
        </p:txBody>
      </p:sp>
      <p:sp>
        <p:nvSpPr>
          <p:cNvPr id="8" name="Slide Number Placeholder 7">
            <a:extLst>
              <a:ext uri="{FF2B5EF4-FFF2-40B4-BE49-F238E27FC236}">
                <a16:creationId xmlns:a16="http://schemas.microsoft.com/office/drawing/2014/main" id="{62A956D1-A948-9F34-5B97-0979887A3610}"/>
              </a:ext>
            </a:extLst>
          </p:cNvPr>
          <p:cNvSpPr>
            <a:spLocks noGrp="1"/>
          </p:cNvSpPr>
          <p:nvPr>
            <p:ph type="sldNum" sz="quarter" idx="12"/>
          </p:nvPr>
        </p:nvSpPr>
        <p:spPr/>
        <p:txBody>
          <a:bodyPr/>
          <a:lstStyle/>
          <a:p>
            <a:fld id="{917ABF6C-58D2-4102-A55A-26F9465F6D04}" type="slidenum">
              <a:rPr lang="en-GB" smtClean="0"/>
              <a:t>2</a:t>
            </a:fld>
            <a:endParaRPr lang="en-GB"/>
          </a:p>
        </p:txBody>
      </p:sp>
    </p:spTree>
    <p:extLst>
      <p:ext uri="{BB962C8B-B14F-4D97-AF65-F5344CB8AC3E}">
        <p14:creationId xmlns:p14="http://schemas.microsoft.com/office/powerpoint/2010/main" val="96405851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3426364" y="-877168"/>
            <a:ext cx="2858538" cy="2848622"/>
          </a:xfrm>
          <a:custGeom>
            <a:avLst/>
            <a:gdLst/>
            <a:ahLst/>
            <a:cxnLst/>
            <a:rect l="l" t="t" r="r" b="b"/>
            <a:pathLst>
              <a:path w="2858538" h="2848622">
                <a:moveTo>
                  <a:pt x="0" y="0"/>
                </a:moveTo>
                <a:lnTo>
                  <a:pt x="2858538" y="0"/>
                </a:lnTo>
                <a:lnTo>
                  <a:pt x="2858538" y="2848622"/>
                </a:lnTo>
                <a:lnTo>
                  <a:pt x="0" y="2848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488175" y="5779950"/>
            <a:ext cx="11799839" cy="9590549"/>
          </a:xfrm>
          <a:custGeom>
            <a:avLst/>
            <a:gdLst/>
            <a:ahLst/>
            <a:cxnLst/>
            <a:rect l="l" t="t" r="r" b="b"/>
            <a:pathLst>
              <a:path w="11799839" h="9590549">
                <a:moveTo>
                  <a:pt x="0" y="0"/>
                </a:moveTo>
                <a:lnTo>
                  <a:pt x="11799839" y="0"/>
                </a:lnTo>
                <a:lnTo>
                  <a:pt x="11799839" y="9590549"/>
                </a:lnTo>
                <a:lnTo>
                  <a:pt x="0" y="95905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 y="4"/>
            <a:ext cx="3636592" cy="4511860"/>
          </a:xfrm>
          <a:custGeom>
            <a:avLst/>
            <a:gdLst/>
            <a:ahLst/>
            <a:cxnLst/>
            <a:rect l="l" t="t" r="r" b="b"/>
            <a:pathLst>
              <a:path w="3636592" h="4511860">
                <a:moveTo>
                  <a:pt x="0" y="0"/>
                </a:moveTo>
                <a:lnTo>
                  <a:pt x="3636592" y="0"/>
                </a:lnTo>
                <a:lnTo>
                  <a:pt x="3636592" y="4511860"/>
                </a:lnTo>
                <a:lnTo>
                  <a:pt x="0" y="4511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a:off x="-10" y="-199272"/>
            <a:ext cx="10294744" cy="10486272"/>
          </a:xfrm>
          <a:custGeom>
            <a:avLst/>
            <a:gdLst/>
            <a:ahLst/>
            <a:cxnLst/>
            <a:rect l="l" t="t" r="r" b="b"/>
            <a:pathLst>
              <a:path w="10294744" h="10486272">
                <a:moveTo>
                  <a:pt x="10294744" y="0"/>
                </a:moveTo>
                <a:lnTo>
                  <a:pt x="0" y="0"/>
                </a:lnTo>
                <a:lnTo>
                  <a:pt x="0" y="10486272"/>
                </a:lnTo>
                <a:lnTo>
                  <a:pt x="10294744" y="10486272"/>
                </a:lnTo>
                <a:lnTo>
                  <a:pt x="10294744" y="0"/>
                </a:lnTo>
                <a:close/>
              </a:path>
            </a:pathLst>
          </a:custGeom>
          <a:blipFill>
            <a:blip r:embed="rId8">
              <a:alphaModFix amt="48000"/>
            </a:blip>
            <a:stretch>
              <a:fillRect l="-6177" t="-2119" b="-2119"/>
            </a:stretch>
          </a:blipFill>
        </p:spPr>
      </p:sp>
      <p:sp>
        <p:nvSpPr>
          <p:cNvPr id="6" name="TextBox 6"/>
          <p:cNvSpPr txBox="1"/>
          <p:nvPr/>
        </p:nvSpPr>
        <p:spPr>
          <a:xfrm>
            <a:off x="9299046" y="2366943"/>
            <a:ext cx="8988954" cy="2689456"/>
          </a:xfrm>
          <a:prstGeom prst="rect">
            <a:avLst/>
          </a:prstGeom>
        </p:spPr>
        <p:txBody>
          <a:bodyPr lIns="0" tIns="0" rIns="0" bIns="0" rtlCol="0" anchor="t">
            <a:spAutoFit/>
          </a:bodyPr>
          <a:lstStyle/>
          <a:p>
            <a:pPr algn="ctr">
              <a:lnSpc>
                <a:spcPts val="7162"/>
              </a:lnSpc>
            </a:pPr>
            <a:r>
              <a:rPr lang="en-US" sz="5115" b="1" spc="-532">
                <a:solidFill>
                  <a:srgbClr val="342520"/>
                </a:solidFill>
                <a:latin typeface="Canva Sans Bold"/>
                <a:ea typeface="Canva Sans Bold"/>
                <a:cs typeface="Canva Sans Bold"/>
                <a:sym typeface="Canva Sans Bold"/>
              </a:rPr>
              <a:t>Where do we find stress in hierarchies?</a:t>
            </a:r>
          </a:p>
          <a:p>
            <a:pPr algn="ctr">
              <a:lnSpc>
                <a:spcPts val="7162"/>
              </a:lnSpc>
            </a:pPr>
            <a:r>
              <a:rPr lang="en-US" sz="5115" b="1" spc="-532">
                <a:solidFill>
                  <a:srgbClr val="342520"/>
                </a:solidFill>
                <a:latin typeface="Canva Sans Bold"/>
                <a:ea typeface="Canva Sans Bold"/>
                <a:cs typeface="Canva Sans Bold"/>
                <a:sym typeface="Canva Sans Bold"/>
              </a:rPr>
              <a:t>TOP? MIDDLE? BOTTOM?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5417375" y="8823633"/>
            <a:ext cx="7864214" cy="6756416"/>
          </a:xfrm>
          <a:custGeom>
            <a:avLst/>
            <a:gdLst/>
            <a:ahLst/>
            <a:cxnLst/>
            <a:rect l="l" t="t" r="r" b="b"/>
            <a:pathLst>
              <a:path w="7864214" h="6756416">
                <a:moveTo>
                  <a:pt x="0" y="0"/>
                </a:moveTo>
                <a:lnTo>
                  <a:pt x="7864214" y="0"/>
                </a:lnTo>
                <a:lnTo>
                  <a:pt x="7864214" y="6756416"/>
                </a:lnTo>
                <a:lnTo>
                  <a:pt x="0" y="67564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5908638" y="28575"/>
            <a:ext cx="10832790" cy="1000125"/>
          </a:xfrm>
          <a:prstGeom prst="rect">
            <a:avLst/>
          </a:prstGeom>
        </p:spPr>
        <p:txBody>
          <a:bodyPr lIns="0" tIns="0" rIns="0" bIns="0" rtlCol="0" anchor="t">
            <a:spAutoFit/>
          </a:bodyPr>
          <a:lstStyle/>
          <a:p>
            <a:pPr algn="r">
              <a:lnSpc>
                <a:spcPts val="7920"/>
              </a:lnSpc>
            </a:pPr>
            <a:r>
              <a:rPr lang="en-US" sz="6600" b="1">
                <a:solidFill>
                  <a:srgbClr val="342520"/>
                </a:solidFill>
                <a:latin typeface="Lato Bold"/>
                <a:ea typeface="Lato Bold"/>
                <a:cs typeface="Lato Bold"/>
                <a:sym typeface="Lato Bold"/>
              </a:rPr>
              <a:t>TAKE HOME MESSAGE</a:t>
            </a:r>
          </a:p>
        </p:txBody>
      </p:sp>
      <p:sp>
        <p:nvSpPr>
          <p:cNvPr id="4" name="Freeform 4"/>
          <p:cNvSpPr/>
          <p:nvPr/>
        </p:nvSpPr>
        <p:spPr>
          <a:xfrm>
            <a:off x="-793152" y="-912025"/>
            <a:ext cx="6915331" cy="10763117"/>
          </a:xfrm>
          <a:custGeom>
            <a:avLst/>
            <a:gdLst/>
            <a:ahLst/>
            <a:cxnLst/>
            <a:rect l="l" t="t" r="r" b="b"/>
            <a:pathLst>
              <a:path w="6915331" h="10763117">
                <a:moveTo>
                  <a:pt x="0" y="0"/>
                </a:moveTo>
                <a:lnTo>
                  <a:pt x="6915331" y="0"/>
                </a:lnTo>
                <a:lnTo>
                  <a:pt x="6915331" y="10763116"/>
                </a:lnTo>
                <a:lnTo>
                  <a:pt x="0" y="107631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6918193" y="1124746"/>
            <a:ext cx="10530936" cy="8726345"/>
          </a:xfrm>
          <a:prstGeom prst="rect">
            <a:avLst/>
          </a:prstGeom>
        </p:spPr>
        <p:txBody>
          <a:bodyPr lIns="0" tIns="0" rIns="0" bIns="0" rtlCol="0" anchor="t">
            <a:spAutoFit/>
          </a:bodyPr>
          <a:lstStyle/>
          <a:p>
            <a:pPr marL="635415" lvl="1" indent="-317707" algn="just">
              <a:lnSpc>
                <a:spcPts val="4120"/>
              </a:lnSpc>
              <a:buFont typeface="Arial"/>
              <a:buChar char="•"/>
            </a:pPr>
            <a:r>
              <a:rPr lang="en-US" sz="2943">
                <a:solidFill>
                  <a:srgbClr val="342520"/>
                </a:solidFill>
                <a:latin typeface="Canva Sans"/>
                <a:ea typeface="Canva Sans"/>
                <a:cs typeface="Canva Sans"/>
                <a:sym typeface="Canva Sans"/>
              </a:rPr>
              <a:t>The most prevalent reason people have for not disclosing their mental health problems is that workers are afraid it would affect their career. </a:t>
            </a:r>
          </a:p>
          <a:p>
            <a:pPr marL="635415" lvl="1" indent="-317707" algn="just">
              <a:lnSpc>
                <a:spcPts val="4120"/>
              </a:lnSpc>
              <a:buFont typeface="Arial"/>
              <a:buChar char="•"/>
            </a:pPr>
            <a:r>
              <a:rPr lang="en-US" sz="2943">
                <a:solidFill>
                  <a:srgbClr val="342520"/>
                </a:solidFill>
                <a:latin typeface="Canva Sans"/>
                <a:ea typeface="Canva Sans"/>
                <a:cs typeface="Canva Sans"/>
                <a:sym typeface="Canva Sans"/>
              </a:rPr>
              <a:t>Supervisors/managers and co-workers are two groups that critically contribute to mental health in the workplace. </a:t>
            </a:r>
          </a:p>
          <a:p>
            <a:pPr marL="635415" lvl="1" indent="-317707" algn="just">
              <a:lnSpc>
                <a:spcPts val="4120"/>
              </a:lnSpc>
              <a:buFont typeface="Arial"/>
              <a:buChar char="•"/>
            </a:pPr>
            <a:r>
              <a:rPr lang="en-US" sz="2943">
                <a:solidFill>
                  <a:srgbClr val="342520"/>
                </a:solidFill>
                <a:latin typeface="Canva Sans"/>
                <a:ea typeface="Canva Sans"/>
                <a:cs typeface="Canva Sans"/>
                <a:sym typeface="Canva Sans"/>
              </a:rPr>
              <a:t>Significant proportion of workers have mental health disorders who are either struggling at work or are trying to return to work from a disability leave. </a:t>
            </a:r>
          </a:p>
          <a:p>
            <a:pPr marL="635415" lvl="1" indent="-317707" algn="just">
              <a:lnSpc>
                <a:spcPts val="4120"/>
              </a:lnSpc>
              <a:buFont typeface="Arial"/>
              <a:buChar char="•"/>
            </a:pPr>
            <a:r>
              <a:rPr lang="en-US" sz="2943">
                <a:solidFill>
                  <a:srgbClr val="342520"/>
                </a:solidFill>
                <a:latin typeface="Canva Sans"/>
                <a:ea typeface="Canva Sans"/>
                <a:cs typeface="Canva Sans"/>
                <a:sym typeface="Canva Sans"/>
              </a:rPr>
              <a:t>Support of these workers could benefit their workplace and minimize productivity loss. </a:t>
            </a:r>
          </a:p>
          <a:p>
            <a:pPr marL="635415" lvl="1" indent="-317707" algn="just">
              <a:lnSpc>
                <a:spcPts val="4120"/>
              </a:lnSpc>
              <a:buFont typeface="Arial"/>
              <a:buChar char="•"/>
            </a:pPr>
            <a:r>
              <a:rPr lang="en-US" sz="2943">
                <a:solidFill>
                  <a:srgbClr val="342520"/>
                </a:solidFill>
                <a:latin typeface="Canva Sans"/>
                <a:ea typeface="Canva Sans"/>
                <a:cs typeface="Canva Sans"/>
                <a:sym typeface="Canva Sans"/>
              </a:rPr>
              <a:t>Organisations need to take more proactive approach to building and maintaining a positive and supportive workplace culture. </a:t>
            </a:r>
          </a:p>
          <a:p>
            <a:pPr marL="635415" lvl="1" indent="-317707" algn="just">
              <a:lnSpc>
                <a:spcPts val="4120"/>
              </a:lnSpc>
              <a:buFont typeface="Arial"/>
              <a:buChar char="•"/>
            </a:pPr>
            <a:r>
              <a:rPr lang="en-US" sz="2943">
                <a:solidFill>
                  <a:srgbClr val="342520"/>
                </a:solidFill>
                <a:latin typeface="Canva Sans"/>
                <a:ea typeface="Canva Sans"/>
                <a:cs typeface="Canva Sans"/>
                <a:sym typeface="Canva Sans"/>
              </a:rPr>
              <a:t>By making disclosure safe, stigma and burden of mental disorders in the workplace can be decreased</a:t>
            </a:r>
          </a:p>
          <a:p>
            <a:pPr algn="just">
              <a:lnSpc>
                <a:spcPts val="4120"/>
              </a:lnSpc>
            </a:pPr>
            <a:endParaRPr lang="en-US" sz="2943">
              <a:solidFill>
                <a:srgbClr val="342520"/>
              </a:solidFill>
              <a:latin typeface="Canva Sans"/>
              <a:ea typeface="Canva Sans"/>
              <a:cs typeface="Canva Sans"/>
              <a:sym typeface="Canva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2" y="6159100"/>
            <a:ext cx="5520672" cy="4127920"/>
          </a:xfrm>
          <a:custGeom>
            <a:avLst/>
            <a:gdLst/>
            <a:ahLst/>
            <a:cxnLst/>
            <a:rect l="l" t="t" r="r" b="b"/>
            <a:pathLst>
              <a:path w="5520672" h="4127920">
                <a:moveTo>
                  <a:pt x="0" y="0"/>
                </a:moveTo>
                <a:lnTo>
                  <a:pt x="5520672" y="0"/>
                </a:lnTo>
                <a:lnTo>
                  <a:pt x="5520672" y="4127920"/>
                </a:lnTo>
                <a:lnTo>
                  <a:pt x="0" y="41279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 y="-4973666"/>
            <a:ext cx="10180712" cy="9498230"/>
          </a:xfrm>
          <a:custGeom>
            <a:avLst/>
            <a:gdLst/>
            <a:ahLst/>
            <a:cxnLst/>
            <a:rect l="l" t="t" r="r" b="b"/>
            <a:pathLst>
              <a:path w="10180712" h="9498230">
                <a:moveTo>
                  <a:pt x="0" y="0"/>
                </a:moveTo>
                <a:lnTo>
                  <a:pt x="10180712" y="0"/>
                </a:lnTo>
                <a:lnTo>
                  <a:pt x="10180712" y="9498230"/>
                </a:lnTo>
                <a:lnTo>
                  <a:pt x="0" y="9498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814501" y="1497415"/>
            <a:ext cx="2889598" cy="9323370"/>
          </a:xfrm>
          <a:custGeom>
            <a:avLst/>
            <a:gdLst/>
            <a:ahLst/>
            <a:cxnLst/>
            <a:rect l="l" t="t" r="r" b="b"/>
            <a:pathLst>
              <a:path w="2889598" h="9323370">
                <a:moveTo>
                  <a:pt x="0" y="0"/>
                </a:moveTo>
                <a:lnTo>
                  <a:pt x="2889598" y="0"/>
                </a:lnTo>
                <a:lnTo>
                  <a:pt x="2889598" y="9323370"/>
                </a:lnTo>
                <a:lnTo>
                  <a:pt x="0" y="9323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2" y="-410154"/>
            <a:ext cx="19549446" cy="13199519"/>
          </a:xfrm>
          <a:custGeom>
            <a:avLst/>
            <a:gdLst/>
            <a:ahLst/>
            <a:cxnLst/>
            <a:rect l="l" t="t" r="r" b="b"/>
            <a:pathLst>
              <a:path w="19549446" h="13199519">
                <a:moveTo>
                  <a:pt x="0" y="0"/>
                </a:moveTo>
                <a:lnTo>
                  <a:pt x="19549446" y="0"/>
                </a:lnTo>
                <a:lnTo>
                  <a:pt x="19549446" y="13199520"/>
                </a:lnTo>
                <a:lnTo>
                  <a:pt x="0" y="13199520"/>
                </a:lnTo>
                <a:lnTo>
                  <a:pt x="0" y="0"/>
                </a:lnTo>
                <a:close/>
              </a:path>
            </a:pathLst>
          </a:custGeom>
          <a:blipFill>
            <a:blip r:embed="rId8"/>
            <a:stretch>
              <a:fillRect l="-968" t="-777" r="-968"/>
            </a:stretch>
          </a:blipFill>
        </p:spPr>
      </p:sp>
      <p:sp>
        <p:nvSpPr>
          <p:cNvPr id="6" name="TextBox 6"/>
          <p:cNvSpPr txBox="1"/>
          <p:nvPr/>
        </p:nvSpPr>
        <p:spPr>
          <a:xfrm>
            <a:off x="6306446" y="7331111"/>
            <a:ext cx="11409895" cy="2714625"/>
          </a:xfrm>
          <a:prstGeom prst="rect">
            <a:avLst/>
          </a:prstGeom>
        </p:spPr>
        <p:txBody>
          <a:bodyPr lIns="0" tIns="0" rIns="0" bIns="0" rtlCol="0" anchor="t">
            <a:spAutoFit/>
          </a:bodyPr>
          <a:lstStyle/>
          <a:p>
            <a:pPr algn="ctr">
              <a:lnSpc>
                <a:spcPts val="7179"/>
              </a:lnSpc>
            </a:pPr>
            <a:r>
              <a:rPr lang="en-US" sz="5983" b="1" spc="-406">
                <a:solidFill>
                  <a:srgbClr val="EFEFEF"/>
                </a:solidFill>
                <a:latin typeface="Canva Sans Bold"/>
                <a:ea typeface="Canva Sans Bold"/>
                <a:cs typeface="Canva Sans Bold"/>
                <a:sym typeface="Canva Sans Bold"/>
              </a:rPr>
              <a:t>LETS HEAL OUR WORKPLACES </a:t>
            </a:r>
          </a:p>
          <a:p>
            <a:pPr algn="ctr">
              <a:lnSpc>
                <a:spcPts val="7179"/>
              </a:lnSpc>
            </a:pPr>
            <a:r>
              <a:rPr lang="en-US" sz="5983" b="1" spc="-406">
                <a:solidFill>
                  <a:srgbClr val="EFEFEF"/>
                </a:solidFill>
                <a:latin typeface="Canva Sans Bold"/>
                <a:ea typeface="Canva Sans Bold"/>
                <a:cs typeface="Canva Sans Bold"/>
                <a:sym typeface="Canva Sans Bold"/>
              </a:rPr>
              <a:t>AND </a:t>
            </a:r>
          </a:p>
          <a:p>
            <a:pPr algn="ctr">
              <a:lnSpc>
                <a:spcPts val="7179"/>
              </a:lnSpc>
              <a:spcBef>
                <a:spcPct val="0"/>
              </a:spcBef>
            </a:pPr>
            <a:r>
              <a:rPr lang="en-US" sz="5983" b="1" spc="-406">
                <a:solidFill>
                  <a:srgbClr val="EFEFEF"/>
                </a:solidFill>
                <a:latin typeface="Canva Sans Bold"/>
                <a:ea typeface="Canva Sans Bold"/>
                <a:cs typeface="Canva Sans Bold"/>
                <a:sym typeface="Canva Sans Bold"/>
              </a:rPr>
              <a:t>MAKE THEM A HEALTHIER SPACE!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6622942" y="-2977967"/>
            <a:ext cx="7247170" cy="8281581"/>
          </a:xfrm>
          <a:custGeom>
            <a:avLst/>
            <a:gdLst/>
            <a:ahLst/>
            <a:cxnLst/>
            <a:rect l="l" t="t" r="r" b="b"/>
            <a:pathLst>
              <a:path w="7247170" h="8281581">
                <a:moveTo>
                  <a:pt x="0" y="0"/>
                </a:moveTo>
                <a:lnTo>
                  <a:pt x="7247170" y="0"/>
                </a:lnTo>
                <a:lnTo>
                  <a:pt x="7247170" y="8281580"/>
                </a:lnTo>
                <a:lnTo>
                  <a:pt x="0" y="82815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6158" y="-152400"/>
            <a:ext cx="18404166" cy="10487096"/>
          </a:xfrm>
          <a:custGeom>
            <a:avLst/>
            <a:gdLst/>
            <a:ahLst/>
            <a:cxnLst/>
            <a:rect l="l" t="t" r="r" b="b"/>
            <a:pathLst>
              <a:path w="18404166" h="10487096">
                <a:moveTo>
                  <a:pt x="0" y="0"/>
                </a:moveTo>
                <a:lnTo>
                  <a:pt x="18404166" y="0"/>
                </a:lnTo>
                <a:lnTo>
                  <a:pt x="18404166" y="10487096"/>
                </a:lnTo>
                <a:lnTo>
                  <a:pt x="0" y="104870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531425" y="981475"/>
            <a:ext cx="15225150" cy="1000125"/>
          </a:xfrm>
          <a:prstGeom prst="rect">
            <a:avLst/>
          </a:prstGeom>
        </p:spPr>
        <p:txBody>
          <a:bodyPr lIns="0" tIns="0" rIns="0" bIns="0" rtlCol="0" anchor="t">
            <a:spAutoFit/>
          </a:bodyPr>
          <a:lstStyle/>
          <a:p>
            <a:pPr algn="ctr">
              <a:lnSpc>
                <a:spcPts val="7920"/>
              </a:lnSpc>
            </a:pPr>
            <a:r>
              <a:rPr lang="en-US" sz="6600" b="1">
                <a:solidFill>
                  <a:srgbClr val="342520"/>
                </a:solidFill>
                <a:latin typeface="Lato Bold"/>
                <a:ea typeface="Lato Bold"/>
                <a:cs typeface="Lato Bold"/>
                <a:sym typeface="Lato Bold"/>
              </a:rPr>
              <a:t>What Mental Health is ...</a:t>
            </a:r>
          </a:p>
        </p:txBody>
      </p:sp>
      <p:sp>
        <p:nvSpPr>
          <p:cNvPr id="6" name="TextBox 6"/>
          <p:cNvSpPr txBox="1"/>
          <p:nvPr/>
        </p:nvSpPr>
        <p:spPr>
          <a:xfrm>
            <a:off x="1746374" y="3664800"/>
            <a:ext cx="14103225" cy="2000548"/>
          </a:xfrm>
          <a:prstGeom prst="rect">
            <a:avLst/>
          </a:prstGeom>
        </p:spPr>
        <p:txBody>
          <a:bodyPr wrap="square" lIns="0" tIns="0" rIns="0" bIns="0" rtlCol="0" anchor="t">
            <a:spAutoFit/>
          </a:bodyPr>
          <a:lstStyle/>
          <a:p>
            <a:pPr marL="604520" lvl="1" indent="-302260" algn="l">
              <a:lnSpc>
                <a:spcPts val="3863"/>
              </a:lnSpc>
              <a:buFont typeface="Arial"/>
              <a:buChar char="•"/>
            </a:pPr>
            <a:r>
              <a:rPr lang="en-US" sz="4000" dirty="0">
                <a:solidFill>
                  <a:srgbClr val="342520"/>
                </a:solidFill>
                <a:latin typeface="Arimo"/>
                <a:ea typeface="Arimo"/>
                <a:cs typeface="Arimo"/>
                <a:sym typeface="Arimo"/>
              </a:rPr>
              <a:t>Mental health is a state of mental well being that enables people to cope with the stress of life, </a:t>
            </a:r>
            <a:r>
              <a:rPr lang="en-US" sz="4000" dirty="0" err="1">
                <a:solidFill>
                  <a:srgbClr val="342520"/>
                </a:solidFill>
                <a:latin typeface="Arimo"/>
                <a:ea typeface="Arimo"/>
                <a:cs typeface="Arimo"/>
                <a:sym typeface="Arimo"/>
              </a:rPr>
              <a:t>realise</a:t>
            </a:r>
            <a:r>
              <a:rPr lang="en-US" sz="4000" dirty="0">
                <a:solidFill>
                  <a:srgbClr val="342520"/>
                </a:solidFill>
                <a:latin typeface="Arimo"/>
                <a:ea typeface="Arimo"/>
                <a:cs typeface="Arimo"/>
                <a:sym typeface="Arimo"/>
              </a:rPr>
              <a:t> their abilities, learn well and work well and contribute to their community.(WHO)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3C8F2-8807-3EB2-6E37-AF8EF02EE8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326285-EB8C-3F17-2854-BCD5AF4830E5}"/>
              </a:ext>
            </a:extLst>
          </p:cNvPr>
          <p:cNvSpPr>
            <a:spLocks noGrp="1"/>
          </p:cNvSpPr>
          <p:nvPr>
            <p:ph type="title"/>
          </p:nvPr>
        </p:nvSpPr>
        <p:spPr>
          <a:xfrm>
            <a:off x="1" y="0"/>
            <a:ext cx="11648804" cy="1281111"/>
          </a:xfrm>
        </p:spPr>
        <p:txBody>
          <a:bodyPr/>
          <a:lstStyle/>
          <a:p>
            <a:r>
              <a:rPr lang="en-GB" b="1" dirty="0"/>
              <a:t>Facts about mental health</a:t>
            </a:r>
          </a:p>
        </p:txBody>
      </p:sp>
      <p:cxnSp>
        <p:nvCxnSpPr>
          <p:cNvPr id="5" name="Straight Connector 4">
            <a:extLst>
              <a:ext uri="{FF2B5EF4-FFF2-40B4-BE49-F238E27FC236}">
                <a16:creationId xmlns:a16="http://schemas.microsoft.com/office/drawing/2014/main" id="{6B91330B-9E00-AB10-8761-B1191FB05884}"/>
              </a:ext>
            </a:extLst>
          </p:cNvPr>
          <p:cNvCxnSpPr>
            <a:cxnSpLocks/>
          </p:cNvCxnSpPr>
          <p:nvPr/>
        </p:nvCxnSpPr>
        <p:spPr>
          <a:xfrm>
            <a:off x="0" y="1256897"/>
            <a:ext cx="16500348" cy="0"/>
          </a:xfrm>
          <a:prstGeom prst="line">
            <a:avLst/>
          </a:prstGeom>
          <a:ln w="76200">
            <a:solidFill>
              <a:srgbClr val="37343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1EEE76E-73E9-6227-863A-A7A9C15A1C80}"/>
              </a:ext>
            </a:extLst>
          </p:cNvPr>
          <p:cNvCxnSpPr>
            <a:cxnSpLocks/>
          </p:cNvCxnSpPr>
          <p:nvPr/>
        </p:nvCxnSpPr>
        <p:spPr>
          <a:xfrm>
            <a:off x="7524684" y="1256897"/>
            <a:ext cx="7013448" cy="0"/>
          </a:xfrm>
          <a:prstGeom prst="line">
            <a:avLst/>
          </a:prstGeom>
          <a:ln w="76200">
            <a:solidFill>
              <a:srgbClr val="FF6900"/>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106767FE-7707-5644-FC25-3EFC6042AE82}"/>
              </a:ext>
            </a:extLst>
          </p:cNvPr>
          <p:cNvSpPr>
            <a:spLocks noGrp="1"/>
          </p:cNvSpPr>
          <p:nvPr>
            <p:ph type="dt" sz="half" idx="10"/>
          </p:nvPr>
        </p:nvSpPr>
        <p:spPr/>
        <p:txBody>
          <a:bodyPr/>
          <a:lstStyle/>
          <a:p>
            <a:fld id="{4943D315-C991-4194-B5F1-D320A9CF21C6}" type="datetime1">
              <a:rPr lang="en-GB" smtClean="0"/>
              <a:t>30/10/2024</a:t>
            </a:fld>
            <a:endParaRPr lang="en-GB"/>
          </a:p>
        </p:txBody>
      </p:sp>
      <p:sp>
        <p:nvSpPr>
          <p:cNvPr id="8" name="Footer Placeholder 7">
            <a:extLst>
              <a:ext uri="{FF2B5EF4-FFF2-40B4-BE49-F238E27FC236}">
                <a16:creationId xmlns:a16="http://schemas.microsoft.com/office/drawing/2014/main" id="{AFF054A4-0B0A-258E-CF08-914563724696}"/>
              </a:ext>
            </a:extLst>
          </p:cNvPr>
          <p:cNvSpPr>
            <a:spLocks noGrp="1"/>
          </p:cNvSpPr>
          <p:nvPr>
            <p:ph type="ftr" sz="quarter" idx="11"/>
          </p:nvPr>
        </p:nvSpPr>
        <p:spPr/>
        <p:txBody>
          <a:bodyPr/>
          <a:lstStyle/>
          <a:p>
            <a:r>
              <a:rPr lang="en-GB"/>
              <a:t>Mental Health Disclosure</a:t>
            </a:r>
          </a:p>
        </p:txBody>
      </p:sp>
      <p:sp>
        <p:nvSpPr>
          <p:cNvPr id="9" name="Slide Number Placeholder 8">
            <a:extLst>
              <a:ext uri="{FF2B5EF4-FFF2-40B4-BE49-F238E27FC236}">
                <a16:creationId xmlns:a16="http://schemas.microsoft.com/office/drawing/2014/main" id="{55D3243F-A9C5-C55A-9B3A-98BB1B724D9F}"/>
              </a:ext>
            </a:extLst>
          </p:cNvPr>
          <p:cNvSpPr>
            <a:spLocks noGrp="1"/>
          </p:cNvSpPr>
          <p:nvPr>
            <p:ph type="sldNum" sz="quarter" idx="12"/>
          </p:nvPr>
        </p:nvSpPr>
        <p:spPr/>
        <p:txBody>
          <a:bodyPr/>
          <a:lstStyle/>
          <a:p>
            <a:fld id="{917ABF6C-58D2-4102-A55A-26F9465F6D04}" type="slidenum">
              <a:rPr lang="en-GB" smtClean="0"/>
              <a:t>4</a:t>
            </a:fld>
            <a:endParaRPr lang="en-GB"/>
          </a:p>
        </p:txBody>
      </p:sp>
      <p:graphicFrame>
        <p:nvGraphicFramePr>
          <p:cNvPr id="15" name="Diagram 14">
            <a:extLst>
              <a:ext uri="{FF2B5EF4-FFF2-40B4-BE49-F238E27FC236}">
                <a16:creationId xmlns:a16="http://schemas.microsoft.com/office/drawing/2014/main" id="{7FB5E19F-CD5C-0D7A-F9F5-A639B5760D91}"/>
              </a:ext>
            </a:extLst>
          </p:cNvPr>
          <p:cNvGraphicFramePr/>
          <p:nvPr/>
        </p:nvGraphicFramePr>
        <p:xfrm>
          <a:off x="596537" y="1367219"/>
          <a:ext cx="17094927" cy="812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862235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3D81C3-7FD5-B9FC-3230-FDC4A791442C}"/>
              </a:ext>
            </a:extLst>
          </p:cNvPr>
          <p:cNvSpPr>
            <a:spLocks noGrp="1"/>
          </p:cNvSpPr>
          <p:nvPr>
            <p:ph type="title"/>
          </p:nvPr>
        </p:nvSpPr>
        <p:spPr>
          <a:xfrm>
            <a:off x="1" y="0"/>
            <a:ext cx="11648804" cy="1281111"/>
          </a:xfrm>
        </p:spPr>
        <p:txBody>
          <a:bodyPr/>
          <a:lstStyle/>
          <a:p>
            <a:r>
              <a:rPr lang="en-GB" b="1"/>
              <a:t>Factors affecting Mental Health</a:t>
            </a:r>
            <a:endParaRPr lang="en-GB" b="1" dirty="0"/>
          </a:p>
        </p:txBody>
      </p:sp>
      <p:cxnSp>
        <p:nvCxnSpPr>
          <p:cNvPr id="6" name="Straight Connector 5">
            <a:extLst>
              <a:ext uri="{FF2B5EF4-FFF2-40B4-BE49-F238E27FC236}">
                <a16:creationId xmlns:a16="http://schemas.microsoft.com/office/drawing/2014/main" id="{F4702220-8D00-E5FD-EE68-2E934FFA4A7C}"/>
              </a:ext>
            </a:extLst>
          </p:cNvPr>
          <p:cNvCxnSpPr>
            <a:cxnSpLocks/>
          </p:cNvCxnSpPr>
          <p:nvPr/>
        </p:nvCxnSpPr>
        <p:spPr>
          <a:xfrm>
            <a:off x="0" y="1256897"/>
            <a:ext cx="16500348" cy="0"/>
          </a:xfrm>
          <a:prstGeom prst="line">
            <a:avLst/>
          </a:prstGeom>
          <a:ln w="76200">
            <a:solidFill>
              <a:srgbClr val="37343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7B97374-FB79-4448-2657-4515EFD51609}"/>
              </a:ext>
            </a:extLst>
          </p:cNvPr>
          <p:cNvCxnSpPr>
            <a:cxnSpLocks/>
          </p:cNvCxnSpPr>
          <p:nvPr/>
        </p:nvCxnSpPr>
        <p:spPr>
          <a:xfrm>
            <a:off x="7524684" y="1256897"/>
            <a:ext cx="7013448" cy="0"/>
          </a:xfrm>
          <a:prstGeom prst="line">
            <a:avLst/>
          </a:prstGeom>
          <a:ln w="76200">
            <a:solidFill>
              <a:srgbClr val="FF6900"/>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A41AACDB-73F9-CAE3-5BAD-FE63E4253A0A}"/>
              </a:ext>
            </a:extLst>
          </p:cNvPr>
          <p:cNvSpPr>
            <a:spLocks noGrp="1"/>
          </p:cNvSpPr>
          <p:nvPr>
            <p:ph type="dt" sz="half" idx="10"/>
          </p:nvPr>
        </p:nvSpPr>
        <p:spPr/>
        <p:txBody>
          <a:bodyPr/>
          <a:lstStyle/>
          <a:p>
            <a:fld id="{D83ABBB8-EF6C-494E-AAF9-3DDDD51B9D97}" type="datetime1">
              <a:rPr lang="en-GB" smtClean="0"/>
              <a:t>30/10/2024</a:t>
            </a:fld>
            <a:endParaRPr lang="en-GB"/>
          </a:p>
        </p:txBody>
      </p:sp>
      <p:sp>
        <p:nvSpPr>
          <p:cNvPr id="9" name="Footer Placeholder 8">
            <a:extLst>
              <a:ext uri="{FF2B5EF4-FFF2-40B4-BE49-F238E27FC236}">
                <a16:creationId xmlns:a16="http://schemas.microsoft.com/office/drawing/2014/main" id="{C126D6F7-C7EA-6EA5-1FB8-ADB87EFBEE2F}"/>
              </a:ext>
            </a:extLst>
          </p:cNvPr>
          <p:cNvSpPr>
            <a:spLocks noGrp="1"/>
          </p:cNvSpPr>
          <p:nvPr>
            <p:ph type="ftr" sz="quarter" idx="11"/>
          </p:nvPr>
        </p:nvSpPr>
        <p:spPr/>
        <p:txBody>
          <a:bodyPr/>
          <a:lstStyle/>
          <a:p>
            <a:r>
              <a:rPr lang="en-GB"/>
              <a:t>Mental Health Disclosure</a:t>
            </a:r>
          </a:p>
        </p:txBody>
      </p:sp>
      <p:sp>
        <p:nvSpPr>
          <p:cNvPr id="10" name="Slide Number Placeholder 9">
            <a:extLst>
              <a:ext uri="{FF2B5EF4-FFF2-40B4-BE49-F238E27FC236}">
                <a16:creationId xmlns:a16="http://schemas.microsoft.com/office/drawing/2014/main" id="{95D9936F-566F-0F2F-7738-0CEA1CE77E43}"/>
              </a:ext>
            </a:extLst>
          </p:cNvPr>
          <p:cNvSpPr>
            <a:spLocks noGrp="1"/>
          </p:cNvSpPr>
          <p:nvPr>
            <p:ph type="sldNum" sz="quarter" idx="12"/>
          </p:nvPr>
        </p:nvSpPr>
        <p:spPr/>
        <p:txBody>
          <a:bodyPr/>
          <a:lstStyle/>
          <a:p>
            <a:fld id="{917ABF6C-58D2-4102-A55A-26F9465F6D04}" type="slidenum">
              <a:rPr lang="en-GB" smtClean="0"/>
              <a:t>5</a:t>
            </a:fld>
            <a:endParaRPr lang="en-GB"/>
          </a:p>
        </p:txBody>
      </p:sp>
      <p:pic>
        <p:nvPicPr>
          <p:cNvPr id="13" name="Picture 12">
            <a:extLst>
              <a:ext uri="{FF2B5EF4-FFF2-40B4-BE49-F238E27FC236}">
                <a16:creationId xmlns:a16="http://schemas.microsoft.com/office/drawing/2014/main" id="{629FD913-B636-8F19-BF4A-C6806E14E3AD}"/>
              </a:ext>
            </a:extLst>
          </p:cNvPr>
          <p:cNvPicPr>
            <a:picLocks noChangeAspect="1"/>
          </p:cNvPicPr>
          <p:nvPr/>
        </p:nvPicPr>
        <p:blipFill>
          <a:blip r:embed="rId2"/>
          <a:stretch>
            <a:fillRect/>
          </a:stretch>
        </p:blipFill>
        <p:spPr>
          <a:xfrm>
            <a:off x="929507" y="1904591"/>
            <a:ext cx="16195899" cy="7659708"/>
          </a:xfrm>
          <a:prstGeom prst="rect">
            <a:avLst/>
          </a:prstGeom>
        </p:spPr>
      </p:pic>
    </p:spTree>
    <p:extLst>
      <p:ext uri="{BB962C8B-B14F-4D97-AF65-F5344CB8AC3E}">
        <p14:creationId xmlns:p14="http://schemas.microsoft.com/office/powerpoint/2010/main" val="77743614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348204-B307-BF2F-A28C-655BB6FA6F72}"/>
              </a:ext>
            </a:extLst>
          </p:cNvPr>
          <p:cNvPicPr>
            <a:picLocks noChangeAspect="1"/>
          </p:cNvPicPr>
          <p:nvPr/>
        </p:nvPicPr>
        <p:blipFill>
          <a:blip r:embed="rId2"/>
          <a:srcRect t="14593"/>
          <a:stretch/>
        </p:blipFill>
        <p:spPr>
          <a:xfrm>
            <a:off x="0" y="1643081"/>
            <a:ext cx="18288000" cy="8643920"/>
          </a:xfrm>
          <a:prstGeom prst="rect">
            <a:avLst/>
          </a:prstGeom>
        </p:spPr>
      </p:pic>
      <p:sp>
        <p:nvSpPr>
          <p:cNvPr id="4" name="Title 1">
            <a:extLst>
              <a:ext uri="{FF2B5EF4-FFF2-40B4-BE49-F238E27FC236}">
                <a16:creationId xmlns:a16="http://schemas.microsoft.com/office/drawing/2014/main" id="{60DA3296-FB1D-FBFB-3C7E-FA51BF1A6BD5}"/>
              </a:ext>
            </a:extLst>
          </p:cNvPr>
          <p:cNvSpPr>
            <a:spLocks noGrp="1"/>
          </p:cNvSpPr>
          <p:nvPr>
            <p:ph type="title"/>
          </p:nvPr>
        </p:nvSpPr>
        <p:spPr>
          <a:xfrm>
            <a:off x="0" y="0"/>
            <a:ext cx="12749349" cy="1281111"/>
          </a:xfrm>
        </p:spPr>
        <p:txBody>
          <a:bodyPr>
            <a:normAutofit/>
          </a:bodyPr>
          <a:lstStyle/>
          <a:p>
            <a:r>
              <a:rPr lang="en-US" sz="5400" b="1"/>
              <a:t>Signs of common </a:t>
            </a:r>
            <a:r>
              <a:rPr lang="en-US" sz="5400" b="1" dirty="0"/>
              <a:t>mental health problems</a:t>
            </a:r>
          </a:p>
        </p:txBody>
      </p:sp>
      <p:cxnSp>
        <p:nvCxnSpPr>
          <p:cNvPr id="6" name="Straight Connector 5">
            <a:extLst>
              <a:ext uri="{FF2B5EF4-FFF2-40B4-BE49-F238E27FC236}">
                <a16:creationId xmlns:a16="http://schemas.microsoft.com/office/drawing/2014/main" id="{1F2D2F3E-BFDB-02C0-6578-94D3B55F645F}"/>
              </a:ext>
            </a:extLst>
          </p:cNvPr>
          <p:cNvCxnSpPr>
            <a:cxnSpLocks/>
          </p:cNvCxnSpPr>
          <p:nvPr/>
        </p:nvCxnSpPr>
        <p:spPr>
          <a:xfrm>
            <a:off x="0" y="1256897"/>
            <a:ext cx="16500348" cy="0"/>
          </a:xfrm>
          <a:prstGeom prst="line">
            <a:avLst/>
          </a:prstGeom>
          <a:ln w="76200">
            <a:solidFill>
              <a:srgbClr val="37343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83D346C-CA2D-1A2C-5D00-AFC716CC5D9C}"/>
              </a:ext>
            </a:extLst>
          </p:cNvPr>
          <p:cNvCxnSpPr>
            <a:cxnSpLocks/>
          </p:cNvCxnSpPr>
          <p:nvPr/>
        </p:nvCxnSpPr>
        <p:spPr>
          <a:xfrm>
            <a:off x="7524684" y="1256897"/>
            <a:ext cx="7013448" cy="0"/>
          </a:xfrm>
          <a:prstGeom prst="line">
            <a:avLst/>
          </a:prstGeom>
          <a:ln w="76200">
            <a:solidFill>
              <a:srgbClr val="FF6900"/>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165A80D9-9C5E-C2BA-D076-8FCE126E6BCC}"/>
              </a:ext>
            </a:extLst>
          </p:cNvPr>
          <p:cNvSpPr>
            <a:spLocks noGrp="1"/>
          </p:cNvSpPr>
          <p:nvPr>
            <p:ph type="dt" sz="half" idx="10"/>
          </p:nvPr>
        </p:nvSpPr>
        <p:spPr/>
        <p:txBody>
          <a:bodyPr/>
          <a:lstStyle/>
          <a:p>
            <a:fld id="{2999C29B-4C3B-406B-B264-B6A5F03E77E5}" type="datetime1">
              <a:rPr lang="en-GB" smtClean="0"/>
              <a:t>30/10/2024</a:t>
            </a:fld>
            <a:endParaRPr lang="en-GB"/>
          </a:p>
        </p:txBody>
      </p:sp>
      <p:sp>
        <p:nvSpPr>
          <p:cNvPr id="9" name="Footer Placeholder 8">
            <a:extLst>
              <a:ext uri="{FF2B5EF4-FFF2-40B4-BE49-F238E27FC236}">
                <a16:creationId xmlns:a16="http://schemas.microsoft.com/office/drawing/2014/main" id="{6304925A-D5DA-3D5A-471A-D5F04981DFA9}"/>
              </a:ext>
            </a:extLst>
          </p:cNvPr>
          <p:cNvSpPr>
            <a:spLocks noGrp="1"/>
          </p:cNvSpPr>
          <p:nvPr>
            <p:ph type="ftr" sz="quarter" idx="11"/>
          </p:nvPr>
        </p:nvSpPr>
        <p:spPr/>
        <p:txBody>
          <a:bodyPr/>
          <a:lstStyle/>
          <a:p>
            <a:r>
              <a:rPr lang="en-GB"/>
              <a:t>Mental Health Disclosure</a:t>
            </a:r>
          </a:p>
        </p:txBody>
      </p:sp>
      <p:sp>
        <p:nvSpPr>
          <p:cNvPr id="10" name="Slide Number Placeholder 9">
            <a:extLst>
              <a:ext uri="{FF2B5EF4-FFF2-40B4-BE49-F238E27FC236}">
                <a16:creationId xmlns:a16="http://schemas.microsoft.com/office/drawing/2014/main" id="{DB6C8C45-FA61-F9AD-BE20-17BBB30A1DBB}"/>
              </a:ext>
            </a:extLst>
          </p:cNvPr>
          <p:cNvSpPr>
            <a:spLocks noGrp="1"/>
          </p:cNvSpPr>
          <p:nvPr>
            <p:ph type="sldNum" sz="quarter" idx="12"/>
          </p:nvPr>
        </p:nvSpPr>
        <p:spPr/>
        <p:txBody>
          <a:bodyPr/>
          <a:lstStyle/>
          <a:p>
            <a:fld id="{917ABF6C-58D2-4102-A55A-26F9465F6D04}" type="slidenum">
              <a:rPr lang="en-GB" smtClean="0"/>
              <a:t>6</a:t>
            </a:fld>
            <a:endParaRPr lang="en-GB"/>
          </a:p>
        </p:txBody>
      </p:sp>
    </p:spTree>
    <p:extLst>
      <p:ext uri="{BB962C8B-B14F-4D97-AF65-F5344CB8AC3E}">
        <p14:creationId xmlns:p14="http://schemas.microsoft.com/office/powerpoint/2010/main" val="3173390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846200" y="7752450"/>
            <a:ext cx="6988072" cy="4601834"/>
            <a:chOff x="0" y="0"/>
            <a:chExt cx="9317429" cy="6135779"/>
          </a:xfrm>
        </p:grpSpPr>
        <p:sp>
          <p:nvSpPr>
            <p:cNvPr id="3" name="Freeform 3"/>
            <p:cNvSpPr/>
            <p:nvPr/>
          </p:nvSpPr>
          <p:spPr>
            <a:xfrm>
              <a:off x="889" y="0"/>
              <a:ext cx="9315704" cy="6134989"/>
            </a:xfrm>
            <a:custGeom>
              <a:avLst/>
              <a:gdLst/>
              <a:ahLst/>
              <a:cxnLst/>
              <a:rect l="l" t="t" r="r" b="b"/>
              <a:pathLst>
                <a:path w="9315704" h="6134989">
                  <a:moveTo>
                    <a:pt x="3467227" y="0"/>
                  </a:moveTo>
                  <a:cubicBezTo>
                    <a:pt x="2760980" y="0"/>
                    <a:pt x="1878076" y="474726"/>
                    <a:pt x="1084326" y="2290445"/>
                  </a:cubicBezTo>
                  <a:cubicBezTo>
                    <a:pt x="0" y="4765675"/>
                    <a:pt x="1868043" y="6134989"/>
                    <a:pt x="4017772" y="6134989"/>
                  </a:cubicBezTo>
                  <a:cubicBezTo>
                    <a:pt x="5168773" y="6134989"/>
                    <a:pt x="6401435" y="5741924"/>
                    <a:pt x="7302627" y="4914773"/>
                  </a:cubicBezTo>
                  <a:cubicBezTo>
                    <a:pt x="9315704" y="3063367"/>
                    <a:pt x="6669659" y="1457579"/>
                    <a:pt x="5405374" y="837057"/>
                  </a:cubicBezTo>
                  <a:cubicBezTo>
                    <a:pt x="5078857" y="677926"/>
                    <a:pt x="4764024" y="495554"/>
                    <a:pt x="4455033" y="303149"/>
                  </a:cubicBezTo>
                  <a:cubicBezTo>
                    <a:pt x="4216781" y="154940"/>
                    <a:pt x="3871214" y="0"/>
                    <a:pt x="3467227" y="0"/>
                  </a:cubicBezTo>
                  <a:close/>
                </a:path>
              </a:pathLst>
            </a:custGeom>
            <a:solidFill>
              <a:srgbClr val="D2E5DF"/>
            </a:solidFill>
          </p:spPr>
        </p:sp>
      </p:grpSp>
      <p:sp>
        <p:nvSpPr>
          <p:cNvPr id="4" name="Freeform 4"/>
          <p:cNvSpPr/>
          <p:nvPr/>
        </p:nvSpPr>
        <p:spPr>
          <a:xfrm>
            <a:off x="17041875" y="-1762067"/>
            <a:ext cx="7864214" cy="6756416"/>
          </a:xfrm>
          <a:custGeom>
            <a:avLst/>
            <a:gdLst/>
            <a:ahLst/>
            <a:cxnLst/>
            <a:rect l="l" t="t" r="r" b="b"/>
            <a:pathLst>
              <a:path w="7864214" h="6756416">
                <a:moveTo>
                  <a:pt x="0" y="0"/>
                </a:moveTo>
                <a:lnTo>
                  <a:pt x="7864214" y="0"/>
                </a:lnTo>
                <a:lnTo>
                  <a:pt x="7864214" y="6756416"/>
                </a:lnTo>
                <a:lnTo>
                  <a:pt x="0" y="67564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9497025" y="1451451"/>
            <a:ext cx="7273350" cy="4000500"/>
          </a:xfrm>
          <a:prstGeom prst="rect">
            <a:avLst/>
          </a:prstGeom>
        </p:spPr>
        <p:txBody>
          <a:bodyPr lIns="0" tIns="0" rIns="0" bIns="0" rtlCol="0" anchor="t">
            <a:spAutoFit/>
          </a:bodyPr>
          <a:lstStyle/>
          <a:p>
            <a:pPr algn="r">
              <a:lnSpc>
                <a:spcPts val="7920"/>
              </a:lnSpc>
            </a:pPr>
            <a:r>
              <a:rPr lang="en-US" sz="6600" b="1">
                <a:solidFill>
                  <a:srgbClr val="342520"/>
                </a:solidFill>
                <a:latin typeface="Lato Bold"/>
                <a:ea typeface="Lato Bold"/>
                <a:cs typeface="Lato Bold"/>
                <a:sym typeface="Lato Bold"/>
              </a:rPr>
              <a:t>MENTAL HEALTH DISCLOSURE: ITS ATTENDING CHALLENGES</a:t>
            </a:r>
          </a:p>
        </p:txBody>
      </p:sp>
      <p:sp>
        <p:nvSpPr>
          <p:cNvPr id="6" name="TextBox 6"/>
          <p:cNvSpPr txBox="1"/>
          <p:nvPr/>
        </p:nvSpPr>
        <p:spPr>
          <a:xfrm>
            <a:off x="9497025" y="5548526"/>
            <a:ext cx="7273350" cy="1117473"/>
          </a:xfrm>
          <a:prstGeom prst="rect">
            <a:avLst/>
          </a:prstGeom>
        </p:spPr>
        <p:txBody>
          <a:bodyPr lIns="0" tIns="0" rIns="0" bIns="0" rtlCol="0" anchor="t">
            <a:spAutoFit/>
          </a:bodyPr>
          <a:lstStyle/>
          <a:p>
            <a:pPr algn="r">
              <a:lnSpc>
                <a:spcPts val="4416"/>
              </a:lnSpc>
            </a:pPr>
            <a:r>
              <a:rPr lang="en-US" sz="3200">
                <a:solidFill>
                  <a:srgbClr val="342520"/>
                </a:solidFill>
                <a:latin typeface="Arimo"/>
                <a:ea typeface="Arimo"/>
                <a:cs typeface="Arimo"/>
                <a:sym typeface="Arimo"/>
              </a:rPr>
              <a:t>Unveiling the Struggles: Navigating the Challenges of Mental Health Disclosure</a:t>
            </a:r>
          </a:p>
        </p:txBody>
      </p:sp>
      <p:sp>
        <p:nvSpPr>
          <p:cNvPr id="7" name="Freeform 7"/>
          <p:cNvSpPr/>
          <p:nvPr/>
        </p:nvSpPr>
        <p:spPr>
          <a:xfrm>
            <a:off x="-95714" y="-101400"/>
            <a:ext cx="7493514" cy="4120994"/>
          </a:xfrm>
          <a:custGeom>
            <a:avLst/>
            <a:gdLst/>
            <a:ahLst/>
            <a:cxnLst/>
            <a:rect l="l" t="t" r="r" b="b"/>
            <a:pathLst>
              <a:path w="7493514" h="4120994">
                <a:moveTo>
                  <a:pt x="0" y="0"/>
                </a:moveTo>
                <a:lnTo>
                  <a:pt x="7493514" y="0"/>
                </a:lnTo>
                <a:lnTo>
                  <a:pt x="7493514" y="4120994"/>
                </a:lnTo>
                <a:lnTo>
                  <a:pt x="0" y="41209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426450" y="1494000"/>
            <a:ext cx="6378000" cy="7299000"/>
          </a:xfrm>
          <a:custGeom>
            <a:avLst/>
            <a:gdLst/>
            <a:ahLst/>
            <a:cxnLst/>
            <a:rect l="l" t="t" r="r" b="b"/>
            <a:pathLst>
              <a:path w="6378000" h="7299000">
                <a:moveTo>
                  <a:pt x="0" y="0"/>
                </a:moveTo>
                <a:lnTo>
                  <a:pt x="6378000" y="0"/>
                </a:lnTo>
                <a:lnTo>
                  <a:pt x="6378000" y="7299000"/>
                </a:lnTo>
                <a:lnTo>
                  <a:pt x="0" y="7299000"/>
                </a:lnTo>
                <a:lnTo>
                  <a:pt x="0" y="0"/>
                </a:lnTo>
                <a:close/>
              </a:path>
            </a:pathLst>
          </a:custGeom>
          <a:blipFill>
            <a:blip r:embed="rId6"/>
            <a:stretch>
              <a:fillRect t="-108" b="-30898"/>
            </a:stretch>
          </a:blipFill>
        </p:spPr>
      </p:sp>
      <p:sp>
        <p:nvSpPr>
          <p:cNvPr id="9" name="Freeform 9"/>
          <p:cNvSpPr/>
          <p:nvPr/>
        </p:nvSpPr>
        <p:spPr>
          <a:xfrm>
            <a:off x="4659982" y="7522558"/>
            <a:ext cx="2836769" cy="3306410"/>
          </a:xfrm>
          <a:custGeom>
            <a:avLst/>
            <a:gdLst/>
            <a:ahLst/>
            <a:cxnLst/>
            <a:rect l="l" t="t" r="r" b="b"/>
            <a:pathLst>
              <a:path w="2836769" h="3306410">
                <a:moveTo>
                  <a:pt x="0" y="0"/>
                </a:moveTo>
                <a:lnTo>
                  <a:pt x="2836769" y="0"/>
                </a:lnTo>
                <a:lnTo>
                  <a:pt x="2836769" y="3306410"/>
                </a:lnTo>
                <a:lnTo>
                  <a:pt x="0" y="33064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0" name="Group 10"/>
          <p:cNvGrpSpPr/>
          <p:nvPr/>
        </p:nvGrpSpPr>
        <p:grpSpPr>
          <a:xfrm>
            <a:off x="7512100" y="2841000"/>
            <a:ext cx="791400" cy="791400"/>
            <a:chOff x="0" y="0"/>
            <a:chExt cx="1055200" cy="1055200"/>
          </a:xfrm>
        </p:grpSpPr>
        <p:sp>
          <p:nvSpPr>
            <p:cNvPr id="11" name="Freeform 11"/>
            <p:cNvSpPr/>
            <p:nvPr/>
          </p:nvSpPr>
          <p:spPr>
            <a:xfrm>
              <a:off x="0" y="0"/>
              <a:ext cx="1055243" cy="1055243"/>
            </a:xfrm>
            <a:custGeom>
              <a:avLst/>
              <a:gdLst/>
              <a:ahLst/>
              <a:cxnLst/>
              <a:rect l="l" t="t" r="r" b="b"/>
              <a:pathLst>
                <a:path w="1055243" h="1055243">
                  <a:moveTo>
                    <a:pt x="0" y="527558"/>
                  </a:moveTo>
                  <a:cubicBezTo>
                    <a:pt x="0" y="236220"/>
                    <a:pt x="236220" y="0"/>
                    <a:pt x="527558" y="0"/>
                  </a:cubicBezTo>
                  <a:cubicBezTo>
                    <a:pt x="818896" y="0"/>
                    <a:pt x="1055243" y="236220"/>
                    <a:pt x="1055243" y="527558"/>
                  </a:cubicBezTo>
                  <a:cubicBezTo>
                    <a:pt x="1055243" y="818896"/>
                    <a:pt x="819023" y="1055243"/>
                    <a:pt x="527558" y="1055243"/>
                  </a:cubicBezTo>
                  <a:cubicBezTo>
                    <a:pt x="236093" y="1055243"/>
                    <a:pt x="0" y="819023"/>
                    <a:pt x="0" y="527558"/>
                  </a:cubicBezTo>
                  <a:close/>
                </a:path>
              </a:pathLst>
            </a:custGeom>
            <a:solidFill>
              <a:srgbClr val="4B7BC6"/>
            </a:solidFill>
          </p:spPr>
        </p:sp>
      </p:grpSp>
    </p:spTree>
    <p:extLst>
      <p:ext uri="{BB962C8B-B14F-4D97-AF65-F5344CB8AC3E}">
        <p14:creationId xmlns:p14="http://schemas.microsoft.com/office/powerpoint/2010/main" val="3293734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6622942" y="-2977967"/>
            <a:ext cx="7247170" cy="8281581"/>
          </a:xfrm>
          <a:custGeom>
            <a:avLst/>
            <a:gdLst/>
            <a:ahLst/>
            <a:cxnLst/>
            <a:rect l="l" t="t" r="r" b="b"/>
            <a:pathLst>
              <a:path w="7247170" h="8281581">
                <a:moveTo>
                  <a:pt x="0" y="0"/>
                </a:moveTo>
                <a:lnTo>
                  <a:pt x="7247170" y="0"/>
                </a:lnTo>
                <a:lnTo>
                  <a:pt x="7247170" y="8281580"/>
                </a:lnTo>
                <a:lnTo>
                  <a:pt x="0" y="82815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200096"/>
            <a:ext cx="18404166" cy="10487096"/>
          </a:xfrm>
          <a:custGeom>
            <a:avLst/>
            <a:gdLst/>
            <a:ahLst/>
            <a:cxnLst/>
            <a:rect l="l" t="t" r="r" b="b"/>
            <a:pathLst>
              <a:path w="18404166" h="10487096">
                <a:moveTo>
                  <a:pt x="0" y="0"/>
                </a:moveTo>
                <a:lnTo>
                  <a:pt x="18404166" y="0"/>
                </a:lnTo>
                <a:lnTo>
                  <a:pt x="18404166" y="10487096"/>
                </a:lnTo>
                <a:lnTo>
                  <a:pt x="0" y="104870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4000">
            <a:off x="9229212" y="1902469"/>
            <a:ext cx="9079710" cy="6088193"/>
          </a:xfrm>
          <a:custGeom>
            <a:avLst/>
            <a:gdLst/>
            <a:ahLst/>
            <a:cxnLst/>
            <a:rect l="l" t="t" r="r" b="b"/>
            <a:pathLst>
              <a:path w="9079710" h="6088193">
                <a:moveTo>
                  <a:pt x="0" y="63095"/>
                </a:moveTo>
                <a:lnTo>
                  <a:pt x="9037646" y="0"/>
                </a:lnTo>
                <a:lnTo>
                  <a:pt x="9079710" y="6025097"/>
                </a:lnTo>
                <a:lnTo>
                  <a:pt x="42064" y="6088193"/>
                </a:lnTo>
                <a:lnTo>
                  <a:pt x="0" y="63095"/>
                </a:lnTo>
                <a:close/>
              </a:path>
            </a:pathLst>
          </a:custGeom>
          <a:blipFill>
            <a:blip r:embed="rId6"/>
            <a:stretch>
              <a:fillRect l="-7899" t="-63" r="-443" b="-7790"/>
            </a:stretch>
          </a:blipFill>
        </p:spPr>
      </p:sp>
      <p:sp>
        <p:nvSpPr>
          <p:cNvPr id="5" name="TextBox 5"/>
          <p:cNvSpPr txBox="1"/>
          <p:nvPr/>
        </p:nvSpPr>
        <p:spPr>
          <a:xfrm>
            <a:off x="462729" y="1857743"/>
            <a:ext cx="8681271" cy="8133685"/>
          </a:xfrm>
          <a:prstGeom prst="rect">
            <a:avLst/>
          </a:prstGeom>
        </p:spPr>
        <p:txBody>
          <a:bodyPr lIns="0" tIns="0" rIns="0" bIns="0" rtlCol="0" anchor="t">
            <a:spAutoFit/>
          </a:bodyPr>
          <a:lstStyle/>
          <a:p>
            <a:pPr algn="l">
              <a:lnSpc>
                <a:spcPts val="4640"/>
              </a:lnSpc>
            </a:pPr>
            <a:r>
              <a:rPr lang="en-US" sz="3362" b="1">
                <a:solidFill>
                  <a:srgbClr val="342520"/>
                </a:solidFill>
                <a:latin typeface="Arimo Bold"/>
                <a:ea typeface="Arimo Bold"/>
                <a:cs typeface="Arimo Bold"/>
                <a:sym typeface="Arimo Bold"/>
              </a:rPr>
              <a:t>Mental Health disclosure in the workplace is a complicated issue presenting both challenges and opportunities for improvement. Workplace culture on the other hand plays a significant role in shaping employees’ willingness to disclose mental health issues directly impacting their wellbeing and productivity. As awareness around the importance of mental wellbeing increases, so does the need for employers to understand and address the impacts that mental health issues have on work outcomes.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510398" y="-19070"/>
            <a:ext cx="18817450" cy="10325122"/>
          </a:xfrm>
          <a:custGeom>
            <a:avLst/>
            <a:gdLst/>
            <a:ahLst/>
            <a:cxnLst/>
            <a:rect l="l" t="t" r="r" b="b"/>
            <a:pathLst>
              <a:path w="18817450" h="10325122">
                <a:moveTo>
                  <a:pt x="0" y="0"/>
                </a:moveTo>
                <a:lnTo>
                  <a:pt x="18817450" y="0"/>
                </a:lnTo>
                <a:lnTo>
                  <a:pt x="18817450" y="10325122"/>
                </a:lnTo>
                <a:lnTo>
                  <a:pt x="0" y="103251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989995" y="5362371"/>
            <a:ext cx="8017413" cy="8916400"/>
          </a:xfrm>
          <a:custGeom>
            <a:avLst/>
            <a:gdLst/>
            <a:ahLst/>
            <a:cxnLst/>
            <a:rect l="l" t="t" r="r" b="b"/>
            <a:pathLst>
              <a:path w="8017413" h="8916400">
                <a:moveTo>
                  <a:pt x="0" y="0"/>
                </a:moveTo>
                <a:lnTo>
                  <a:pt x="8017412" y="0"/>
                </a:lnTo>
                <a:lnTo>
                  <a:pt x="8017412" y="8916400"/>
                </a:lnTo>
                <a:lnTo>
                  <a:pt x="0" y="8916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760816" y="6817608"/>
            <a:ext cx="6934466" cy="3488444"/>
          </a:xfrm>
          <a:custGeom>
            <a:avLst/>
            <a:gdLst/>
            <a:ahLst/>
            <a:cxnLst/>
            <a:rect l="l" t="t" r="r" b="b"/>
            <a:pathLst>
              <a:path w="6934466" h="3488444">
                <a:moveTo>
                  <a:pt x="0" y="0"/>
                </a:moveTo>
                <a:lnTo>
                  <a:pt x="6934465" y="0"/>
                </a:lnTo>
                <a:lnTo>
                  <a:pt x="6934465" y="3488444"/>
                </a:lnTo>
                <a:lnTo>
                  <a:pt x="0" y="3488444"/>
                </a:lnTo>
                <a:lnTo>
                  <a:pt x="0" y="0"/>
                </a:lnTo>
                <a:close/>
              </a:path>
            </a:pathLst>
          </a:custGeom>
          <a:blipFill>
            <a:blip r:embed="rId6"/>
            <a:stretch>
              <a:fillRect t="-16344" b="-16344"/>
            </a:stretch>
          </a:blipFill>
        </p:spPr>
      </p:sp>
      <p:sp>
        <p:nvSpPr>
          <p:cNvPr id="5" name="TextBox 5"/>
          <p:cNvSpPr txBox="1"/>
          <p:nvPr/>
        </p:nvSpPr>
        <p:spPr>
          <a:xfrm>
            <a:off x="1028700" y="1683112"/>
            <a:ext cx="15315422" cy="1638300"/>
          </a:xfrm>
          <a:prstGeom prst="rect">
            <a:avLst/>
          </a:prstGeom>
        </p:spPr>
        <p:txBody>
          <a:bodyPr lIns="0" tIns="0" rIns="0" bIns="0" rtlCol="0" anchor="t">
            <a:spAutoFit/>
          </a:bodyPr>
          <a:lstStyle/>
          <a:p>
            <a:pPr algn="ctr">
              <a:lnSpc>
                <a:spcPts val="6480"/>
              </a:lnSpc>
            </a:pPr>
            <a:r>
              <a:rPr lang="en-US" sz="5400" b="1">
                <a:solidFill>
                  <a:srgbClr val="342520"/>
                </a:solidFill>
                <a:latin typeface="Lato Bold"/>
                <a:ea typeface="Lato Bold"/>
                <a:cs typeface="Lato Bold"/>
                <a:sym typeface="Lato Bold"/>
              </a:rPr>
              <a:t>MENTAL HEALTH DISCLOSURE: ITS ATTENDING CHALLENGES</a:t>
            </a:r>
          </a:p>
        </p:txBody>
      </p:sp>
      <p:sp>
        <p:nvSpPr>
          <p:cNvPr id="6" name="TextBox 6"/>
          <p:cNvSpPr txBox="1"/>
          <p:nvPr/>
        </p:nvSpPr>
        <p:spPr>
          <a:xfrm>
            <a:off x="1531425" y="3697246"/>
            <a:ext cx="16000574" cy="4374642"/>
          </a:xfrm>
          <a:prstGeom prst="rect">
            <a:avLst/>
          </a:prstGeom>
        </p:spPr>
        <p:txBody>
          <a:bodyPr lIns="0" tIns="0" rIns="0" bIns="0" rtlCol="0" anchor="t">
            <a:spAutoFit/>
          </a:bodyPr>
          <a:lstStyle/>
          <a:p>
            <a:pPr algn="l">
              <a:lnSpc>
                <a:spcPts val="3863"/>
              </a:lnSpc>
            </a:pPr>
            <a:r>
              <a:rPr lang="en-US" sz="2799">
                <a:solidFill>
                  <a:srgbClr val="342520"/>
                </a:solidFill>
                <a:latin typeface="Arimo"/>
                <a:ea typeface="Arimo"/>
                <a:cs typeface="Arimo"/>
                <a:sym typeface="Arimo"/>
              </a:rPr>
              <a:t>•Mental health disclosure refers to the process by which an employee informs their employer or colleagues about a mental health condition. While disclosure can foster support and access to accommodations, it also presents several challenges. </a:t>
            </a:r>
          </a:p>
          <a:p>
            <a:pPr algn="l">
              <a:lnSpc>
                <a:spcPts val="3863"/>
              </a:lnSpc>
            </a:pPr>
            <a:endParaRPr lang="en-US" sz="2799">
              <a:solidFill>
                <a:srgbClr val="342520"/>
              </a:solidFill>
              <a:latin typeface="Arimo"/>
              <a:ea typeface="Arimo"/>
              <a:cs typeface="Arimo"/>
              <a:sym typeface="Arimo"/>
            </a:endParaRPr>
          </a:p>
          <a:p>
            <a:pPr algn="l">
              <a:lnSpc>
                <a:spcPts val="3863"/>
              </a:lnSpc>
            </a:pPr>
            <a:r>
              <a:rPr lang="en-US" sz="2799">
                <a:solidFill>
                  <a:srgbClr val="342520"/>
                </a:solidFill>
                <a:latin typeface="Arimo"/>
                <a:ea typeface="Arimo"/>
                <a:cs typeface="Arimo"/>
                <a:sym typeface="Arimo"/>
              </a:rPr>
              <a:t>•Disclosure of mental health problem in the workplace can lead to discriminatory behaviours from managers such as micro managing , lack of opportunities for advancement, over inferring mistakes to illness, gossip and social exclusion.</a:t>
            </a:r>
          </a:p>
          <a:p>
            <a:pPr algn="l">
              <a:lnSpc>
                <a:spcPts val="3863"/>
              </a:lnSpc>
            </a:pPr>
            <a:endParaRPr lang="en-US" sz="2799">
              <a:solidFill>
                <a:srgbClr val="342520"/>
              </a:solidFill>
              <a:latin typeface="Arimo"/>
              <a:ea typeface="Arimo"/>
              <a:cs typeface="Arimo"/>
              <a:sym typeface="Arimo"/>
            </a:endParaRPr>
          </a:p>
          <a:p>
            <a:pPr algn="l">
              <a:lnSpc>
                <a:spcPts val="3863"/>
              </a:lnSpc>
            </a:pPr>
            <a:endParaRPr lang="en-US" sz="2799">
              <a:solidFill>
                <a:srgbClr val="342520"/>
              </a:solidFill>
              <a:latin typeface="Arimo"/>
              <a:ea typeface="Arimo"/>
              <a:cs typeface="Arimo"/>
              <a:sym typeface="Arim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1002</Words>
  <Application>Microsoft Office PowerPoint</Application>
  <PresentationFormat>Custom</PresentationFormat>
  <Paragraphs>104</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Facts about mental health</vt:lpstr>
      <vt:lpstr>Factors affecting Mental Health</vt:lpstr>
      <vt:lpstr>Signs of common mental health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Disclosure in the Workplace</dc:title>
  <dc:creator>HP</dc:creator>
  <cp:lastModifiedBy>ify okpara</cp:lastModifiedBy>
  <cp:revision>9</cp:revision>
  <dcterms:created xsi:type="dcterms:W3CDTF">2006-08-16T00:00:00Z</dcterms:created>
  <dcterms:modified xsi:type="dcterms:W3CDTF">2024-10-30T18:52:00Z</dcterms:modified>
  <dc:identifier>DAGUaJO1NLM</dc:identifier>
</cp:coreProperties>
</file>