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61"/>
  </p:notesMasterIdLst>
  <p:sldIdLst>
    <p:sldId id="256" r:id="rId2"/>
    <p:sldId id="257" r:id="rId3"/>
    <p:sldId id="272" r:id="rId4"/>
    <p:sldId id="269" r:id="rId5"/>
    <p:sldId id="263" r:id="rId6"/>
    <p:sldId id="264" r:id="rId7"/>
    <p:sldId id="265" r:id="rId8"/>
    <p:sldId id="266" r:id="rId9"/>
    <p:sldId id="316" r:id="rId10"/>
    <p:sldId id="261" r:id="rId11"/>
    <p:sldId id="268" r:id="rId12"/>
    <p:sldId id="278" r:id="rId13"/>
    <p:sldId id="274" r:id="rId14"/>
    <p:sldId id="275" r:id="rId15"/>
    <p:sldId id="276" r:id="rId16"/>
    <p:sldId id="277" r:id="rId17"/>
    <p:sldId id="281" r:id="rId18"/>
    <p:sldId id="279" r:id="rId19"/>
    <p:sldId id="290" r:id="rId20"/>
    <p:sldId id="293" r:id="rId21"/>
    <p:sldId id="292" r:id="rId22"/>
    <p:sldId id="294" r:id="rId23"/>
    <p:sldId id="282" r:id="rId24"/>
    <p:sldId id="280" r:id="rId25"/>
    <p:sldId id="283" r:id="rId26"/>
    <p:sldId id="284" r:id="rId27"/>
    <p:sldId id="286" r:id="rId28"/>
    <p:sldId id="295" r:id="rId29"/>
    <p:sldId id="296" r:id="rId30"/>
    <p:sldId id="289" r:id="rId31"/>
    <p:sldId id="287" r:id="rId32"/>
    <p:sldId id="288" r:id="rId33"/>
    <p:sldId id="297" r:id="rId34"/>
    <p:sldId id="299" r:id="rId35"/>
    <p:sldId id="298" r:id="rId36"/>
    <p:sldId id="320" r:id="rId37"/>
    <p:sldId id="300" r:id="rId38"/>
    <p:sldId id="301" r:id="rId39"/>
    <p:sldId id="302" r:id="rId40"/>
    <p:sldId id="303" r:id="rId41"/>
    <p:sldId id="304" r:id="rId42"/>
    <p:sldId id="305" r:id="rId43"/>
    <p:sldId id="307" r:id="rId44"/>
    <p:sldId id="311" r:id="rId45"/>
    <p:sldId id="308" r:id="rId46"/>
    <p:sldId id="314" r:id="rId47"/>
    <p:sldId id="309" r:id="rId48"/>
    <p:sldId id="312" r:id="rId49"/>
    <p:sldId id="310" r:id="rId50"/>
    <p:sldId id="315" r:id="rId51"/>
    <p:sldId id="317" r:id="rId52"/>
    <p:sldId id="318" r:id="rId53"/>
    <p:sldId id="313" r:id="rId54"/>
    <p:sldId id="322" r:id="rId55"/>
    <p:sldId id="324" r:id="rId56"/>
    <p:sldId id="326" r:id="rId57"/>
    <p:sldId id="323" r:id="rId58"/>
    <p:sldId id="321" r:id="rId59"/>
    <p:sldId id="32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1095" autoAdjust="0"/>
  </p:normalViewPr>
  <p:slideViewPr>
    <p:cSldViewPr snapToGrid="0" snapToObjects="1">
      <p:cViewPr varScale="1">
        <p:scale>
          <a:sx n="70" d="100"/>
          <a:sy n="70" d="100"/>
        </p:scale>
        <p:origin x="78" y="71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32158-7690-A540-9AFF-1972294DFC9E}"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36214-961D-0A43-A4DE-7AC512EDE7DE}" type="slidenum">
              <a:rPr lang="en-US" smtClean="0"/>
              <a:t>‹#›</a:t>
            </a:fld>
            <a:endParaRPr lang="en-US"/>
          </a:p>
        </p:txBody>
      </p:sp>
    </p:spTree>
    <p:extLst>
      <p:ext uri="{BB962C8B-B14F-4D97-AF65-F5344CB8AC3E}">
        <p14:creationId xmlns:p14="http://schemas.microsoft.com/office/powerpoint/2010/main" val="203572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36214-961D-0A43-A4DE-7AC512EDE7DE}" type="slidenum">
              <a:rPr lang="en-US" smtClean="0"/>
              <a:t>7</a:t>
            </a:fld>
            <a:endParaRPr lang="en-US"/>
          </a:p>
        </p:txBody>
      </p:sp>
    </p:spTree>
    <p:extLst>
      <p:ext uri="{BB962C8B-B14F-4D97-AF65-F5344CB8AC3E}">
        <p14:creationId xmlns:p14="http://schemas.microsoft.com/office/powerpoint/2010/main" val="64220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36214-961D-0A43-A4DE-7AC512EDE7DE}" type="slidenum">
              <a:rPr lang="en-US" smtClean="0"/>
              <a:t>53</a:t>
            </a:fld>
            <a:endParaRPr lang="en-US"/>
          </a:p>
        </p:txBody>
      </p:sp>
    </p:spTree>
    <p:extLst>
      <p:ext uri="{BB962C8B-B14F-4D97-AF65-F5344CB8AC3E}">
        <p14:creationId xmlns:p14="http://schemas.microsoft.com/office/powerpoint/2010/main" val="1163219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SSP Logo and Tagline">
    <p:spTree>
      <p:nvGrpSpPr>
        <p:cNvPr id="1" name=""/>
        <p:cNvGrpSpPr/>
        <p:nvPr/>
      </p:nvGrpSpPr>
      <p:grpSpPr>
        <a:xfrm>
          <a:off x="0" y="0"/>
          <a:ext cx="0" cy="0"/>
          <a:chOff x="0" y="0"/>
          <a:chExt cx="0" cy="0"/>
        </a:xfrm>
      </p:grpSpPr>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a:stretch>
            <a:fillRect/>
          </a:stretch>
        </p:blipFill>
        <p:spPr>
          <a:xfrm>
            <a:off x="1752602" y="5554824"/>
            <a:ext cx="8686796" cy="4795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130" y="217616"/>
            <a:ext cx="10206990" cy="4086876"/>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_Key_Poin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486865" y="1640542"/>
            <a:ext cx="6661182" cy="3128682"/>
          </a:xfrm>
        </p:spPr>
        <p:txBody>
          <a:bodyPr anchor="ctr">
            <a:noAutofit/>
          </a:bodyPr>
          <a:lstStyle>
            <a:lvl1pPr marL="0" indent="0" algn="l">
              <a:buNone/>
              <a:defRPr sz="4000" b="1" i="0" baseline="0">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Use this slide to emphasize an important point.</a:t>
            </a:r>
          </a:p>
        </p:txBody>
      </p:sp>
      <p:grpSp>
        <p:nvGrpSpPr>
          <p:cNvPr id="5" name="Group 4"/>
          <p:cNvGrpSpPr/>
          <p:nvPr userDrawn="1"/>
        </p:nvGrpSpPr>
        <p:grpSpPr>
          <a:xfrm>
            <a:off x="2683440" y="-1231423"/>
            <a:ext cx="318654" cy="8152176"/>
            <a:chOff x="7495309" y="-180109"/>
            <a:chExt cx="318654" cy="7273636"/>
          </a:xfrm>
        </p:grpSpPr>
        <p:cxnSp>
          <p:nvCxnSpPr>
            <p:cNvPr id="6" name="Straight Connector 5"/>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userDrawn="1"/>
        </p:nvGraphicFramePr>
        <p:xfrm>
          <a:off x="0" y="-1685365"/>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accent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Key_Point">
    <p:spTree>
      <p:nvGrpSpPr>
        <p:cNvPr id="1" name=""/>
        <p:cNvGrpSpPr/>
        <p:nvPr/>
      </p:nvGrpSpPr>
      <p:grpSpPr>
        <a:xfrm>
          <a:off x="0" y="0"/>
          <a:ext cx="0" cy="0"/>
          <a:chOff x="0" y="0"/>
          <a:chExt cx="0" cy="0"/>
        </a:xfrm>
      </p:grpSpPr>
      <p:sp>
        <p:nvSpPr>
          <p:cNvPr id="11" name="Rectangle 10"/>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3486865" y="1640542"/>
            <a:ext cx="6661182" cy="3128682"/>
          </a:xfrm>
        </p:spPr>
        <p:txBody>
          <a:bodyPr anchor="ctr">
            <a:noAutofit/>
          </a:bodyPr>
          <a:lstStyle>
            <a:lvl1pPr marL="0" indent="0" algn="l">
              <a:buNone/>
              <a:defRPr sz="4000" b="1" i="0" baseline="0">
                <a:solidFill>
                  <a:schemeClr val="tx2"/>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Use this slide to emphasize an important point.</a:t>
            </a:r>
          </a:p>
        </p:txBody>
      </p:sp>
      <p:grpSp>
        <p:nvGrpSpPr>
          <p:cNvPr id="5" name="Group 4"/>
          <p:cNvGrpSpPr/>
          <p:nvPr userDrawn="1"/>
        </p:nvGrpSpPr>
        <p:grpSpPr>
          <a:xfrm>
            <a:off x="2683440" y="-1231423"/>
            <a:ext cx="318654" cy="8152176"/>
            <a:chOff x="7495309" y="-180109"/>
            <a:chExt cx="318654" cy="7273636"/>
          </a:xfrm>
        </p:grpSpPr>
        <p:cxnSp>
          <p:nvCxnSpPr>
            <p:cNvPr id="6" name="Straight Connector 5"/>
            <p:cNvCxnSpPr/>
            <p:nvPr userDrawn="1"/>
          </p:nvCxnSpPr>
          <p:spPr>
            <a:xfrm>
              <a:off x="7495309"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653152"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813963" y="-180109"/>
              <a:ext cx="0" cy="7273636"/>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userDrawn="1"/>
        </p:nvGraphicFramePr>
        <p:xfrm>
          <a:off x="0" y="-1685365"/>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008D-513F-486D-BAEE-5AAC52875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57BCD-A78E-47AF-9737-8015AF30B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5D760-3AC4-4897-8F08-EC970C84F36D}"/>
              </a:ext>
            </a:extLst>
          </p:cNvPr>
          <p:cNvSpPr>
            <a:spLocks noGrp="1"/>
          </p:cNvSpPr>
          <p:nvPr>
            <p:ph type="dt" sz="half" idx="10"/>
          </p:nvPr>
        </p:nvSpPr>
        <p:spPr/>
        <p:txBody>
          <a:bodyPr/>
          <a:lstStyle/>
          <a:p>
            <a:fld id="{A276995E-2773-44A7-BB22-9F2A2252AB22}" type="datetimeFigureOut">
              <a:rPr lang="en-US" smtClean="0"/>
              <a:t>3/29/2019</a:t>
            </a:fld>
            <a:endParaRPr lang="en-US"/>
          </a:p>
        </p:txBody>
      </p:sp>
      <p:sp>
        <p:nvSpPr>
          <p:cNvPr id="5" name="Footer Placeholder 4">
            <a:extLst>
              <a:ext uri="{FF2B5EF4-FFF2-40B4-BE49-F238E27FC236}">
                <a16:creationId xmlns:a16="http://schemas.microsoft.com/office/drawing/2014/main" id="{956F3937-1D08-47A6-B7A3-1C0B3FC01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07F30-5208-4819-889C-F24AEB9CFD31}"/>
              </a:ext>
            </a:extLst>
          </p:cNvPr>
          <p:cNvSpPr>
            <a:spLocks noGrp="1"/>
          </p:cNvSpPr>
          <p:nvPr>
            <p:ph type="sldNum" sz="quarter" idx="12"/>
          </p:nvPr>
        </p:nvSpPr>
        <p:spPr/>
        <p:txBody>
          <a:bodyPr/>
          <a:lstStyle/>
          <a:p>
            <a:fld id="{02F23436-6DDA-40FC-9363-87767F7CD407}" type="slidenum">
              <a:rPr lang="en-US" smtClean="0"/>
              <a:t>‹#›</a:t>
            </a:fld>
            <a:endParaRPr lang="en-US"/>
          </a:p>
        </p:txBody>
      </p:sp>
    </p:spTree>
    <p:extLst>
      <p:ext uri="{BB962C8B-B14F-4D97-AF65-F5344CB8AC3E}">
        <p14:creationId xmlns:p14="http://schemas.microsoft.com/office/powerpoint/2010/main" val="323339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our Logo &amp; Taglin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a:blip r:embed="rId2"/>
          <a:stretch>
            <a:fillRect/>
          </a:stretch>
        </p:blipFill>
        <p:spPr>
          <a:xfrm>
            <a:off x="1752602" y="5554824"/>
            <a:ext cx="8686796" cy="479547"/>
          </a:xfrm>
          <a:prstGeom prst="rect">
            <a:avLst/>
          </a:prstGeom>
        </p:spPr>
      </p:pic>
      <p:pic>
        <p:nvPicPr>
          <p:cNvPr id="6" name="Picture 5">
            <a:extLst>
              <a:ext uri="{FF2B5EF4-FFF2-40B4-BE49-F238E27FC236}">
                <a16:creationId xmlns:a16="http://schemas.microsoft.com/office/drawing/2014/main" id="{D352C473-AEFC-4B31-8F81-BB64F766CC70}"/>
              </a:ext>
            </a:extLst>
          </p:cNvPr>
          <p:cNvPicPr>
            <a:picLocks noChangeAspect="1"/>
          </p:cNvPicPr>
          <p:nvPr userDrawn="1"/>
        </p:nvPicPr>
        <p:blipFill>
          <a:blip r:embed="rId3"/>
          <a:stretch>
            <a:fillRect/>
          </a:stretch>
        </p:blipFill>
        <p:spPr>
          <a:xfrm>
            <a:off x="2299063" y="1071154"/>
            <a:ext cx="7262948" cy="29419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5982671" y="-1602268"/>
            <a:ext cx="318654" cy="12453795"/>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rot="16200000">
            <a:off x="4669484" y="-289079"/>
            <a:ext cx="318654" cy="9827418"/>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2098221" y="0"/>
            <a:ext cx="1009377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hasCustomPrompt="1"/>
          </p:nvPr>
        </p:nvSpPr>
        <p:spPr>
          <a:xfrm>
            <a:off x="2637064" y="739873"/>
            <a:ext cx="8560179" cy="3812722"/>
          </a:xfrm>
          <a:prstGeom prst="rect">
            <a:avLst/>
          </a:prstGeom>
        </p:spPr>
        <p:txBody>
          <a:bodyPr vert="horz" lIns="91440" tIns="45720" rIns="91440" bIns="45720" rtlCol="0"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8000" baseline="0">
                <a:solidFill>
                  <a:schemeClr val="tx1"/>
                </a:solidFill>
              </a:defRPr>
            </a:lvl1pPr>
          </a:lstStyle>
          <a:p>
            <a:r>
              <a:rPr lang="en-US" dirty="0"/>
              <a:t>YOUR SAFETY PRESENTATION TITLE HERE</a:t>
            </a:r>
          </a:p>
        </p:txBody>
      </p:sp>
      <p:sp>
        <p:nvSpPr>
          <p:cNvPr id="16" name="Subtitle 2"/>
          <p:cNvSpPr>
            <a:spLocks noGrp="1"/>
          </p:cNvSpPr>
          <p:nvPr>
            <p:ph type="subTitle" idx="1" hasCustomPrompt="1"/>
          </p:nvPr>
        </p:nvSpPr>
        <p:spPr>
          <a:xfrm>
            <a:off x="2637064" y="4742481"/>
            <a:ext cx="9144000" cy="1655762"/>
          </a:xfrm>
        </p:spPr>
        <p:txBody>
          <a:bodyPr>
            <a:normAutofit/>
          </a:bodyPr>
          <a:lstStyle>
            <a:lvl1pPr marL="0" indent="0" algn="l">
              <a:buNone/>
              <a:defRPr sz="4000" b="1" i="0" baseline="0">
                <a:solidFill>
                  <a:schemeClr val="tx2"/>
                </a:solidFill>
                <a:latin typeface="Myriad Pro Bold Condensed" charset="0"/>
                <a:ea typeface="Myriad Pro Bold Condensed" charset="0"/>
                <a:cs typeface="Myriad Pro Bold Condense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 Here</a:t>
            </a: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7" name="Rectangle 16"/>
          <p:cNvSpPr/>
          <p:nvPr userDrawn="1"/>
        </p:nvSpPr>
        <p:spPr>
          <a:xfrm flipV="1">
            <a:off x="0" y="0"/>
            <a:ext cx="12192000" cy="6859439"/>
          </a:xfrm>
          <a:prstGeom prst="rect">
            <a:avLst/>
          </a:prstGeom>
          <a:gradFill>
            <a:gsLst>
              <a:gs pos="75988">
                <a:srgbClr val="004927">
                  <a:alpha val="90000"/>
                </a:srgbClr>
              </a:gs>
              <a:gs pos="54000">
                <a:srgbClr val="00311A">
                  <a:alpha val="90000"/>
                </a:srgbClr>
              </a:gs>
              <a:gs pos="0">
                <a:schemeClr val="tx1">
                  <a:alpha val="85000"/>
                </a:schemeClr>
              </a:gs>
              <a:gs pos="100000">
                <a:schemeClr val="tx2">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2" name="Rectangle 11"/>
          <p:cNvSpPr/>
          <p:nvPr userDrawn="1"/>
        </p:nvSpPr>
        <p:spPr>
          <a:xfrm>
            <a:off x="2098221" y="0"/>
            <a:ext cx="10093779" cy="6109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2670316" y="1739226"/>
            <a:ext cx="318654" cy="5285028"/>
            <a:chOff x="7495309" y="-180109"/>
            <a:chExt cx="318654" cy="7273636"/>
          </a:xfrm>
        </p:grpSpPr>
        <p:cxnSp>
          <p:nvCxnSpPr>
            <p:cNvPr id="9" name="Straight Connector 8"/>
            <p:cNvCxnSpPr/>
            <p:nvPr userDrawn="1"/>
          </p:nvCxnSpPr>
          <p:spPr>
            <a:xfrm>
              <a:off x="7495309"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Subtitle 2"/>
          <p:cNvSpPr>
            <a:spLocks noGrp="1"/>
          </p:cNvSpPr>
          <p:nvPr>
            <p:ph type="subTitle" idx="1" hasCustomPrompt="1"/>
          </p:nvPr>
        </p:nvSpPr>
        <p:spPr>
          <a:xfrm>
            <a:off x="2545621" y="627266"/>
            <a:ext cx="7072943"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Overview</a:t>
            </a:r>
          </a:p>
        </p:txBody>
      </p:sp>
      <p:sp>
        <p:nvSpPr>
          <p:cNvPr id="15" name="Text Placeholder 2"/>
          <p:cNvSpPr>
            <a:spLocks noGrp="1"/>
          </p:cNvSpPr>
          <p:nvPr>
            <p:ph type="body" sz="quarter" idx="10"/>
          </p:nvPr>
        </p:nvSpPr>
        <p:spPr>
          <a:xfrm>
            <a:off x="3374966" y="1739226"/>
            <a:ext cx="7782937" cy="39491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grpSp>
        <p:nvGrpSpPr>
          <p:cNvPr id="8" name="Group 7"/>
          <p:cNvGrpSpPr/>
          <p:nvPr userDrawn="1"/>
        </p:nvGrpSpPr>
        <p:grpSpPr>
          <a:xfrm>
            <a:off x="2670316" y="-139456"/>
            <a:ext cx="318654" cy="7235200"/>
            <a:chOff x="7495309" y="-180109"/>
            <a:chExt cx="318654" cy="7273636"/>
          </a:xfrm>
        </p:grpSpPr>
        <p:cxnSp>
          <p:nvCxnSpPr>
            <p:cNvPr id="9" name="Straight Connector 8"/>
            <p:cNvCxnSpPr/>
            <p:nvPr userDrawn="1"/>
          </p:nvCxnSpPr>
          <p:spPr>
            <a:xfrm>
              <a:off x="7495309" y="-180109"/>
              <a:ext cx="0" cy="727363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53152"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813963" y="-180109"/>
              <a:ext cx="0" cy="727363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Title 1"/>
          <p:cNvSpPr>
            <a:spLocks noGrp="1"/>
          </p:cNvSpPr>
          <p:nvPr>
            <p:ph type="ctrTitle" hasCustomPrompt="1"/>
          </p:nvPr>
        </p:nvSpPr>
        <p:spPr>
          <a:xfrm>
            <a:off x="3486150" y="1122363"/>
            <a:ext cx="7181850" cy="2335212"/>
          </a:xfrm>
        </p:spPr>
        <p:txBody>
          <a:bodyPr anchor="b"/>
          <a:lstStyle>
            <a:lvl1pPr algn="l">
              <a:defRPr sz="6000"/>
            </a:lvl1pPr>
          </a:lstStyle>
          <a:p>
            <a:r>
              <a:rPr lang="en-US" dirty="0"/>
              <a:t>SECTION TITLE</a:t>
            </a:r>
          </a:p>
        </p:txBody>
      </p:sp>
      <p:sp>
        <p:nvSpPr>
          <p:cNvPr id="16" name="Subtitle 2"/>
          <p:cNvSpPr>
            <a:spLocks noGrp="1"/>
          </p:cNvSpPr>
          <p:nvPr>
            <p:ph type="subTitle" idx="1" hasCustomPrompt="1"/>
          </p:nvPr>
        </p:nvSpPr>
        <p:spPr>
          <a:xfrm>
            <a:off x="3486150" y="3602038"/>
            <a:ext cx="7181850" cy="311593"/>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Here</a:t>
            </a: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10576920"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5113281"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1"/>
          </p:nvPr>
        </p:nvSpPr>
        <p:spPr>
          <a:xfrm>
            <a:off x="6210795" y="1947553"/>
            <a:ext cx="5143005"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10576920"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10576920"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nvGraphicFramePr>
        <p:xfrm>
          <a:off x="0" y="-1504688"/>
          <a:ext cx="12192000" cy="525730"/>
        </p:xfrm>
        <a:graphic>
          <a:graphicData uri="http://schemas.openxmlformats.org/drawingml/2006/table">
            <a:tbl>
              <a:tblPr firstRow="1" bandRow="1">
                <a:tableStyleId>{D7AC3CCA-C797-4891-BE02-D94E43425B78}</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52573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5" name="Rectangle 14"/>
          <p:cNvSpPr/>
          <p:nvPr userDrawn="1"/>
        </p:nvSpPr>
        <p:spPr>
          <a:xfrm>
            <a:off x="-3675" y="0"/>
            <a:ext cx="12195675"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2"/>
          <p:cNvSpPr>
            <a:spLocks noGrp="1"/>
          </p:cNvSpPr>
          <p:nvPr>
            <p:ph type="subTitle" idx="1" hasCustomPrompt="1"/>
          </p:nvPr>
        </p:nvSpPr>
        <p:spPr>
          <a:xfrm>
            <a:off x="776880" y="801741"/>
            <a:ext cx="5113281" cy="785899"/>
          </a:xfrm>
        </p:spPr>
        <p:txBody>
          <a:bodyPr anchor="b">
            <a:normAutofit/>
          </a:bodyPr>
          <a:lstStyle>
            <a:lvl1pPr marL="0" indent="0" algn="l">
              <a:buNone/>
              <a:defRPr sz="4800" b="1" i="0" baseline="0">
                <a:solidFill>
                  <a:schemeClr val="tx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Title</a:t>
            </a:r>
          </a:p>
        </p:txBody>
      </p:sp>
      <p:sp>
        <p:nvSpPr>
          <p:cNvPr id="20"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tx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
        <p:nvSpPr>
          <p:cNvPr id="16" name="Text Placeholder 2"/>
          <p:cNvSpPr>
            <a:spLocks noGrp="1"/>
          </p:cNvSpPr>
          <p:nvPr>
            <p:ph type="body" sz="quarter" idx="10"/>
          </p:nvPr>
        </p:nvSpPr>
        <p:spPr>
          <a:xfrm>
            <a:off x="776880" y="1947553"/>
            <a:ext cx="5113281" cy="364572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1" hasCustomPrompt="1"/>
          </p:nvPr>
        </p:nvSpPr>
        <p:spPr>
          <a:xfrm>
            <a:off x="6222362" y="801741"/>
            <a:ext cx="5131438" cy="4791539"/>
          </a:xfrm>
          <a:solidFill>
            <a:schemeClr val="bg2"/>
          </a:solidFill>
        </p:spPr>
        <p:txBody>
          <a:bodyPr bIns="731520" anchor="ctr">
            <a:normAutofit/>
          </a:bodyPr>
          <a:lstStyle>
            <a:lvl1pPr marL="0" indent="0" algn="ctr">
              <a:buNone/>
              <a:defRPr sz="1800">
                <a:solidFill>
                  <a:schemeClr val="bg1"/>
                </a:solidFill>
              </a:defRPr>
            </a:lvl1pPr>
          </a:lstStyle>
          <a:p>
            <a:r>
              <a:rPr lang="en-US" dirty="0"/>
              <a:t>Click Icon to Insert Photo</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439"/>
            <a:ext cx="12192000" cy="6859439"/>
          </a:xfrm>
          <a:prstGeom prst="rect">
            <a:avLst/>
          </a:prstGeom>
          <a:gradFill>
            <a:gsLst>
              <a:gs pos="54000">
                <a:srgbClr val="00311A"/>
              </a:gs>
              <a:gs pos="0">
                <a:schemeClr val="tx1"/>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470605" y="6043613"/>
            <a:ext cx="2883195" cy="315912"/>
          </a:xfrm>
          <a:prstGeom prst="rect">
            <a:avLst/>
          </a:prstGeom>
        </p:spPr>
        <p:txBody>
          <a:bodyPr vert="horz" lIns="91440" tIns="45720" rIns="91440" bIns="45720" rtlCol="0" anchor="ctr"/>
          <a:lstStyle>
            <a:lvl1pPr algn="r">
              <a:defRPr sz="1800" b="0" i="0">
                <a:solidFill>
                  <a:schemeClr val="accent2"/>
                </a:solidFill>
                <a:latin typeface="Myriad Pro" charset="0"/>
                <a:ea typeface="Myriad Pro" charset="0"/>
                <a:cs typeface="Myriad Pro" charset="0"/>
              </a:defRPr>
            </a:lvl1pPr>
          </a:lstStyle>
          <a:p>
            <a:fld id="{F2E3747F-3248-B14F-8EB3-17DA423773D8}" type="slidenum">
              <a:rPr lang="en-US" smtClean="0"/>
              <a:pPr/>
              <a:t>‹#›</a:t>
            </a:fld>
            <a:endParaRPr lang="en-US" dirty="0"/>
          </a:p>
        </p:txBody>
      </p:sp>
    </p:spTree>
    <p:extLst>
      <p:ext uri="{BB962C8B-B14F-4D97-AF65-F5344CB8AC3E}">
        <p14:creationId xmlns:p14="http://schemas.microsoft.com/office/powerpoint/2010/main" val="1253342630"/>
      </p:ext>
    </p:extLst>
  </p:cSld>
  <p:clrMap bg1="lt1" tx1="dk1" bg2="lt2" tx2="dk2" accent1="accent1" accent2="accent2" accent3="accent3" accent4="accent4" accent5="accent5" accent6="accent6" hlink="hlink" folHlink="folHlink"/>
  <p:sldLayoutIdLst>
    <p:sldLayoutId id="2147483700" r:id="rId1"/>
    <p:sldLayoutId id="2147483699" r:id="rId2"/>
    <p:sldLayoutId id="2147483717" r:id="rId3"/>
    <p:sldLayoutId id="2147483701" r:id="rId4"/>
    <p:sldLayoutId id="2147483702" r:id="rId5"/>
    <p:sldLayoutId id="2147483703" r:id="rId6"/>
    <p:sldLayoutId id="2147483705" r:id="rId7"/>
    <p:sldLayoutId id="2147483718" r:id="rId8"/>
    <p:sldLayoutId id="2147483716" r:id="rId9"/>
    <p:sldLayoutId id="2147483720" r:id="rId10"/>
    <p:sldLayoutId id="2147483719" r:id="rId11"/>
    <p:sldLayoutId id="2147483721" r:id="rId12"/>
  </p:sldLayoutIdLst>
  <p:hf hdr="0" dt="0"/>
  <p:txStyles>
    <p:titleStyle>
      <a:lvl1pPr algn="l" defTabSz="914400" rtl="0" eaLnBrk="1" latinLnBrk="0" hangingPunct="1">
        <a:lnSpc>
          <a:spcPct val="90000"/>
        </a:lnSpc>
        <a:spcBef>
          <a:spcPct val="0"/>
        </a:spcBef>
        <a:buNone/>
        <a:defRPr sz="6000" b="1" i="0" kern="1200">
          <a:solidFill>
            <a:schemeClr val="accent2"/>
          </a:solidFill>
          <a:latin typeface="Myriad Pro Semibold" charset="0"/>
          <a:ea typeface="Myriad Pro Semibold" charset="0"/>
          <a:cs typeface="Myriad Pro Semibold"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2"/>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accent2"/>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2"/>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2"/>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www.vertic.org/media/National%20Legislation/Nigeria" TargetMode="External"/><Relationship Id="rId2" Type="http://schemas.openxmlformats.org/officeDocument/2006/relationships/hyperlink" Target="https://www.unicef.org/socialpolicy/files/Sustainable_Development_post_2015.pdf" TargetMode="External"/><Relationship Id="rId1" Type="http://schemas.openxmlformats.org/officeDocument/2006/relationships/slideLayout" Target="../slideLayouts/slideLayout8.xml"/><Relationship Id="rId4" Type="http://schemas.openxmlformats.org/officeDocument/2006/relationships/hyperlink" Target="http://www.hse.gov.uk/pubns/books/hsg65.ht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oi.org/10.1108/09653560710739504" TargetMode="External"/><Relationship Id="rId2" Type="http://schemas.openxmlformats.org/officeDocument/2006/relationships/hyperlink" Target="https://www.inspq.qc.ca/en/quebec-collaborating-centre-safety-promotion-and-injury-prevention/definition-concept-safety"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791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r>
              <a:rPr lang="en-US" dirty="0"/>
              <a:t>Introduction </a:t>
            </a:r>
          </a:p>
        </p:txBody>
      </p:sp>
      <p:sp>
        <p:nvSpPr>
          <p:cNvPr id="3" name="Slide Number Placeholder 2"/>
          <p:cNvSpPr>
            <a:spLocks noGrp="1"/>
          </p:cNvSpPr>
          <p:nvPr>
            <p:ph type="sldNum" sz="quarter" idx="4"/>
          </p:nvPr>
        </p:nvSpPr>
        <p:spPr/>
        <p:txBody>
          <a:bodyPr/>
          <a:lstStyle/>
          <a:p>
            <a:fld id="{F2E3747F-3248-B14F-8EB3-17DA423773D8}" type="slidenum">
              <a:rPr lang="en-US" smtClean="0"/>
              <a:pPr/>
              <a:t>10</a:t>
            </a:fld>
            <a:endParaRPr lang="en-US" dirty="0"/>
          </a:p>
        </p:txBody>
      </p:sp>
      <p:sp>
        <p:nvSpPr>
          <p:cNvPr id="4" name="Text Placeholder 3"/>
          <p:cNvSpPr>
            <a:spLocks noGrp="1"/>
          </p:cNvSpPr>
          <p:nvPr>
            <p:ph type="body" sz="quarter" idx="10"/>
          </p:nvPr>
        </p:nvSpPr>
        <p:spPr>
          <a:xfrm>
            <a:off x="451262" y="1587640"/>
            <a:ext cx="11127180" cy="4468619"/>
          </a:xfrm>
        </p:spPr>
        <p:txBody>
          <a:bodyPr>
            <a:normAutofit fontScale="92500" lnSpcReduction="10000"/>
          </a:bodyPr>
          <a:lstStyle/>
          <a:p>
            <a:pPr marL="0" indent="0">
              <a:lnSpc>
                <a:spcPct val="100000"/>
              </a:lnSpc>
              <a:buNone/>
            </a:pPr>
            <a:r>
              <a:rPr lang="en-US" b="1" dirty="0">
                <a:latin typeface="Times New Roman" panose="02020603050405020304" pitchFamily="18" charset="0"/>
                <a:cs typeface="Times New Roman" panose="02020603050405020304" pitchFamily="18" charset="0"/>
              </a:rPr>
              <a:t>There have been diverse controversies and arguments as regards the best practices of health and safety and compliance level in Nigeria. Particularly, reviewing ways in which safety can be sustained in Nigeria has practically remained developing actions that demand urgent attention in the recent times.  </a:t>
            </a:r>
          </a:p>
          <a:p>
            <a:pPr marL="0" indent="0">
              <a:lnSpc>
                <a:spcPct val="100000"/>
              </a:lnSpc>
              <a:buNone/>
            </a:pPr>
            <a:endParaRPr lang="en-US" b="1" dirty="0">
              <a:latin typeface="Times New Roman" panose="02020603050405020304" pitchFamily="18" charset="0"/>
              <a:cs typeface="Times New Roman" panose="02020603050405020304" pitchFamily="18" charset="0"/>
            </a:endParaRPr>
          </a:p>
          <a:p>
            <a:pPr marL="0" indent="0">
              <a:lnSpc>
                <a:spcPct val="100000"/>
              </a:lnSpc>
              <a:buNone/>
            </a:pPr>
            <a:r>
              <a:rPr lang="en-US" b="1" dirty="0">
                <a:latin typeface="Times New Roman" panose="02020603050405020304" pitchFamily="18" charset="0"/>
                <a:cs typeface="Times New Roman" panose="02020603050405020304" pitchFamily="18" charset="0"/>
              </a:rPr>
              <a:t>Likewise, the level of compliance to the health and safety  practices in Nigeria by various organizations, other relevant places and development of further policies to be taken to meet the needs of the present without compromising the future needs of the next generation have been a burning issue in the context of Nigeria society.</a:t>
            </a:r>
          </a:p>
          <a:p>
            <a:pPr marL="0" indent="0">
              <a:lnSpc>
                <a:spcPct val="100000"/>
              </a:lnSpc>
              <a:buNone/>
            </a:pPr>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1629917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37FB29-8FA5-498B-AE9E-94DF1B8820CC}"/>
              </a:ext>
            </a:extLst>
          </p:cNvPr>
          <p:cNvSpPr>
            <a:spLocks noGrp="1"/>
          </p:cNvSpPr>
          <p:nvPr>
            <p:ph type="subTitle" idx="1"/>
          </p:nvPr>
        </p:nvSpPr>
        <p:spPr>
          <a:xfrm>
            <a:off x="776880" y="801742"/>
            <a:ext cx="10576920" cy="605040"/>
          </a:xfrm>
        </p:spPr>
        <p:txBody>
          <a:bodyPr>
            <a:normAutofit fontScale="92500" lnSpcReduction="20000"/>
          </a:bodyPr>
          <a:lstStyle/>
          <a:p>
            <a:pPr algn="ctr"/>
            <a:r>
              <a:rPr lang="en-US" dirty="0"/>
              <a:t>Cont. Introduction</a:t>
            </a:r>
          </a:p>
        </p:txBody>
      </p:sp>
      <p:sp>
        <p:nvSpPr>
          <p:cNvPr id="3" name="Slide Number Placeholder 2">
            <a:extLst>
              <a:ext uri="{FF2B5EF4-FFF2-40B4-BE49-F238E27FC236}">
                <a16:creationId xmlns:a16="http://schemas.microsoft.com/office/drawing/2014/main" id="{8FA72832-E707-4170-AA7E-27A58B937267}"/>
              </a:ext>
            </a:extLst>
          </p:cNvPr>
          <p:cNvSpPr>
            <a:spLocks noGrp="1"/>
          </p:cNvSpPr>
          <p:nvPr>
            <p:ph type="sldNum" sz="quarter" idx="4"/>
          </p:nvPr>
        </p:nvSpPr>
        <p:spPr/>
        <p:txBody>
          <a:bodyPr/>
          <a:lstStyle/>
          <a:p>
            <a:fld id="{F2E3747F-3248-B14F-8EB3-17DA423773D8}" type="slidenum">
              <a:rPr lang="en-US" smtClean="0"/>
              <a:pPr/>
              <a:t>11</a:t>
            </a:fld>
            <a:endParaRPr lang="en-US" dirty="0"/>
          </a:p>
        </p:txBody>
      </p:sp>
      <p:sp>
        <p:nvSpPr>
          <p:cNvPr id="4" name="Text Placeholder 3">
            <a:extLst>
              <a:ext uri="{FF2B5EF4-FFF2-40B4-BE49-F238E27FC236}">
                <a16:creationId xmlns:a16="http://schemas.microsoft.com/office/drawing/2014/main" id="{5D4AA91C-F148-4F43-9D69-663D2615B1BB}"/>
              </a:ext>
            </a:extLst>
          </p:cNvPr>
          <p:cNvSpPr>
            <a:spLocks noGrp="1"/>
          </p:cNvSpPr>
          <p:nvPr>
            <p:ph type="body" sz="quarter" idx="10"/>
          </p:nvPr>
        </p:nvSpPr>
        <p:spPr>
          <a:xfrm>
            <a:off x="776879" y="1406782"/>
            <a:ext cx="11050943" cy="5219649"/>
          </a:xfrm>
        </p:spPr>
        <p:txBody>
          <a:bodyPr>
            <a:normAutofit fontScale="55000" lnSpcReduction="20000"/>
          </a:bodyPr>
          <a:lstStyle/>
          <a:p>
            <a:pPr marL="0" indent="0">
              <a:buNone/>
            </a:pPr>
            <a:endParaRPr lang="en-US" sz="5100" b="1" dirty="0">
              <a:latin typeface="Times New Roman" panose="02020603050405020304" pitchFamily="18" charset="0"/>
              <a:cs typeface="Times New Roman" panose="02020603050405020304" pitchFamily="18" charset="0"/>
            </a:endParaRPr>
          </a:p>
          <a:p>
            <a:pPr marL="0" indent="0">
              <a:buNone/>
            </a:pPr>
            <a:r>
              <a:rPr lang="en-US" sz="5100" b="1" dirty="0">
                <a:latin typeface="Times New Roman" panose="02020603050405020304" pitchFamily="18" charset="0"/>
                <a:cs typeface="Times New Roman" panose="02020603050405020304" pitchFamily="18" charset="0"/>
              </a:rPr>
              <a:t>In agreement, safety practice in Nigeria have taken the back turn in the past leaving multinationals and local companies involved in various work practice to imbibe the safety practice and culture of their parent companies, who operated on specific standards adopted from their nation to promote safe practice and safe operation at work with the view of improving the level of safety practice in the workplace and reduce accidents to their barest minimum and leaving Nigeria to operate on different best practice guidance </a:t>
            </a:r>
            <a:r>
              <a:rPr lang="en-US" b="1" dirty="0"/>
              <a:t> (</a:t>
            </a:r>
            <a:r>
              <a:rPr lang="en-US" sz="3600" b="1" dirty="0">
                <a:latin typeface="Myriad Pro Semibold"/>
              </a:rPr>
              <a:t>NCPOSH, 2016 &amp;.  Osha</a:t>
            </a:r>
            <a:r>
              <a:rPr lang="en-US" sz="3600" b="1" dirty="0">
                <a:latin typeface="Myriad Pro Semibold"/>
                <a:cs typeface="Times New Roman" panose="02020603050405020304" pitchFamily="18" charset="0"/>
              </a:rPr>
              <a:t> 2018</a:t>
            </a:r>
            <a:r>
              <a:rPr lang="en-US" sz="5100" b="1" dirty="0">
                <a:latin typeface="Times New Roman" panose="02020603050405020304" pitchFamily="18" charset="0"/>
                <a:cs typeface="Times New Roman" panose="02020603050405020304" pitchFamily="18" charset="0"/>
              </a:rPr>
              <a:t>).</a:t>
            </a:r>
          </a:p>
          <a:p>
            <a:pPr marL="0" indent="0">
              <a:buNone/>
            </a:pPr>
            <a:endParaRPr lang="en-US" sz="5100" b="1" dirty="0">
              <a:latin typeface="Times New Roman" panose="02020603050405020304" pitchFamily="18" charset="0"/>
              <a:cs typeface="Times New Roman" panose="02020603050405020304" pitchFamily="18" charset="0"/>
            </a:endParaRPr>
          </a:p>
          <a:p>
            <a:pPr marL="0" indent="0">
              <a:buNone/>
            </a:pPr>
            <a:r>
              <a:rPr lang="en-US" sz="5100" b="1" dirty="0">
                <a:latin typeface="Times New Roman" panose="02020603050405020304" pitchFamily="18" charset="0"/>
                <a:cs typeface="Times New Roman" panose="02020603050405020304" pitchFamily="18" charset="0"/>
              </a:rPr>
              <a:t>The fact remains that, Safety Practices have been poorly practice in the nation and the existing government agencies and stakeholder’s effect has not been seen over the years to be imparting their virtue on the nation comparing it to what they were established for.</a:t>
            </a:r>
          </a:p>
          <a:p>
            <a:endParaRPr lang="en-US" dirty="0"/>
          </a:p>
        </p:txBody>
      </p:sp>
    </p:spTree>
    <p:extLst>
      <p:ext uri="{BB962C8B-B14F-4D97-AF65-F5344CB8AC3E}">
        <p14:creationId xmlns:p14="http://schemas.microsoft.com/office/powerpoint/2010/main" val="360008331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A934846-A54F-4612-80C6-22980BE9125F}"/>
              </a:ext>
            </a:extLst>
          </p:cNvPr>
          <p:cNvSpPr>
            <a:spLocks noGrp="1"/>
          </p:cNvSpPr>
          <p:nvPr>
            <p:ph type="subTitle" idx="1"/>
          </p:nvPr>
        </p:nvSpPr>
        <p:spPr/>
        <p:txBody>
          <a:bodyPr/>
          <a:lstStyle/>
          <a:p>
            <a:pPr algn="ctr"/>
            <a:r>
              <a:rPr lang="en-US" sz="4400" dirty="0"/>
              <a:t>NIGERIA’S PROFILE</a:t>
            </a:r>
          </a:p>
        </p:txBody>
      </p:sp>
      <p:sp>
        <p:nvSpPr>
          <p:cNvPr id="3" name="Slide Number Placeholder 2">
            <a:extLst>
              <a:ext uri="{FF2B5EF4-FFF2-40B4-BE49-F238E27FC236}">
                <a16:creationId xmlns:a16="http://schemas.microsoft.com/office/drawing/2014/main" id="{27BE8017-4667-47E7-960D-765D107B5045}"/>
              </a:ext>
            </a:extLst>
          </p:cNvPr>
          <p:cNvSpPr>
            <a:spLocks noGrp="1"/>
          </p:cNvSpPr>
          <p:nvPr>
            <p:ph type="sldNum" sz="quarter" idx="4"/>
          </p:nvPr>
        </p:nvSpPr>
        <p:spPr/>
        <p:txBody>
          <a:bodyPr/>
          <a:lstStyle/>
          <a:p>
            <a:fld id="{F2E3747F-3248-B14F-8EB3-17DA423773D8}" type="slidenum">
              <a:rPr lang="en-US" smtClean="0"/>
              <a:pPr/>
              <a:t>12</a:t>
            </a:fld>
            <a:endParaRPr lang="en-US" dirty="0"/>
          </a:p>
        </p:txBody>
      </p:sp>
    </p:spTree>
    <p:extLst>
      <p:ext uri="{BB962C8B-B14F-4D97-AF65-F5344CB8AC3E}">
        <p14:creationId xmlns:p14="http://schemas.microsoft.com/office/powerpoint/2010/main" val="74396617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0B05EB7-2830-419A-A6C1-D17891E7742E}"/>
              </a:ext>
            </a:extLst>
          </p:cNvPr>
          <p:cNvSpPr>
            <a:spLocks noGrp="1"/>
          </p:cNvSpPr>
          <p:nvPr>
            <p:ph type="subTitle" idx="1"/>
          </p:nvPr>
        </p:nvSpPr>
        <p:spPr/>
        <p:txBody>
          <a:bodyPr/>
          <a:lstStyle/>
          <a:p>
            <a:pPr algn="ctr"/>
            <a:r>
              <a:rPr lang="en-US" dirty="0"/>
              <a:t> </a:t>
            </a:r>
            <a:r>
              <a:rPr lang="en-US" sz="4400" dirty="0"/>
              <a:t>Summary of Nigerian’s Profile</a:t>
            </a:r>
          </a:p>
        </p:txBody>
      </p:sp>
      <p:sp>
        <p:nvSpPr>
          <p:cNvPr id="3" name="Slide Number Placeholder 2">
            <a:extLst>
              <a:ext uri="{FF2B5EF4-FFF2-40B4-BE49-F238E27FC236}">
                <a16:creationId xmlns:a16="http://schemas.microsoft.com/office/drawing/2014/main" id="{855263B1-886D-4D85-8EA8-BBA949F4074F}"/>
              </a:ext>
            </a:extLst>
          </p:cNvPr>
          <p:cNvSpPr>
            <a:spLocks noGrp="1"/>
          </p:cNvSpPr>
          <p:nvPr>
            <p:ph type="sldNum" sz="quarter" idx="4"/>
          </p:nvPr>
        </p:nvSpPr>
        <p:spPr/>
        <p:txBody>
          <a:bodyPr/>
          <a:lstStyle/>
          <a:p>
            <a:fld id="{F2E3747F-3248-B14F-8EB3-17DA423773D8}" type="slidenum">
              <a:rPr lang="en-US" smtClean="0"/>
              <a:pPr/>
              <a:t>13</a:t>
            </a:fld>
            <a:endParaRPr lang="en-US" dirty="0"/>
          </a:p>
        </p:txBody>
      </p:sp>
      <p:sp>
        <p:nvSpPr>
          <p:cNvPr id="4" name="Text Placeholder 3">
            <a:extLst>
              <a:ext uri="{FF2B5EF4-FFF2-40B4-BE49-F238E27FC236}">
                <a16:creationId xmlns:a16="http://schemas.microsoft.com/office/drawing/2014/main" id="{3035FA8A-CDBA-45DD-93BC-62E668DDABED}"/>
              </a:ext>
            </a:extLst>
          </p:cNvPr>
          <p:cNvSpPr>
            <a:spLocks noGrp="1"/>
          </p:cNvSpPr>
          <p:nvPr>
            <p:ph type="body" sz="quarter" idx="10"/>
          </p:nvPr>
        </p:nvSpPr>
        <p:spPr>
          <a:xfrm>
            <a:off x="534391" y="1587640"/>
            <a:ext cx="11447812" cy="5270359"/>
          </a:xfrm>
        </p:spPr>
        <p:txBody>
          <a:bodyPr>
            <a:normAutofit fontScale="25000" lnSpcReduction="20000"/>
          </a:bodyPr>
          <a:lstStyle/>
          <a:p>
            <a:pPr marL="0" indent="0">
              <a:buNone/>
            </a:pPr>
            <a:r>
              <a:rPr lang="en-US" sz="7200" b="1" dirty="0">
                <a:latin typeface="Myriad Pro Semibold"/>
              </a:rPr>
              <a:t>The 1999 Constitution of the Federal Republic of Nigeria in Section 17 subsection 3, specifically made mention that the State shall direct its policy towards ensuring that the health, safety and welfare of all persons in employment are safeguarded and not endangered or abused. Major legislations that have been enacted to provide for the safety and health of workforce include: </a:t>
            </a:r>
          </a:p>
          <a:p>
            <a:pPr marL="0" indent="0">
              <a:buNone/>
            </a:pPr>
            <a:endParaRPr lang="en-US" sz="7200" b="1" dirty="0">
              <a:latin typeface="Myriad Pro Semibold"/>
            </a:endParaRPr>
          </a:p>
          <a:p>
            <a:r>
              <a:rPr lang="en-US" sz="7200" b="1" dirty="0">
                <a:latin typeface="Myriad Pro Semibold"/>
              </a:rPr>
              <a:t>The Factories Act, CAP F1, Laws of the Federation of Nigeria (LFN), 2004.  </a:t>
            </a:r>
          </a:p>
          <a:p>
            <a:r>
              <a:rPr lang="en-US" sz="7200" b="1" dirty="0">
                <a:latin typeface="Myriad Pro Semibold"/>
              </a:rPr>
              <a:t>Employees‟ Compensation Act, 2010 </a:t>
            </a:r>
          </a:p>
          <a:p>
            <a:r>
              <a:rPr lang="en-US" sz="7200" b="1" dirty="0">
                <a:latin typeface="Myriad Pro Semibold"/>
              </a:rPr>
              <a:t>Nigerian Minerals and Mining Act, 2007 </a:t>
            </a:r>
          </a:p>
          <a:p>
            <a:r>
              <a:rPr lang="en-US" sz="7200" b="1" dirty="0">
                <a:latin typeface="Myriad Pro Semibold"/>
              </a:rPr>
              <a:t>Nigerian Nuclear Safety and Radiation Act, 1995.</a:t>
            </a:r>
          </a:p>
          <a:p>
            <a:pPr marL="0" indent="0">
              <a:buNone/>
            </a:pPr>
            <a:endParaRPr lang="en-US" sz="7200" b="1" dirty="0">
              <a:latin typeface="Myriad Pro Semibold"/>
            </a:endParaRPr>
          </a:p>
          <a:p>
            <a:pPr marL="0" indent="0">
              <a:buNone/>
            </a:pPr>
            <a:r>
              <a:rPr lang="en-US" sz="7200" b="1" dirty="0">
                <a:latin typeface="Myriad Pro Semibold"/>
              </a:rPr>
              <a:t> Other identified related Laws that seek to give guidance to the implementation of occupational safety and health in the country are: </a:t>
            </a:r>
          </a:p>
          <a:p>
            <a:r>
              <a:rPr lang="en-US" sz="7200" b="1" dirty="0">
                <a:latin typeface="Myriad Pro Semibold"/>
              </a:rPr>
              <a:t>Nigeria Basic Ionising Radiation Regulations, 2003 </a:t>
            </a:r>
          </a:p>
          <a:p>
            <a:r>
              <a:rPr lang="en-US" sz="7200" b="1" dirty="0">
                <a:latin typeface="Myriad Pro Semibold"/>
              </a:rPr>
              <a:t>Nigerian Radiation Safety in Nuclear Regulations, 2006 </a:t>
            </a:r>
          </a:p>
          <a:p>
            <a:r>
              <a:rPr lang="en-US" sz="7200" b="1" dirty="0">
                <a:latin typeface="Myriad Pro Semibold"/>
              </a:rPr>
              <a:t>Minerals Oils (Safety) Regulations, 1962 </a:t>
            </a:r>
          </a:p>
          <a:p>
            <a:r>
              <a:rPr lang="en-US" sz="7200" b="1" dirty="0">
                <a:latin typeface="Myriad Pro Semibold"/>
              </a:rPr>
              <a:t>Petroleum (Drilling and Petroleum) Regulations, 1967 </a:t>
            </a:r>
          </a:p>
          <a:p>
            <a:r>
              <a:rPr lang="en-US" sz="7200" b="1" dirty="0">
                <a:latin typeface="Myriad Pro Semibold"/>
              </a:rPr>
              <a:t>National Environmental Standards and Regulations Enforcement Agency (Establishment) Act, 2007 </a:t>
            </a:r>
          </a:p>
          <a:p>
            <a:r>
              <a:rPr lang="en-US" sz="7200" b="1" dirty="0">
                <a:latin typeface="Myriad Pro Semibold"/>
              </a:rPr>
              <a:t>Lagos State Safety Commission Law, 2011 </a:t>
            </a:r>
          </a:p>
          <a:p>
            <a:endParaRPr lang="en-US" dirty="0"/>
          </a:p>
        </p:txBody>
      </p:sp>
    </p:spTree>
    <p:extLst>
      <p:ext uri="{BB962C8B-B14F-4D97-AF65-F5344CB8AC3E}">
        <p14:creationId xmlns:p14="http://schemas.microsoft.com/office/powerpoint/2010/main" val="200626903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649289-166A-4CA9-B1BC-99A2EA5D8696}"/>
              </a:ext>
            </a:extLst>
          </p:cNvPr>
          <p:cNvSpPr>
            <a:spLocks noGrp="1"/>
          </p:cNvSpPr>
          <p:nvPr>
            <p:ph type="subTitle" idx="1"/>
          </p:nvPr>
        </p:nvSpPr>
        <p:spPr>
          <a:xfrm>
            <a:off x="776880" y="130629"/>
            <a:ext cx="10576920" cy="1284531"/>
          </a:xfrm>
        </p:spPr>
        <p:txBody>
          <a:bodyPr>
            <a:noAutofit/>
          </a:bodyPr>
          <a:lstStyle/>
          <a:p>
            <a:pPr algn="ctr"/>
            <a:r>
              <a:rPr lang="en-US" sz="4400" dirty="0"/>
              <a:t>Other Occupational Health and Safety Laws</a:t>
            </a:r>
          </a:p>
        </p:txBody>
      </p:sp>
      <p:sp>
        <p:nvSpPr>
          <p:cNvPr id="3" name="Slide Number Placeholder 2">
            <a:extLst>
              <a:ext uri="{FF2B5EF4-FFF2-40B4-BE49-F238E27FC236}">
                <a16:creationId xmlns:a16="http://schemas.microsoft.com/office/drawing/2014/main" id="{B9AC6228-AA79-46F1-A7ED-CCE89BDED9B3}"/>
              </a:ext>
            </a:extLst>
          </p:cNvPr>
          <p:cNvSpPr>
            <a:spLocks noGrp="1"/>
          </p:cNvSpPr>
          <p:nvPr>
            <p:ph type="sldNum" sz="quarter" idx="4"/>
          </p:nvPr>
        </p:nvSpPr>
        <p:spPr/>
        <p:txBody>
          <a:bodyPr/>
          <a:lstStyle/>
          <a:p>
            <a:fld id="{F2E3747F-3248-B14F-8EB3-17DA423773D8}" type="slidenum">
              <a:rPr lang="en-US" smtClean="0"/>
              <a:pPr/>
              <a:t>14</a:t>
            </a:fld>
            <a:endParaRPr lang="en-US" dirty="0"/>
          </a:p>
        </p:txBody>
      </p:sp>
      <p:sp>
        <p:nvSpPr>
          <p:cNvPr id="4" name="Text Placeholder 3">
            <a:extLst>
              <a:ext uri="{FF2B5EF4-FFF2-40B4-BE49-F238E27FC236}">
                <a16:creationId xmlns:a16="http://schemas.microsoft.com/office/drawing/2014/main" id="{1B88AFD4-F44F-41D5-98C9-04CF60CEBF2D}"/>
              </a:ext>
            </a:extLst>
          </p:cNvPr>
          <p:cNvSpPr>
            <a:spLocks noGrp="1"/>
          </p:cNvSpPr>
          <p:nvPr>
            <p:ph type="body" sz="quarter" idx="10"/>
          </p:nvPr>
        </p:nvSpPr>
        <p:spPr>
          <a:xfrm>
            <a:off x="676895" y="1587641"/>
            <a:ext cx="11055926" cy="4599403"/>
          </a:xfrm>
        </p:spPr>
        <p:txBody>
          <a:bodyPr>
            <a:normAutofit fontScale="92500" lnSpcReduction="10000"/>
          </a:bodyPr>
          <a:lstStyle/>
          <a:p>
            <a:pPr marL="0" lvl="0" indent="0">
              <a:buNone/>
            </a:pPr>
            <a:r>
              <a:rPr lang="en-US" dirty="0"/>
              <a:t>Other Eight Radiation safety laws.</a:t>
            </a:r>
          </a:p>
          <a:p>
            <a:pPr lvl="0"/>
            <a:r>
              <a:rPr lang="en-US" dirty="0"/>
              <a:t> Nigerian Naturally Occurring Radioactive Materials (NORM) Regulations, 2008. </a:t>
            </a:r>
          </a:p>
          <a:p>
            <a:pPr lvl="0"/>
            <a:r>
              <a:rPr lang="en-US" dirty="0"/>
              <a:t> Nigerian Safety and Security of Radioactive Sources Regulations, 2006.</a:t>
            </a:r>
          </a:p>
          <a:p>
            <a:pPr lvl="0"/>
            <a:r>
              <a:rPr lang="en-US" dirty="0"/>
              <a:t> Nigerian Radiation Safety in Industrial Irradiator Regulations, 2008. </a:t>
            </a:r>
          </a:p>
          <a:p>
            <a:pPr lvl="0"/>
            <a:r>
              <a:rPr lang="en-US" dirty="0"/>
              <a:t> Nigerian Transportation of Radioactive Sources Regulations, 2006.</a:t>
            </a:r>
          </a:p>
          <a:p>
            <a:pPr lvl="0"/>
            <a:r>
              <a:rPr lang="en-US" dirty="0"/>
              <a:t>Guide for the Provision of Dosimetry Service in Nigeria. </a:t>
            </a:r>
          </a:p>
          <a:p>
            <a:pPr lvl="0"/>
            <a:r>
              <a:rPr lang="en-US" dirty="0"/>
              <a:t>Guide for Licensing of Gamma Irradiation Facility in Nigeria. </a:t>
            </a:r>
          </a:p>
          <a:p>
            <a:pPr lvl="0"/>
            <a:r>
              <a:rPr lang="en-US" dirty="0"/>
              <a:t>Guide for Maintenance Engineers and Technicians.</a:t>
            </a:r>
          </a:p>
          <a:p>
            <a:pPr lvl="0"/>
            <a:r>
              <a:rPr lang="en-US" dirty="0"/>
              <a:t>Guide for Licensing of Nuclear Research Reactor Operators in Nigeria. </a:t>
            </a:r>
          </a:p>
        </p:txBody>
      </p:sp>
    </p:spTree>
    <p:extLst>
      <p:ext uri="{BB962C8B-B14F-4D97-AF65-F5344CB8AC3E}">
        <p14:creationId xmlns:p14="http://schemas.microsoft.com/office/powerpoint/2010/main" val="216154971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BC977AA-760E-4756-BD8A-6E73E634CAA1}"/>
              </a:ext>
            </a:extLst>
          </p:cNvPr>
          <p:cNvSpPr>
            <a:spLocks noGrp="1"/>
          </p:cNvSpPr>
          <p:nvPr>
            <p:ph type="subTitle" idx="1"/>
          </p:nvPr>
        </p:nvSpPr>
        <p:spPr>
          <a:xfrm>
            <a:off x="776880" y="118754"/>
            <a:ext cx="10576920" cy="1306286"/>
          </a:xfrm>
        </p:spPr>
        <p:txBody>
          <a:bodyPr>
            <a:noAutofit/>
          </a:bodyPr>
          <a:lstStyle/>
          <a:p>
            <a:pPr algn="ctr"/>
            <a:r>
              <a:rPr lang="en-US" sz="4400" dirty="0"/>
              <a:t>Stakeholders of Occupational Health &amp; Safety in Nigeria</a:t>
            </a:r>
          </a:p>
        </p:txBody>
      </p:sp>
      <p:sp>
        <p:nvSpPr>
          <p:cNvPr id="3" name="Slide Number Placeholder 2">
            <a:extLst>
              <a:ext uri="{FF2B5EF4-FFF2-40B4-BE49-F238E27FC236}">
                <a16:creationId xmlns:a16="http://schemas.microsoft.com/office/drawing/2014/main" id="{7D2FDEF2-D7BB-4899-B3D8-FB5DCFDAC5FE}"/>
              </a:ext>
            </a:extLst>
          </p:cNvPr>
          <p:cNvSpPr>
            <a:spLocks noGrp="1"/>
          </p:cNvSpPr>
          <p:nvPr>
            <p:ph type="sldNum" sz="quarter" idx="4"/>
          </p:nvPr>
        </p:nvSpPr>
        <p:spPr/>
        <p:txBody>
          <a:bodyPr/>
          <a:lstStyle/>
          <a:p>
            <a:fld id="{F2E3747F-3248-B14F-8EB3-17DA423773D8}" type="slidenum">
              <a:rPr lang="en-US" smtClean="0"/>
              <a:pPr/>
              <a:t>15</a:t>
            </a:fld>
            <a:endParaRPr lang="en-US" dirty="0"/>
          </a:p>
        </p:txBody>
      </p:sp>
      <p:sp>
        <p:nvSpPr>
          <p:cNvPr id="4" name="Text Placeholder 3">
            <a:extLst>
              <a:ext uri="{FF2B5EF4-FFF2-40B4-BE49-F238E27FC236}">
                <a16:creationId xmlns:a16="http://schemas.microsoft.com/office/drawing/2014/main" id="{0562E8A8-E8C7-483F-B927-1AABC364EA47}"/>
              </a:ext>
            </a:extLst>
          </p:cNvPr>
          <p:cNvSpPr>
            <a:spLocks noGrp="1"/>
          </p:cNvSpPr>
          <p:nvPr>
            <p:ph type="body" sz="quarter" idx="10"/>
          </p:nvPr>
        </p:nvSpPr>
        <p:spPr>
          <a:xfrm>
            <a:off x="776880" y="1638795"/>
            <a:ext cx="10576920" cy="5011388"/>
          </a:xfrm>
        </p:spPr>
        <p:txBody>
          <a:bodyPr>
            <a:normAutofit fontScale="92500" lnSpcReduction="20000"/>
          </a:bodyPr>
          <a:lstStyle/>
          <a:p>
            <a:pPr lvl="0"/>
            <a:r>
              <a:rPr lang="en-US" b="1" dirty="0"/>
              <a:t>The Federal Ministry of Labour and Employment. </a:t>
            </a:r>
          </a:p>
          <a:p>
            <a:pPr lvl="0"/>
            <a:r>
              <a:rPr lang="en-US" b="1" dirty="0"/>
              <a:t>The Nigeria Society of Engineers. </a:t>
            </a:r>
          </a:p>
          <a:p>
            <a:pPr lvl="0"/>
            <a:r>
              <a:rPr lang="en-US" b="1" dirty="0"/>
              <a:t>The Federal Fire Service. </a:t>
            </a:r>
          </a:p>
          <a:p>
            <a:pPr lvl="0"/>
            <a:r>
              <a:rPr lang="en-US" b="1" dirty="0"/>
              <a:t>The Federal Ministry of Power and Steel. </a:t>
            </a:r>
          </a:p>
          <a:p>
            <a:pPr lvl="0"/>
            <a:r>
              <a:rPr lang="en-US" b="1" dirty="0"/>
              <a:t>The Federal Ministry of Works and Housing</a:t>
            </a:r>
          </a:p>
          <a:p>
            <a:pPr lvl="0"/>
            <a:r>
              <a:rPr lang="en-US" b="1" dirty="0"/>
              <a:t>Department of Petroleum Resources. </a:t>
            </a:r>
          </a:p>
          <a:p>
            <a:pPr lvl="0"/>
            <a:r>
              <a:rPr lang="en-US" b="1" dirty="0"/>
              <a:t>The National Council on Health. </a:t>
            </a:r>
          </a:p>
          <a:p>
            <a:pPr lvl="0"/>
            <a:r>
              <a:rPr lang="en-US" b="1" dirty="0"/>
              <a:t>Federal Ministry of Environment.</a:t>
            </a:r>
          </a:p>
          <a:p>
            <a:pPr lvl="0"/>
            <a:r>
              <a:rPr lang="en-US" b="1" dirty="0"/>
              <a:t>Institute of Safety Professionals of Nigeria. </a:t>
            </a:r>
          </a:p>
          <a:p>
            <a:pPr lvl="0"/>
            <a:r>
              <a:rPr lang="en-US" b="1" dirty="0"/>
              <a:t>Workers‟ Organisation (NLC and TUC).</a:t>
            </a:r>
          </a:p>
          <a:p>
            <a:pPr lvl="0"/>
            <a:r>
              <a:rPr lang="en-US" b="1" dirty="0"/>
              <a:t>The Federal Ministry of Trade, Investment and Industry. </a:t>
            </a:r>
          </a:p>
          <a:p>
            <a:pPr lvl="0"/>
            <a:r>
              <a:rPr lang="en-US" b="1" dirty="0"/>
              <a:t>Employers‟ Organisation.</a:t>
            </a:r>
          </a:p>
          <a:p>
            <a:endParaRPr lang="en-US" dirty="0"/>
          </a:p>
        </p:txBody>
      </p:sp>
    </p:spTree>
    <p:extLst>
      <p:ext uri="{BB962C8B-B14F-4D97-AF65-F5344CB8AC3E}">
        <p14:creationId xmlns:p14="http://schemas.microsoft.com/office/powerpoint/2010/main" val="15822592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A591E58-4A95-4C63-A5D2-9B3F2D8D61E9}"/>
              </a:ext>
            </a:extLst>
          </p:cNvPr>
          <p:cNvSpPr>
            <a:spLocks noGrp="1"/>
          </p:cNvSpPr>
          <p:nvPr>
            <p:ph type="subTitle" idx="1"/>
          </p:nvPr>
        </p:nvSpPr>
        <p:spPr>
          <a:xfrm>
            <a:off x="776879" y="219694"/>
            <a:ext cx="10576921" cy="1449077"/>
          </a:xfrm>
        </p:spPr>
        <p:txBody>
          <a:bodyPr>
            <a:normAutofit fontScale="25000" lnSpcReduction="20000"/>
          </a:bodyPr>
          <a:lstStyle/>
          <a:p>
            <a:pPr algn="ctr">
              <a:lnSpc>
                <a:spcPct val="170000"/>
              </a:lnSpc>
            </a:pPr>
            <a:r>
              <a:rPr lang="en-US" sz="11200" dirty="0"/>
              <a:t>Occupational Safety and Health Main Organisations, Non-Governmental Organisations and Associations</a:t>
            </a:r>
            <a:r>
              <a:rPr lang="en-US" dirty="0"/>
              <a:t>. </a:t>
            </a:r>
          </a:p>
        </p:txBody>
      </p:sp>
      <p:sp>
        <p:nvSpPr>
          <p:cNvPr id="3" name="Slide Number Placeholder 2">
            <a:extLst>
              <a:ext uri="{FF2B5EF4-FFF2-40B4-BE49-F238E27FC236}">
                <a16:creationId xmlns:a16="http://schemas.microsoft.com/office/drawing/2014/main" id="{AB4E5725-8700-4D82-9165-63F9027CC34E}"/>
              </a:ext>
            </a:extLst>
          </p:cNvPr>
          <p:cNvSpPr>
            <a:spLocks noGrp="1"/>
          </p:cNvSpPr>
          <p:nvPr>
            <p:ph type="sldNum" sz="quarter" idx="4"/>
          </p:nvPr>
        </p:nvSpPr>
        <p:spPr/>
        <p:txBody>
          <a:bodyPr/>
          <a:lstStyle/>
          <a:p>
            <a:fld id="{F2E3747F-3248-B14F-8EB3-17DA423773D8}" type="slidenum">
              <a:rPr lang="en-US" smtClean="0"/>
              <a:pPr/>
              <a:t>16</a:t>
            </a:fld>
            <a:endParaRPr lang="en-US" dirty="0"/>
          </a:p>
        </p:txBody>
      </p:sp>
      <p:sp>
        <p:nvSpPr>
          <p:cNvPr id="4" name="Text Placeholder 3">
            <a:extLst>
              <a:ext uri="{FF2B5EF4-FFF2-40B4-BE49-F238E27FC236}">
                <a16:creationId xmlns:a16="http://schemas.microsoft.com/office/drawing/2014/main" id="{6D6880A9-83A4-4EC5-A728-A5A7DB336FF1}"/>
              </a:ext>
            </a:extLst>
          </p:cNvPr>
          <p:cNvSpPr>
            <a:spLocks noGrp="1"/>
          </p:cNvSpPr>
          <p:nvPr>
            <p:ph type="body" sz="quarter" idx="10"/>
          </p:nvPr>
        </p:nvSpPr>
        <p:spPr>
          <a:xfrm>
            <a:off x="776879" y="1947553"/>
            <a:ext cx="11050943" cy="4690753"/>
          </a:xfrm>
        </p:spPr>
        <p:txBody>
          <a:bodyPr>
            <a:normAutofit fontScale="85000" lnSpcReduction="20000"/>
          </a:bodyPr>
          <a:lstStyle/>
          <a:p>
            <a:pPr lvl="0"/>
            <a:r>
              <a:rPr lang="en-US" b="1" dirty="0"/>
              <a:t>Institute of Safety Professionals (ISPON)</a:t>
            </a:r>
          </a:p>
          <a:p>
            <a:pPr lvl="0"/>
            <a:r>
              <a:rPr lang="en-US" b="1" dirty="0"/>
              <a:t>Society of Occupational and Environmental Health Physicians of Nigeria (SOEHPON)</a:t>
            </a:r>
          </a:p>
          <a:p>
            <a:pPr marL="0" indent="0">
              <a:buNone/>
            </a:pPr>
            <a:endParaRPr lang="en-US" b="1" dirty="0"/>
          </a:p>
          <a:p>
            <a:pPr marL="0" indent="0">
              <a:buNone/>
            </a:pPr>
            <a:r>
              <a:rPr lang="en-US" b="1" dirty="0"/>
              <a:t> </a:t>
            </a:r>
            <a:r>
              <a:rPr lang="en-US" b="1" dirty="0">
                <a:solidFill>
                  <a:schemeClr val="tx2">
                    <a:lumMod val="75000"/>
                    <a:lumOff val="25000"/>
                  </a:schemeClr>
                </a:solidFill>
              </a:rPr>
              <a:t>Other International Affiliated Organisations/ Professional Bodies </a:t>
            </a:r>
          </a:p>
          <a:p>
            <a:pPr lvl="0"/>
            <a:r>
              <a:rPr lang="en-US" b="1" dirty="0"/>
              <a:t>International Institute of Risk and Safety Management (IIRSM).</a:t>
            </a:r>
          </a:p>
          <a:p>
            <a:pPr lvl="0"/>
            <a:r>
              <a:rPr lang="en-US" b="1" dirty="0"/>
              <a:t>American Society of Safety Professional (ASSP).</a:t>
            </a:r>
          </a:p>
          <a:p>
            <a:pPr lvl="0"/>
            <a:r>
              <a:rPr lang="en-US" b="1" dirty="0"/>
              <a:t>Safety Advocacy and Empowerment Foundation (SAEF).</a:t>
            </a:r>
          </a:p>
          <a:p>
            <a:pPr lvl="0"/>
            <a:r>
              <a:rPr lang="en-US" b="1" dirty="0"/>
              <a:t>World Safety Organisation (WSO).</a:t>
            </a:r>
          </a:p>
          <a:p>
            <a:pPr lvl="0"/>
            <a:r>
              <a:rPr lang="en-US" b="1" dirty="0"/>
              <a:t>Institute of Occupational Safety and Health (IOSH Informal Network).</a:t>
            </a:r>
          </a:p>
          <a:p>
            <a:pPr lvl="0"/>
            <a:r>
              <a:rPr lang="en-US" b="1" dirty="0"/>
              <a:t>Occupational Safety and Health Association (OSHA UK, Nig Chapter).</a:t>
            </a:r>
          </a:p>
          <a:p>
            <a:pPr lvl="0"/>
            <a:r>
              <a:rPr lang="en-US" b="1" dirty="0"/>
              <a:t>International Association of Safety Professionals (IASP).</a:t>
            </a:r>
          </a:p>
          <a:p>
            <a:pPr marL="0" indent="0">
              <a:buNone/>
            </a:pPr>
            <a:endParaRPr lang="en-US" b="1" dirty="0"/>
          </a:p>
          <a:p>
            <a:endParaRPr lang="en-US" dirty="0"/>
          </a:p>
        </p:txBody>
      </p:sp>
    </p:spTree>
    <p:extLst>
      <p:ext uri="{BB962C8B-B14F-4D97-AF65-F5344CB8AC3E}">
        <p14:creationId xmlns:p14="http://schemas.microsoft.com/office/powerpoint/2010/main" val="266984381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77E3E37-B8AA-4256-A7A1-C6F14325C909}"/>
              </a:ext>
            </a:extLst>
          </p:cNvPr>
          <p:cNvSpPr>
            <a:spLocks noGrp="1"/>
          </p:cNvSpPr>
          <p:nvPr>
            <p:ph type="subTitle" idx="1"/>
          </p:nvPr>
        </p:nvSpPr>
        <p:spPr/>
        <p:txBody>
          <a:bodyPr/>
          <a:lstStyle/>
          <a:p>
            <a:pPr algn="ctr"/>
            <a:r>
              <a:rPr lang="en-US" sz="4400" dirty="0"/>
              <a:t>Enforcement Bodies</a:t>
            </a:r>
          </a:p>
        </p:txBody>
      </p:sp>
      <p:sp>
        <p:nvSpPr>
          <p:cNvPr id="3" name="Slide Number Placeholder 2">
            <a:extLst>
              <a:ext uri="{FF2B5EF4-FFF2-40B4-BE49-F238E27FC236}">
                <a16:creationId xmlns:a16="http://schemas.microsoft.com/office/drawing/2014/main" id="{BC679DFB-9103-4984-A91D-0E2B2FE57B7B}"/>
              </a:ext>
            </a:extLst>
          </p:cNvPr>
          <p:cNvSpPr>
            <a:spLocks noGrp="1"/>
          </p:cNvSpPr>
          <p:nvPr>
            <p:ph type="sldNum" sz="quarter" idx="4"/>
          </p:nvPr>
        </p:nvSpPr>
        <p:spPr/>
        <p:txBody>
          <a:bodyPr/>
          <a:lstStyle/>
          <a:p>
            <a:fld id="{F2E3747F-3248-B14F-8EB3-17DA423773D8}" type="slidenum">
              <a:rPr lang="en-US" smtClean="0"/>
              <a:pPr/>
              <a:t>17</a:t>
            </a:fld>
            <a:endParaRPr lang="en-US" dirty="0"/>
          </a:p>
        </p:txBody>
      </p:sp>
    </p:spTree>
    <p:extLst>
      <p:ext uri="{BB962C8B-B14F-4D97-AF65-F5344CB8AC3E}">
        <p14:creationId xmlns:p14="http://schemas.microsoft.com/office/powerpoint/2010/main" val="42230031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E107-EE72-4765-9920-D98C2807698E}"/>
              </a:ext>
            </a:extLst>
          </p:cNvPr>
          <p:cNvSpPr>
            <a:spLocks noGrp="1"/>
          </p:cNvSpPr>
          <p:nvPr>
            <p:ph type="subTitle" idx="1"/>
          </p:nvPr>
        </p:nvSpPr>
        <p:spPr/>
        <p:txBody>
          <a:bodyPr>
            <a:normAutofit fontScale="85000" lnSpcReduction="10000"/>
          </a:bodyPr>
          <a:lstStyle/>
          <a:p>
            <a:pPr algn="ctr"/>
            <a:r>
              <a:rPr lang="en-US" dirty="0"/>
              <a:t>Enforcement Bodies for OSH in Nigeria</a:t>
            </a:r>
          </a:p>
        </p:txBody>
      </p:sp>
      <p:sp>
        <p:nvSpPr>
          <p:cNvPr id="3" name="Slide Number Placeholder 2">
            <a:extLst>
              <a:ext uri="{FF2B5EF4-FFF2-40B4-BE49-F238E27FC236}">
                <a16:creationId xmlns:a16="http://schemas.microsoft.com/office/drawing/2014/main" id="{DDFCB233-49F8-482D-87D3-CE537E10A261}"/>
              </a:ext>
            </a:extLst>
          </p:cNvPr>
          <p:cNvSpPr>
            <a:spLocks noGrp="1"/>
          </p:cNvSpPr>
          <p:nvPr>
            <p:ph type="sldNum" sz="quarter" idx="4"/>
          </p:nvPr>
        </p:nvSpPr>
        <p:spPr/>
        <p:txBody>
          <a:bodyPr/>
          <a:lstStyle/>
          <a:p>
            <a:fld id="{F2E3747F-3248-B14F-8EB3-17DA423773D8}" type="slidenum">
              <a:rPr lang="en-US" smtClean="0"/>
              <a:pPr/>
              <a:t>18</a:t>
            </a:fld>
            <a:endParaRPr lang="en-US" dirty="0"/>
          </a:p>
        </p:txBody>
      </p:sp>
      <p:sp>
        <p:nvSpPr>
          <p:cNvPr id="4" name="Text Placeholder 3">
            <a:extLst>
              <a:ext uri="{FF2B5EF4-FFF2-40B4-BE49-F238E27FC236}">
                <a16:creationId xmlns:a16="http://schemas.microsoft.com/office/drawing/2014/main" id="{62851412-5B84-4CB4-B732-D1B591CE3AE3}"/>
              </a:ext>
            </a:extLst>
          </p:cNvPr>
          <p:cNvSpPr>
            <a:spLocks noGrp="1"/>
          </p:cNvSpPr>
          <p:nvPr>
            <p:ph type="body" sz="quarter" idx="10"/>
          </p:nvPr>
        </p:nvSpPr>
        <p:spPr>
          <a:xfrm>
            <a:off x="776880" y="1947553"/>
            <a:ext cx="10932190" cy="4726379"/>
          </a:xfrm>
        </p:spPr>
        <p:txBody>
          <a:bodyPr>
            <a:normAutofit fontScale="92500" lnSpcReduction="10000"/>
          </a:bodyPr>
          <a:lstStyle/>
          <a:p>
            <a:pPr lvl="0"/>
            <a:r>
              <a:rPr lang="en-US" b="1" dirty="0"/>
              <a:t>Occupational Safety and Health Department of the Federal Ministry of Labour and Employment.</a:t>
            </a:r>
          </a:p>
          <a:p>
            <a:pPr lvl="0"/>
            <a:r>
              <a:rPr lang="en-US" b="1" dirty="0"/>
              <a:t>Occupational Health and Safety Division of the Federal Ministry of Health.</a:t>
            </a:r>
          </a:p>
          <a:p>
            <a:pPr lvl="0"/>
            <a:r>
              <a:rPr lang="en-US" b="1" dirty="0"/>
              <a:t>Federal Ministry of Environment.</a:t>
            </a:r>
          </a:p>
          <a:p>
            <a:pPr lvl="0"/>
            <a:r>
              <a:rPr lang="en-US" b="1" dirty="0"/>
              <a:t>The Department of Petroleum Resources (DPR). </a:t>
            </a:r>
          </a:p>
          <a:p>
            <a:pPr lvl="0"/>
            <a:r>
              <a:rPr lang="en-US" b="1" dirty="0"/>
              <a:t>Nigerian Electricity Management Services Agency (NEMSA).</a:t>
            </a:r>
          </a:p>
          <a:p>
            <a:pPr lvl="0"/>
            <a:r>
              <a:rPr lang="en-US" b="1" dirty="0"/>
              <a:t>Nigerian Maritime Administration and Safety Agency (NIMASA).</a:t>
            </a:r>
          </a:p>
          <a:p>
            <a:pPr lvl="0"/>
            <a:r>
              <a:rPr lang="en-US" b="1" dirty="0"/>
              <a:t>Nigerian Nuclear Regulatory Authority (NNRA).</a:t>
            </a:r>
          </a:p>
          <a:p>
            <a:pPr lvl="0"/>
            <a:r>
              <a:rPr lang="en-US" b="1" dirty="0"/>
              <a:t>National Emergency Management Agency (NEMA).</a:t>
            </a:r>
          </a:p>
          <a:p>
            <a:pPr lvl="0"/>
            <a:r>
              <a:rPr lang="en-US" b="1" dirty="0"/>
              <a:t>Lagos State Safety Commission. </a:t>
            </a:r>
          </a:p>
          <a:p>
            <a:pPr marL="0" indent="0">
              <a:buNone/>
            </a:pPr>
            <a:endParaRPr lang="en-US" dirty="0"/>
          </a:p>
          <a:p>
            <a:endParaRPr lang="en-US" dirty="0"/>
          </a:p>
        </p:txBody>
      </p:sp>
    </p:spTree>
    <p:extLst>
      <p:ext uri="{BB962C8B-B14F-4D97-AF65-F5344CB8AC3E}">
        <p14:creationId xmlns:p14="http://schemas.microsoft.com/office/powerpoint/2010/main" val="29313153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52F6A-D4A8-42EC-9113-7267CBC48A1B}"/>
              </a:ext>
            </a:extLst>
          </p:cNvPr>
          <p:cNvSpPr>
            <a:spLocks noGrp="1"/>
          </p:cNvSpPr>
          <p:nvPr>
            <p:ph type="subTitle" idx="1"/>
          </p:nvPr>
        </p:nvSpPr>
        <p:spPr/>
        <p:txBody>
          <a:bodyPr/>
          <a:lstStyle/>
          <a:p>
            <a:pPr algn="ctr"/>
            <a:r>
              <a:rPr lang="en-US" dirty="0"/>
              <a:t>Statistical Trends</a:t>
            </a:r>
          </a:p>
        </p:txBody>
      </p:sp>
      <p:sp>
        <p:nvSpPr>
          <p:cNvPr id="3" name="Slide Number Placeholder 2">
            <a:extLst>
              <a:ext uri="{FF2B5EF4-FFF2-40B4-BE49-F238E27FC236}">
                <a16:creationId xmlns:a16="http://schemas.microsoft.com/office/drawing/2014/main" id="{03C1849D-7FD9-48FE-B6C0-064964451FD8}"/>
              </a:ext>
            </a:extLst>
          </p:cNvPr>
          <p:cNvSpPr>
            <a:spLocks noGrp="1"/>
          </p:cNvSpPr>
          <p:nvPr>
            <p:ph type="sldNum" sz="quarter" idx="4"/>
          </p:nvPr>
        </p:nvSpPr>
        <p:spPr/>
        <p:txBody>
          <a:bodyPr/>
          <a:lstStyle/>
          <a:p>
            <a:fld id="{F2E3747F-3248-B14F-8EB3-17DA423773D8}" type="slidenum">
              <a:rPr lang="en-US" smtClean="0"/>
              <a:pPr/>
              <a:t>19</a:t>
            </a:fld>
            <a:endParaRPr lang="en-US" dirty="0"/>
          </a:p>
        </p:txBody>
      </p:sp>
    </p:spTree>
    <p:extLst>
      <p:ext uri="{BB962C8B-B14F-4D97-AF65-F5344CB8AC3E}">
        <p14:creationId xmlns:p14="http://schemas.microsoft.com/office/powerpoint/2010/main" val="89708163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064" y="0"/>
            <a:ext cx="8560179" cy="4742481"/>
          </a:xfrm>
        </p:spPr>
        <p:txBody>
          <a:bodyPr>
            <a:noAutofit/>
          </a:bodyPr>
          <a:lstStyle/>
          <a:p>
            <a:pPr algn="ctr">
              <a:lnSpc>
                <a:spcPct val="100000"/>
              </a:lnSpc>
            </a:pP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Critical Appraisal of Occupational Health and Safety Structure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for Compliance and Sustainable Development of Nigeria.</a:t>
            </a:r>
            <a:br>
              <a:rPr lang="en-US" sz="4800" dirty="0">
                <a:latin typeface="Times New Roman" panose="02020603050405020304" pitchFamily="18" charset="0"/>
                <a:cs typeface="Times New Roman" panose="02020603050405020304" pitchFamily="18" charset="0"/>
              </a:rPr>
            </a:br>
            <a:endParaRPr lang="en-US" sz="4800" dirty="0"/>
          </a:p>
        </p:txBody>
      </p:sp>
      <p:sp>
        <p:nvSpPr>
          <p:cNvPr id="3" name="Subtitle 2"/>
          <p:cNvSpPr>
            <a:spLocks noGrp="1"/>
          </p:cNvSpPr>
          <p:nvPr>
            <p:ph type="subTitle" idx="1"/>
          </p:nvPr>
        </p:nvSpPr>
        <p:spPr/>
        <p:txBody>
          <a:bodyPr>
            <a:normAutofit/>
          </a:bodyPr>
          <a:lstStyle/>
          <a:p>
            <a:pPr algn="ctr"/>
            <a:r>
              <a:rPr lang="en-US" dirty="0"/>
              <a:t>Mrs Mercy Irefo</a:t>
            </a:r>
          </a:p>
        </p:txBody>
      </p:sp>
    </p:spTree>
    <p:extLst>
      <p:ext uri="{BB962C8B-B14F-4D97-AF65-F5344CB8AC3E}">
        <p14:creationId xmlns:p14="http://schemas.microsoft.com/office/powerpoint/2010/main" val="130066625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9B56B-68D6-4526-8500-A582F7C750D6}"/>
              </a:ext>
            </a:extLst>
          </p:cNvPr>
          <p:cNvSpPr>
            <a:spLocks noGrp="1"/>
          </p:cNvSpPr>
          <p:nvPr>
            <p:ph type="title"/>
          </p:nvPr>
        </p:nvSpPr>
        <p:spPr>
          <a:xfrm>
            <a:off x="865621" y="4923132"/>
            <a:ext cx="11139854" cy="930447"/>
          </a:xfrm>
        </p:spPr>
        <p:txBody>
          <a:bodyPr vert="horz" lIns="91440" tIns="45720" rIns="91440" bIns="45720" rtlCol="0" anchor="b">
            <a:normAutofit fontScale="90000"/>
          </a:bodyPr>
          <a:lstStyle/>
          <a:p>
            <a:pPr algn="ctr"/>
            <a:r>
              <a:rPr lang="en-US" sz="2200" dirty="0"/>
              <a:t>Fatal and Nonfatal Occupational Injuries for </a:t>
            </a:r>
            <a:r>
              <a:rPr lang="en-US" sz="2400" dirty="0"/>
              <a:t>Oil and Gas </a:t>
            </a:r>
            <a:r>
              <a:rPr lang="en-US" sz="2800" dirty="0"/>
              <a:t>Industry</a:t>
            </a:r>
            <a:r>
              <a:rPr lang="en-US" sz="2200" dirty="0"/>
              <a:t/>
            </a:r>
            <a:br>
              <a:rPr lang="en-US" sz="2200" dirty="0"/>
            </a:br>
            <a:r>
              <a:rPr lang="en-US" sz="2200" dirty="0"/>
              <a:t>Source: Bureau of Labor Statistics,2013.</a:t>
            </a:r>
            <a:br>
              <a:rPr lang="en-US" sz="2200" dirty="0"/>
            </a:br>
            <a:endParaRPr lang="en-US" sz="2200" dirty="0">
              <a:solidFill>
                <a:srgbClr val="FFFFFF"/>
              </a:solidFill>
              <a:latin typeface="+mj-lt"/>
              <a:ea typeface="+mj-ea"/>
              <a:cs typeface="+mj-cs"/>
            </a:endParaRPr>
          </a:p>
        </p:txBody>
      </p:sp>
      <p:pic>
        <p:nvPicPr>
          <p:cNvPr id="22" name="Content Placeholder 5">
            <a:extLst>
              <a:ext uri="{FF2B5EF4-FFF2-40B4-BE49-F238E27FC236}">
                <a16:creationId xmlns:a16="http://schemas.microsoft.com/office/drawing/2014/main" id="{DA402F00-3E0B-4252-974E-7792020630E5}"/>
              </a:ext>
            </a:extLst>
          </p:cNvPr>
          <p:cNvPicPr>
            <a:picLocks noChangeAspect="1"/>
          </p:cNvPicPr>
          <p:nvPr/>
        </p:nvPicPr>
        <p:blipFill>
          <a:blip r:embed="rId2"/>
          <a:stretch>
            <a:fillRect/>
          </a:stretch>
        </p:blipFill>
        <p:spPr>
          <a:xfrm>
            <a:off x="865621" y="428974"/>
            <a:ext cx="6829594" cy="4159944"/>
          </a:xfrm>
          <a:prstGeom prst="rect">
            <a:avLst/>
          </a:prstGeom>
        </p:spPr>
      </p:pic>
      <p:cxnSp>
        <p:nvCxnSpPr>
          <p:cNvPr id="40" name="Straight Connector 39">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FA5D2E6-978B-4C76-B563-005B82A5642E}"/>
              </a:ext>
            </a:extLst>
          </p:cNvPr>
          <p:cNvSpPr>
            <a:spLocks noGrp="1"/>
          </p:cNvSpPr>
          <p:nvPr>
            <p:ph type="sldNum" sz="quarter" idx="12"/>
          </p:nvPr>
        </p:nvSpPr>
        <p:spPr>
          <a:xfrm>
            <a:off x="8610600" y="6522430"/>
            <a:ext cx="2743200" cy="347472"/>
          </a:xfrm>
          <a:prstGeom prst="ellipse">
            <a:avLst/>
          </a:prstGeom>
        </p:spPr>
        <p:txBody>
          <a:bodyPr vert="horz" lIns="91440" tIns="45720" rIns="91440" bIns="45720" rtlCol="0" anchor="ctr">
            <a:normAutofit/>
          </a:bodyPr>
          <a:lstStyle/>
          <a:p>
            <a:pPr>
              <a:lnSpc>
                <a:spcPct val="90000"/>
              </a:lnSpc>
              <a:spcAft>
                <a:spcPts val="600"/>
              </a:spcAft>
            </a:pPr>
            <a:fld id="{02F23436-6DDA-40FC-9363-87767F7CD407}" type="slidenum">
              <a:rPr lang="en-US" sz="1100">
                <a:solidFill>
                  <a:srgbClr val="898989"/>
                </a:solidFill>
                <a:latin typeface="+mn-lt"/>
                <a:ea typeface="+mn-ea"/>
                <a:cs typeface="+mn-cs"/>
              </a:rPr>
              <a:pPr>
                <a:lnSpc>
                  <a:spcPct val="90000"/>
                </a:lnSpc>
                <a:spcAft>
                  <a:spcPts val="600"/>
                </a:spcAft>
              </a:pPr>
              <a:t>20</a:t>
            </a:fld>
            <a:endParaRPr lang="en-US" sz="1100">
              <a:solidFill>
                <a:srgbClr val="898989"/>
              </a:solidFill>
              <a:latin typeface="+mn-lt"/>
              <a:ea typeface="+mn-ea"/>
              <a:cs typeface="+mn-cs"/>
            </a:endParaRPr>
          </a:p>
        </p:txBody>
      </p:sp>
      <p:sp>
        <p:nvSpPr>
          <p:cNvPr id="4" name="Footer Placeholder 3">
            <a:extLst>
              <a:ext uri="{FF2B5EF4-FFF2-40B4-BE49-F238E27FC236}">
                <a16:creationId xmlns:a16="http://schemas.microsoft.com/office/drawing/2014/main" id="{43B097A3-F9D1-4031-9885-BE0757A76712}"/>
              </a:ext>
            </a:extLst>
          </p:cNvPr>
          <p:cNvSpPr>
            <a:spLocks noGrp="1"/>
          </p:cNvSpPr>
          <p:nvPr>
            <p:ph type="ftr" sz="quarter" idx="11"/>
          </p:nvPr>
        </p:nvSpPr>
        <p:spPr/>
        <p:txBody>
          <a:bodyPr/>
          <a:lstStyle/>
          <a:p>
            <a:endParaRPr lang="en-US"/>
          </a:p>
        </p:txBody>
      </p:sp>
      <p:pic>
        <p:nvPicPr>
          <p:cNvPr id="10" name="Content Placeholder 9">
            <a:extLst>
              <a:ext uri="{FF2B5EF4-FFF2-40B4-BE49-F238E27FC236}">
                <a16:creationId xmlns:a16="http://schemas.microsoft.com/office/drawing/2014/main" id="{9E471206-CEC9-4276-80CF-4867939D217F}"/>
              </a:ext>
            </a:extLst>
          </p:cNvPr>
          <p:cNvPicPr>
            <a:picLocks noGrp="1" noChangeAspect="1"/>
          </p:cNvPicPr>
          <p:nvPr>
            <p:ph idx="1"/>
          </p:nvPr>
        </p:nvPicPr>
        <p:blipFill>
          <a:blip r:embed="rId3"/>
          <a:stretch>
            <a:fillRect/>
          </a:stretch>
        </p:blipFill>
        <p:spPr>
          <a:xfrm>
            <a:off x="7695215" y="380198"/>
            <a:ext cx="4121646" cy="4208720"/>
          </a:xfrm>
          <a:prstGeom prst="rect">
            <a:avLst/>
          </a:prstGeom>
        </p:spPr>
      </p:pic>
    </p:spTree>
    <p:extLst>
      <p:ext uri="{BB962C8B-B14F-4D97-AF65-F5344CB8AC3E}">
        <p14:creationId xmlns:p14="http://schemas.microsoft.com/office/powerpoint/2010/main" val="2034722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914588-901F-40BA-94EC-475E9BFEE03B}"/>
              </a:ext>
            </a:extLst>
          </p:cNvPr>
          <p:cNvPicPr>
            <a:picLocks noChangeAspect="1"/>
          </p:cNvPicPr>
          <p:nvPr/>
        </p:nvPicPr>
        <p:blipFill>
          <a:blip r:embed="rId2"/>
          <a:stretch>
            <a:fillRect/>
          </a:stretch>
        </p:blipFill>
        <p:spPr>
          <a:xfrm>
            <a:off x="3486150" y="1122362"/>
            <a:ext cx="7181850" cy="4162155"/>
          </a:xfrm>
          <a:prstGeom prst="rect">
            <a:avLst/>
          </a:prstGeom>
        </p:spPr>
      </p:pic>
      <p:sp>
        <p:nvSpPr>
          <p:cNvPr id="3" name="Subtitle 2">
            <a:extLst>
              <a:ext uri="{FF2B5EF4-FFF2-40B4-BE49-F238E27FC236}">
                <a16:creationId xmlns:a16="http://schemas.microsoft.com/office/drawing/2014/main" id="{8FCE79AE-6AC9-4EB7-9D8B-991F1FA4DB61}"/>
              </a:ext>
            </a:extLst>
          </p:cNvPr>
          <p:cNvSpPr>
            <a:spLocks noGrp="1"/>
          </p:cNvSpPr>
          <p:nvPr>
            <p:ph type="subTitle" idx="1"/>
          </p:nvPr>
        </p:nvSpPr>
        <p:spPr>
          <a:xfrm>
            <a:off x="3486150" y="5284518"/>
            <a:ext cx="7181850" cy="771897"/>
          </a:xfrm>
        </p:spPr>
        <p:txBody>
          <a:bodyPr>
            <a:noAutofit/>
          </a:bodyPr>
          <a:lstStyle/>
          <a:p>
            <a:pPr algn="ctr"/>
            <a:r>
              <a:rPr lang="en-US" sz="2800" dirty="0"/>
              <a:t>prevalence of injury among employees in building construction</a:t>
            </a:r>
          </a:p>
          <a:p>
            <a:pPr algn="ctr"/>
            <a:r>
              <a:rPr lang="en-US" sz="2800" dirty="0"/>
              <a:t>Source: Tadesse and Israel. 2016</a:t>
            </a:r>
          </a:p>
        </p:txBody>
      </p:sp>
    </p:spTree>
    <p:extLst>
      <p:ext uri="{BB962C8B-B14F-4D97-AF65-F5344CB8AC3E}">
        <p14:creationId xmlns:p14="http://schemas.microsoft.com/office/powerpoint/2010/main" val="318500258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65DA87-7D1D-4D59-9CC9-40327BD95D39}"/>
              </a:ext>
            </a:extLst>
          </p:cNvPr>
          <p:cNvPicPr>
            <a:picLocks noChangeAspect="1"/>
          </p:cNvPicPr>
          <p:nvPr/>
        </p:nvPicPr>
        <p:blipFill>
          <a:blip r:embed="rId2"/>
          <a:stretch>
            <a:fillRect/>
          </a:stretch>
        </p:blipFill>
        <p:spPr>
          <a:xfrm>
            <a:off x="3040084" y="0"/>
            <a:ext cx="8865918" cy="5522026"/>
          </a:xfrm>
          <a:prstGeom prst="rect">
            <a:avLst/>
          </a:prstGeom>
        </p:spPr>
      </p:pic>
      <p:sp>
        <p:nvSpPr>
          <p:cNvPr id="3" name="Slide Number Placeholder 2">
            <a:extLst>
              <a:ext uri="{FF2B5EF4-FFF2-40B4-BE49-F238E27FC236}">
                <a16:creationId xmlns:a16="http://schemas.microsoft.com/office/drawing/2014/main" id="{8D498A20-5E1C-4CF3-8910-7D83B5EBFF7F}"/>
              </a:ext>
            </a:extLst>
          </p:cNvPr>
          <p:cNvSpPr>
            <a:spLocks noGrp="1"/>
          </p:cNvSpPr>
          <p:nvPr>
            <p:ph type="sldNum" sz="quarter" idx="4"/>
          </p:nvPr>
        </p:nvSpPr>
        <p:spPr>
          <a:xfrm>
            <a:off x="4191990" y="5522026"/>
            <a:ext cx="7481454" cy="837499"/>
          </a:xfrm>
        </p:spPr>
        <p:txBody>
          <a:bodyPr/>
          <a:lstStyle/>
          <a:p>
            <a:endParaRPr lang="en-US" dirty="0"/>
          </a:p>
          <a:p>
            <a:endParaRPr lang="en-US" dirty="0"/>
          </a:p>
          <a:p>
            <a:r>
              <a:rPr lang="en-US" dirty="0"/>
              <a:t>Work-related fatality rate for 20 countries in 2015, data extracted Hämäläinen P, Saarela KL, Takala J. Global trend according to Usman Abubaka, 2015. </a:t>
            </a:r>
          </a:p>
          <a:p>
            <a:endParaRPr lang="en-US" dirty="0"/>
          </a:p>
          <a:p>
            <a:fld id="{F2E3747F-3248-B14F-8EB3-17DA423773D8}" type="slidenum">
              <a:rPr lang="en-US" smtClean="0"/>
              <a:pPr/>
              <a:t>22</a:t>
            </a:fld>
            <a:endParaRPr lang="en-US" dirty="0"/>
          </a:p>
        </p:txBody>
      </p:sp>
    </p:spTree>
    <p:extLst>
      <p:ext uri="{BB962C8B-B14F-4D97-AF65-F5344CB8AC3E}">
        <p14:creationId xmlns:p14="http://schemas.microsoft.com/office/powerpoint/2010/main" val="8966128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0D9CA8-3256-4FA2-B23E-5E165BF66367}"/>
              </a:ext>
            </a:extLst>
          </p:cNvPr>
          <p:cNvSpPr>
            <a:spLocks noGrp="1"/>
          </p:cNvSpPr>
          <p:nvPr>
            <p:ph type="subTitle" idx="1"/>
          </p:nvPr>
        </p:nvSpPr>
        <p:spPr/>
        <p:txBody>
          <a:bodyPr/>
          <a:lstStyle/>
          <a:p>
            <a:pPr algn="ctr"/>
            <a:r>
              <a:rPr lang="en-US" sz="3600" dirty="0"/>
              <a:t>PRESENT FRAMEWORK FOR OHS IN NIGERIA</a:t>
            </a:r>
          </a:p>
        </p:txBody>
      </p:sp>
      <p:sp>
        <p:nvSpPr>
          <p:cNvPr id="3" name="Slide Number Placeholder 2">
            <a:extLst>
              <a:ext uri="{FF2B5EF4-FFF2-40B4-BE49-F238E27FC236}">
                <a16:creationId xmlns:a16="http://schemas.microsoft.com/office/drawing/2014/main" id="{CD964FA9-C876-4DC4-9B12-9F82F9E9B4E8}"/>
              </a:ext>
            </a:extLst>
          </p:cNvPr>
          <p:cNvSpPr>
            <a:spLocks noGrp="1"/>
          </p:cNvSpPr>
          <p:nvPr>
            <p:ph type="sldNum" sz="quarter" idx="4"/>
          </p:nvPr>
        </p:nvSpPr>
        <p:spPr/>
        <p:txBody>
          <a:bodyPr/>
          <a:lstStyle/>
          <a:p>
            <a:fld id="{F2E3747F-3248-B14F-8EB3-17DA423773D8}" type="slidenum">
              <a:rPr lang="en-US" smtClean="0"/>
              <a:pPr/>
              <a:t>23</a:t>
            </a:fld>
            <a:endParaRPr lang="en-US" dirty="0"/>
          </a:p>
        </p:txBody>
      </p:sp>
    </p:spTree>
    <p:extLst>
      <p:ext uri="{BB962C8B-B14F-4D97-AF65-F5344CB8AC3E}">
        <p14:creationId xmlns:p14="http://schemas.microsoft.com/office/powerpoint/2010/main" val="323349310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95A241-AB44-4EB7-8428-BCECCB19BB4E}"/>
              </a:ext>
            </a:extLst>
          </p:cNvPr>
          <p:cNvSpPr>
            <a:spLocks noGrp="1"/>
          </p:cNvSpPr>
          <p:nvPr>
            <p:ph type="subTitle" idx="1"/>
          </p:nvPr>
        </p:nvSpPr>
        <p:spPr>
          <a:xfrm>
            <a:off x="776880" y="326570"/>
            <a:ext cx="10576920" cy="849088"/>
          </a:xfrm>
        </p:spPr>
        <p:txBody>
          <a:bodyPr>
            <a:noAutofit/>
          </a:bodyPr>
          <a:lstStyle/>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pPr algn="ctr"/>
            <a:endParaRPr lang="en-US" sz="3200" dirty="0"/>
          </a:p>
          <a:p>
            <a:endParaRPr lang="en-US" sz="3200" dirty="0"/>
          </a:p>
          <a:p>
            <a:r>
              <a:rPr lang="en-US" sz="3200" dirty="0"/>
              <a:t>The Present Framework for Occupational Safety and Health in Nigeria.</a:t>
            </a:r>
          </a:p>
        </p:txBody>
      </p:sp>
      <p:sp>
        <p:nvSpPr>
          <p:cNvPr id="3" name="Slide Number Placeholder 2">
            <a:extLst>
              <a:ext uri="{FF2B5EF4-FFF2-40B4-BE49-F238E27FC236}">
                <a16:creationId xmlns:a16="http://schemas.microsoft.com/office/drawing/2014/main" id="{97E10F20-295D-45E5-8D84-4C2BB3606BA9}"/>
              </a:ext>
            </a:extLst>
          </p:cNvPr>
          <p:cNvSpPr>
            <a:spLocks noGrp="1"/>
          </p:cNvSpPr>
          <p:nvPr>
            <p:ph type="sldNum" sz="quarter" idx="4"/>
          </p:nvPr>
        </p:nvSpPr>
        <p:spPr/>
        <p:txBody>
          <a:bodyPr/>
          <a:lstStyle/>
          <a:p>
            <a:fld id="{F2E3747F-3248-B14F-8EB3-17DA423773D8}" type="slidenum">
              <a:rPr lang="en-US" smtClean="0"/>
              <a:pPr/>
              <a:t>24</a:t>
            </a:fld>
            <a:endParaRPr lang="en-US" dirty="0"/>
          </a:p>
        </p:txBody>
      </p:sp>
      <p:sp>
        <p:nvSpPr>
          <p:cNvPr id="4" name="Text Placeholder 3">
            <a:extLst>
              <a:ext uri="{FF2B5EF4-FFF2-40B4-BE49-F238E27FC236}">
                <a16:creationId xmlns:a16="http://schemas.microsoft.com/office/drawing/2014/main" id="{F6CF5DD1-9AFF-4899-8F33-55420B00CB4A}"/>
              </a:ext>
            </a:extLst>
          </p:cNvPr>
          <p:cNvSpPr>
            <a:spLocks noGrp="1"/>
          </p:cNvSpPr>
          <p:nvPr>
            <p:ph type="body" sz="quarter" idx="10"/>
          </p:nvPr>
        </p:nvSpPr>
        <p:spPr>
          <a:xfrm>
            <a:off x="776880" y="1175658"/>
            <a:ext cx="11003442" cy="5355772"/>
          </a:xfrm>
        </p:spPr>
        <p:txBody>
          <a:bodyPr>
            <a:normAutofit/>
          </a:bodyPr>
          <a:lstStyle/>
          <a:p>
            <a:r>
              <a:rPr lang="en-US" b="1" dirty="0"/>
              <a:t>The Nation developed a national Policy for Occupational Safety and Health in 2016 to facilitate the enhancement of Occupational Safety and Health performance across sectors of the nation’s economy and ensure that workers rights are protected and harmonized with international and regional standards. </a:t>
            </a:r>
          </a:p>
          <a:p>
            <a:r>
              <a:rPr lang="en-US" b="1" dirty="0"/>
              <a:t>The labour council was established in May 1964, consisting of a consultation tripartite organized in 2006 by International Labour Organisation (ILO) with Federal Ministry of Labour and Employment who happen to be the host and members of the technical committee made up of stakeholders of the occupational, Safety and Health which gave birth to the National Industrial Safety Council of Nigeria.</a:t>
            </a:r>
          </a:p>
          <a:p>
            <a:endParaRPr lang="en-US" dirty="0"/>
          </a:p>
        </p:txBody>
      </p:sp>
    </p:spTree>
    <p:extLst>
      <p:ext uri="{BB962C8B-B14F-4D97-AF65-F5344CB8AC3E}">
        <p14:creationId xmlns:p14="http://schemas.microsoft.com/office/powerpoint/2010/main" val="181442232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55F4F7-78DA-4F82-BB6C-B70257BE0F12}"/>
              </a:ext>
            </a:extLst>
          </p:cNvPr>
          <p:cNvSpPr>
            <a:spLocks noGrp="1"/>
          </p:cNvSpPr>
          <p:nvPr>
            <p:ph type="subTitle" idx="1"/>
          </p:nvPr>
        </p:nvSpPr>
        <p:spPr/>
        <p:txBody>
          <a:bodyPr>
            <a:normAutofit fontScale="62500" lnSpcReduction="20000"/>
          </a:bodyPr>
          <a:lstStyle/>
          <a:p>
            <a:r>
              <a:rPr lang="en-US" dirty="0"/>
              <a:t>Structure for National Industrial Safety Council of Nigeria</a:t>
            </a:r>
          </a:p>
        </p:txBody>
      </p:sp>
      <p:sp>
        <p:nvSpPr>
          <p:cNvPr id="3" name="Slide Number Placeholder 2">
            <a:extLst>
              <a:ext uri="{FF2B5EF4-FFF2-40B4-BE49-F238E27FC236}">
                <a16:creationId xmlns:a16="http://schemas.microsoft.com/office/drawing/2014/main" id="{AE8BFC79-855F-4E0B-8B0E-19CCAD00FA70}"/>
              </a:ext>
            </a:extLst>
          </p:cNvPr>
          <p:cNvSpPr>
            <a:spLocks noGrp="1"/>
          </p:cNvSpPr>
          <p:nvPr>
            <p:ph type="sldNum" sz="quarter" idx="4"/>
          </p:nvPr>
        </p:nvSpPr>
        <p:spPr/>
        <p:txBody>
          <a:bodyPr/>
          <a:lstStyle/>
          <a:p>
            <a:fld id="{F2E3747F-3248-B14F-8EB3-17DA423773D8}" type="slidenum">
              <a:rPr lang="en-US" smtClean="0"/>
              <a:pPr/>
              <a:t>25</a:t>
            </a:fld>
            <a:endParaRPr lang="en-US" dirty="0"/>
          </a:p>
        </p:txBody>
      </p:sp>
      <p:sp>
        <p:nvSpPr>
          <p:cNvPr id="4" name="Text Placeholder 3">
            <a:extLst>
              <a:ext uri="{FF2B5EF4-FFF2-40B4-BE49-F238E27FC236}">
                <a16:creationId xmlns:a16="http://schemas.microsoft.com/office/drawing/2014/main" id="{DD29CE4D-1718-494E-8F48-6A0B4D1B51D1}"/>
              </a:ext>
            </a:extLst>
          </p:cNvPr>
          <p:cNvSpPr>
            <a:spLocks noGrp="1"/>
          </p:cNvSpPr>
          <p:nvPr>
            <p:ph type="body" sz="quarter" idx="10"/>
          </p:nvPr>
        </p:nvSpPr>
        <p:spPr>
          <a:xfrm>
            <a:off x="776880" y="1733797"/>
            <a:ext cx="10682808" cy="5124203"/>
          </a:xfrm>
        </p:spPr>
        <p:txBody>
          <a:bodyPr/>
          <a:lstStyle/>
          <a:p>
            <a:r>
              <a:rPr lang="en-US" b="1" dirty="0"/>
              <a:t>Its objectives are to promote the health and welfare of workers in industrial establishment and most importantly, prevent hazards and industrial accidents.</a:t>
            </a:r>
          </a:p>
          <a:p>
            <a:r>
              <a:rPr lang="en-US" b="1" dirty="0"/>
              <a:t>its functions are; </a:t>
            </a:r>
          </a:p>
          <a:p>
            <a:r>
              <a:rPr lang="en-US" b="1" dirty="0"/>
              <a:t>a) “To act in an advisory capacity on all matters relating to its objectives” and</a:t>
            </a:r>
          </a:p>
          <a:p>
            <a:r>
              <a:rPr lang="en-US" b="1" dirty="0"/>
              <a:t> b) “To co-operate with all branches of government services, employers and workers organisations and any other organizations or individuals in Nigeria or elsewhere in furtherance of its objectives” (NCPOSH, 2016).</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75038423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1C23E0-42F9-4AEF-9351-061EAC702F02}"/>
              </a:ext>
            </a:extLst>
          </p:cNvPr>
          <p:cNvSpPr>
            <a:spLocks noGrp="1"/>
          </p:cNvSpPr>
          <p:nvPr>
            <p:ph type="subTitle" idx="1"/>
          </p:nvPr>
        </p:nvSpPr>
        <p:spPr>
          <a:xfrm>
            <a:off x="3158836" y="1401287"/>
            <a:ext cx="7422078" cy="4642325"/>
          </a:xfrm>
        </p:spPr>
        <p:txBody>
          <a:bodyPr/>
          <a:lstStyle/>
          <a:p>
            <a:pPr algn="ctr"/>
            <a:r>
              <a:rPr lang="en-US" sz="4400" dirty="0"/>
              <a:t>Education and Training</a:t>
            </a:r>
          </a:p>
        </p:txBody>
      </p:sp>
      <p:sp>
        <p:nvSpPr>
          <p:cNvPr id="3" name="Slide Number Placeholder 2">
            <a:extLst>
              <a:ext uri="{FF2B5EF4-FFF2-40B4-BE49-F238E27FC236}">
                <a16:creationId xmlns:a16="http://schemas.microsoft.com/office/drawing/2014/main" id="{1AD583C4-249F-4730-B61F-19F6602F392C}"/>
              </a:ext>
            </a:extLst>
          </p:cNvPr>
          <p:cNvSpPr>
            <a:spLocks noGrp="1"/>
          </p:cNvSpPr>
          <p:nvPr>
            <p:ph type="sldNum" sz="quarter" idx="4"/>
          </p:nvPr>
        </p:nvSpPr>
        <p:spPr/>
        <p:txBody>
          <a:bodyPr/>
          <a:lstStyle/>
          <a:p>
            <a:fld id="{F2E3747F-3248-B14F-8EB3-17DA423773D8}" type="slidenum">
              <a:rPr lang="en-US" smtClean="0"/>
              <a:pPr/>
              <a:t>26</a:t>
            </a:fld>
            <a:endParaRPr lang="en-US" dirty="0"/>
          </a:p>
        </p:txBody>
      </p:sp>
    </p:spTree>
    <p:extLst>
      <p:ext uri="{BB962C8B-B14F-4D97-AF65-F5344CB8AC3E}">
        <p14:creationId xmlns:p14="http://schemas.microsoft.com/office/powerpoint/2010/main" val="289698671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BC2A0F-8EA5-40BE-91DD-FED040729E9F}"/>
              </a:ext>
            </a:extLst>
          </p:cNvPr>
          <p:cNvSpPr>
            <a:spLocks noGrp="1"/>
          </p:cNvSpPr>
          <p:nvPr>
            <p:ph type="subTitle" idx="1"/>
          </p:nvPr>
        </p:nvSpPr>
        <p:spPr/>
        <p:txBody>
          <a:bodyPr/>
          <a:lstStyle/>
          <a:p>
            <a:r>
              <a:rPr lang="en-US" dirty="0"/>
              <a:t>Education and Training</a:t>
            </a:r>
          </a:p>
        </p:txBody>
      </p:sp>
      <p:sp>
        <p:nvSpPr>
          <p:cNvPr id="3" name="Slide Number Placeholder 2">
            <a:extLst>
              <a:ext uri="{FF2B5EF4-FFF2-40B4-BE49-F238E27FC236}">
                <a16:creationId xmlns:a16="http://schemas.microsoft.com/office/drawing/2014/main" id="{D8D50518-F1AF-4E50-87A3-253B0E5597CD}"/>
              </a:ext>
            </a:extLst>
          </p:cNvPr>
          <p:cNvSpPr>
            <a:spLocks noGrp="1"/>
          </p:cNvSpPr>
          <p:nvPr>
            <p:ph type="sldNum" sz="quarter" idx="4"/>
          </p:nvPr>
        </p:nvSpPr>
        <p:spPr/>
        <p:txBody>
          <a:bodyPr/>
          <a:lstStyle/>
          <a:p>
            <a:fld id="{F2E3747F-3248-B14F-8EB3-17DA423773D8}" type="slidenum">
              <a:rPr lang="en-US" smtClean="0"/>
              <a:pPr/>
              <a:t>27</a:t>
            </a:fld>
            <a:endParaRPr lang="en-US" dirty="0"/>
          </a:p>
        </p:txBody>
      </p:sp>
      <p:sp>
        <p:nvSpPr>
          <p:cNvPr id="4" name="Text Placeholder 3">
            <a:extLst>
              <a:ext uri="{FF2B5EF4-FFF2-40B4-BE49-F238E27FC236}">
                <a16:creationId xmlns:a16="http://schemas.microsoft.com/office/drawing/2014/main" id="{15F9C196-2485-4CF0-B844-4D383955A792}"/>
              </a:ext>
            </a:extLst>
          </p:cNvPr>
          <p:cNvSpPr>
            <a:spLocks noGrp="1"/>
          </p:cNvSpPr>
          <p:nvPr>
            <p:ph type="body" sz="quarter" idx="10"/>
          </p:nvPr>
        </p:nvSpPr>
        <p:spPr>
          <a:xfrm>
            <a:off x="776880" y="1781299"/>
            <a:ext cx="10837188" cy="4916384"/>
          </a:xfrm>
        </p:spPr>
        <p:txBody>
          <a:bodyPr>
            <a:normAutofit lnSpcReduction="10000"/>
          </a:bodyPr>
          <a:lstStyle/>
          <a:p>
            <a:pPr marL="0" indent="0">
              <a:buNone/>
            </a:pPr>
            <a:r>
              <a:rPr lang="en-US" b="1" dirty="0"/>
              <a:t>The country has training structures in place to educate and increase the awareness of personnel in occupational safety and health. There are several consultants training and certifying individuals and corporate bodies on certificates in various aspects of occupational safety and health. </a:t>
            </a:r>
          </a:p>
          <a:p>
            <a:pPr marL="0" indent="0">
              <a:buNone/>
            </a:pPr>
            <a:endParaRPr lang="en-US" b="1" dirty="0"/>
          </a:p>
          <a:p>
            <a:pPr lvl="0"/>
            <a:r>
              <a:rPr lang="en-US" b="1" dirty="0"/>
              <a:t>The Institute of Safety Professionals of Nigeria.</a:t>
            </a:r>
          </a:p>
          <a:p>
            <a:pPr lvl="0"/>
            <a:r>
              <a:rPr lang="en-US" b="1" dirty="0"/>
              <a:t>The Petroleum Training Institute, Effurun.</a:t>
            </a:r>
          </a:p>
          <a:p>
            <a:pPr lvl="0"/>
            <a:r>
              <a:rPr lang="en-US" b="1" dirty="0"/>
              <a:t>The University of Port Harcourt, Rivers State, Nigeria.</a:t>
            </a:r>
          </a:p>
          <a:p>
            <a:pPr lvl="0"/>
            <a:r>
              <a:rPr lang="en-US" b="1" dirty="0"/>
              <a:t>The university of Ibadan, Oyo State, Nigeria. </a:t>
            </a:r>
          </a:p>
          <a:p>
            <a:pPr lvl="0"/>
            <a:r>
              <a:rPr lang="en-US" b="1" dirty="0"/>
              <a:t>Various Consultants offering Certification. </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48692739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F3BDB2B-1D0C-418F-AE0A-70B74A64B764}"/>
              </a:ext>
            </a:extLst>
          </p:cNvPr>
          <p:cNvSpPr>
            <a:spLocks noGrp="1"/>
          </p:cNvSpPr>
          <p:nvPr>
            <p:ph type="subTitle" idx="1"/>
          </p:nvPr>
        </p:nvSpPr>
        <p:spPr/>
        <p:txBody>
          <a:bodyPr/>
          <a:lstStyle/>
          <a:p>
            <a:pPr algn="ctr"/>
            <a:r>
              <a:rPr lang="en-US" sz="4400" dirty="0">
                <a:latin typeface="Myriad Pro Semibold"/>
              </a:rPr>
              <a:t>Methodology </a:t>
            </a:r>
          </a:p>
        </p:txBody>
      </p:sp>
      <p:sp>
        <p:nvSpPr>
          <p:cNvPr id="3" name="Slide Number Placeholder 2">
            <a:extLst>
              <a:ext uri="{FF2B5EF4-FFF2-40B4-BE49-F238E27FC236}">
                <a16:creationId xmlns:a16="http://schemas.microsoft.com/office/drawing/2014/main" id="{A0537614-E5EF-4B62-96A1-0BF77FD28DE4}"/>
              </a:ext>
            </a:extLst>
          </p:cNvPr>
          <p:cNvSpPr>
            <a:spLocks noGrp="1"/>
          </p:cNvSpPr>
          <p:nvPr>
            <p:ph type="sldNum" sz="quarter" idx="4"/>
          </p:nvPr>
        </p:nvSpPr>
        <p:spPr/>
        <p:txBody>
          <a:bodyPr/>
          <a:lstStyle/>
          <a:p>
            <a:fld id="{F2E3747F-3248-B14F-8EB3-17DA423773D8}" type="slidenum">
              <a:rPr lang="en-US" smtClean="0"/>
              <a:pPr/>
              <a:t>28</a:t>
            </a:fld>
            <a:endParaRPr lang="en-US" dirty="0"/>
          </a:p>
        </p:txBody>
      </p:sp>
    </p:spTree>
    <p:extLst>
      <p:ext uri="{BB962C8B-B14F-4D97-AF65-F5344CB8AC3E}">
        <p14:creationId xmlns:p14="http://schemas.microsoft.com/office/powerpoint/2010/main" val="3214564549"/>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ED8997D-2B49-4FD2-805A-A2757ABAE565}"/>
              </a:ext>
            </a:extLst>
          </p:cNvPr>
          <p:cNvSpPr>
            <a:spLocks noGrp="1"/>
          </p:cNvSpPr>
          <p:nvPr>
            <p:ph type="subTitle" idx="1"/>
          </p:nvPr>
        </p:nvSpPr>
        <p:spPr/>
        <p:txBody>
          <a:bodyPr/>
          <a:lstStyle/>
          <a:p>
            <a:pPr algn="ctr"/>
            <a:r>
              <a:rPr lang="en-US" sz="4400" dirty="0"/>
              <a:t>Methodology</a:t>
            </a:r>
            <a:r>
              <a:rPr lang="en-US" dirty="0"/>
              <a:t> </a:t>
            </a:r>
          </a:p>
        </p:txBody>
      </p:sp>
      <p:sp>
        <p:nvSpPr>
          <p:cNvPr id="3" name="Text Placeholder 2">
            <a:extLst>
              <a:ext uri="{FF2B5EF4-FFF2-40B4-BE49-F238E27FC236}">
                <a16:creationId xmlns:a16="http://schemas.microsoft.com/office/drawing/2014/main" id="{D3759E12-6AEB-4D9B-A0E2-3492475C7E2D}"/>
              </a:ext>
            </a:extLst>
          </p:cNvPr>
          <p:cNvSpPr>
            <a:spLocks noGrp="1"/>
          </p:cNvSpPr>
          <p:nvPr>
            <p:ph type="body" sz="quarter" idx="10"/>
          </p:nvPr>
        </p:nvSpPr>
        <p:spPr>
          <a:xfrm>
            <a:off x="3063834" y="1739226"/>
            <a:ext cx="8823366" cy="3664048"/>
          </a:xfrm>
        </p:spPr>
        <p:txBody>
          <a:bodyPr/>
          <a:lstStyle/>
          <a:p>
            <a:pPr marL="0" indent="0">
              <a:buNone/>
            </a:pPr>
            <a:r>
              <a:rPr lang="en-US" sz="3600" dirty="0"/>
              <a:t>This study used an archival research method using current and existing literatures from books and articles from peer reviewed journals, National Profile and websites to give an overview of the context of this research.</a:t>
            </a:r>
          </a:p>
          <a:p>
            <a:pPr marL="0" indent="0">
              <a:buNone/>
            </a:pPr>
            <a:endParaRPr lang="en-US" dirty="0"/>
          </a:p>
        </p:txBody>
      </p:sp>
    </p:spTree>
    <p:extLst>
      <p:ext uri="{BB962C8B-B14F-4D97-AF65-F5344CB8AC3E}">
        <p14:creationId xmlns:p14="http://schemas.microsoft.com/office/powerpoint/2010/main" val="55239142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F4B8-6861-4181-BDCA-767CDDAD5908}"/>
              </a:ext>
            </a:extLst>
          </p:cNvPr>
          <p:cNvSpPr>
            <a:spLocks noGrp="1"/>
          </p:cNvSpPr>
          <p:nvPr>
            <p:ph type="title"/>
          </p:nvPr>
        </p:nvSpPr>
        <p:spPr>
          <a:xfrm>
            <a:off x="640080" y="5576887"/>
            <a:ext cx="10911840" cy="640081"/>
          </a:xfrm>
          <a:prstGeom prst="ellipse">
            <a:avLst/>
          </a:prstGeom>
        </p:spPr>
        <p:txBody>
          <a:bodyPr vert="horz" lIns="91440" tIns="45720" rIns="91440" bIns="45720" rtlCol="0" anchor="ctr">
            <a:normAutofit/>
          </a:bodyPr>
          <a:lstStyle/>
          <a:p>
            <a:pPr algn="r"/>
            <a:r>
              <a:rPr lang="en-US" sz="800" b="1" dirty="0"/>
              <a:t>Critical Appraisal of Occupational Health and Safety Structure for</a:t>
            </a:r>
            <a:r>
              <a:rPr lang="en-US" sz="800" dirty="0"/>
              <a:t/>
            </a:r>
            <a:br>
              <a:rPr lang="en-US" sz="800" dirty="0"/>
            </a:br>
            <a:r>
              <a:rPr lang="en-US" sz="800" b="1" dirty="0"/>
              <a:t>Compliance and Sustainable Development of Nigeria.</a:t>
            </a:r>
            <a:br>
              <a:rPr lang="en-US" sz="800" b="1" dirty="0"/>
            </a:br>
            <a:endParaRPr lang="en-US" sz="800" dirty="0"/>
          </a:p>
        </p:txBody>
      </p:sp>
      <p:pic>
        <p:nvPicPr>
          <p:cNvPr id="20" name="Content Placeholder 3" descr="A large white building&#10;&#10;Description automatically generated">
            <a:extLst>
              <a:ext uri="{FF2B5EF4-FFF2-40B4-BE49-F238E27FC236}">
                <a16:creationId xmlns:a16="http://schemas.microsoft.com/office/drawing/2014/main" id="{BAB706E6-3B69-48E0-B357-F0AEAE0CC33F}"/>
              </a:ext>
            </a:extLst>
          </p:cNvPr>
          <p:cNvPicPr>
            <a:picLocks noGrp="1"/>
          </p:cNvPicPr>
          <p:nvPr>
            <p:ph idx="1"/>
          </p:nvPr>
        </p:nvPicPr>
        <p:blipFill rotWithShape="1">
          <a:blip r:embed="rId2"/>
          <a:srcRect l="7112" r="8853" b="1"/>
          <a:stretch/>
        </p:blipFill>
        <p:spPr>
          <a:xfrm>
            <a:off x="640080" y="641032"/>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230403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898D5D-C488-42D5-AC3A-4AC43F5074D9}"/>
              </a:ext>
            </a:extLst>
          </p:cNvPr>
          <p:cNvSpPr>
            <a:spLocks noGrp="1"/>
          </p:cNvSpPr>
          <p:nvPr>
            <p:ph type="subTitle" idx="1"/>
          </p:nvPr>
        </p:nvSpPr>
        <p:spPr/>
        <p:txBody>
          <a:bodyPr/>
          <a:lstStyle/>
          <a:p>
            <a:pPr algn="ctr"/>
            <a:r>
              <a:rPr lang="en-US" dirty="0"/>
              <a:t>Discussion</a:t>
            </a:r>
          </a:p>
        </p:txBody>
      </p:sp>
      <p:sp>
        <p:nvSpPr>
          <p:cNvPr id="3" name="Slide Number Placeholder 2">
            <a:extLst>
              <a:ext uri="{FF2B5EF4-FFF2-40B4-BE49-F238E27FC236}">
                <a16:creationId xmlns:a16="http://schemas.microsoft.com/office/drawing/2014/main" id="{06C96C9A-96BA-47E6-B7C5-10710EFA81D5}"/>
              </a:ext>
            </a:extLst>
          </p:cNvPr>
          <p:cNvSpPr>
            <a:spLocks noGrp="1"/>
          </p:cNvSpPr>
          <p:nvPr>
            <p:ph type="sldNum" sz="quarter" idx="4"/>
          </p:nvPr>
        </p:nvSpPr>
        <p:spPr/>
        <p:txBody>
          <a:bodyPr/>
          <a:lstStyle/>
          <a:p>
            <a:fld id="{F2E3747F-3248-B14F-8EB3-17DA423773D8}" type="slidenum">
              <a:rPr lang="en-US" smtClean="0"/>
              <a:pPr/>
              <a:t>30</a:t>
            </a:fld>
            <a:endParaRPr lang="en-US" dirty="0"/>
          </a:p>
        </p:txBody>
      </p:sp>
    </p:spTree>
    <p:extLst>
      <p:ext uri="{BB962C8B-B14F-4D97-AF65-F5344CB8AC3E}">
        <p14:creationId xmlns:p14="http://schemas.microsoft.com/office/powerpoint/2010/main" val="3791223648"/>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F0FA0FC-7A3B-4076-A061-DAEC09890E72}"/>
              </a:ext>
            </a:extLst>
          </p:cNvPr>
          <p:cNvSpPr>
            <a:spLocks noGrp="1"/>
          </p:cNvSpPr>
          <p:nvPr>
            <p:ph type="subTitle" idx="1"/>
          </p:nvPr>
        </p:nvSpPr>
        <p:spPr/>
        <p:txBody>
          <a:bodyPr/>
          <a:lstStyle/>
          <a:p>
            <a:r>
              <a:rPr lang="en-US" dirty="0"/>
              <a:t>Discussion </a:t>
            </a:r>
          </a:p>
        </p:txBody>
      </p:sp>
      <p:sp>
        <p:nvSpPr>
          <p:cNvPr id="3" name="Slide Number Placeholder 2">
            <a:extLst>
              <a:ext uri="{FF2B5EF4-FFF2-40B4-BE49-F238E27FC236}">
                <a16:creationId xmlns:a16="http://schemas.microsoft.com/office/drawing/2014/main" id="{952EF382-D2EF-4BF1-950C-71A26F741535}"/>
              </a:ext>
            </a:extLst>
          </p:cNvPr>
          <p:cNvSpPr>
            <a:spLocks noGrp="1"/>
          </p:cNvSpPr>
          <p:nvPr>
            <p:ph type="sldNum" sz="quarter" idx="4"/>
          </p:nvPr>
        </p:nvSpPr>
        <p:spPr/>
        <p:txBody>
          <a:bodyPr/>
          <a:lstStyle/>
          <a:p>
            <a:fld id="{F2E3747F-3248-B14F-8EB3-17DA423773D8}" type="slidenum">
              <a:rPr lang="en-US" smtClean="0"/>
              <a:pPr/>
              <a:t>31</a:t>
            </a:fld>
            <a:endParaRPr lang="en-US" dirty="0"/>
          </a:p>
        </p:txBody>
      </p:sp>
      <p:sp>
        <p:nvSpPr>
          <p:cNvPr id="4" name="Text Placeholder 3">
            <a:extLst>
              <a:ext uri="{FF2B5EF4-FFF2-40B4-BE49-F238E27FC236}">
                <a16:creationId xmlns:a16="http://schemas.microsoft.com/office/drawing/2014/main" id="{E87362E5-7392-4C4D-8A74-263F319551B2}"/>
              </a:ext>
            </a:extLst>
          </p:cNvPr>
          <p:cNvSpPr>
            <a:spLocks noGrp="1"/>
          </p:cNvSpPr>
          <p:nvPr>
            <p:ph type="body" sz="quarter" idx="10"/>
          </p:nvPr>
        </p:nvSpPr>
        <p:spPr>
          <a:xfrm>
            <a:off x="776879" y="1710047"/>
            <a:ext cx="10777811" cy="5058888"/>
          </a:xfrm>
        </p:spPr>
        <p:txBody>
          <a:bodyPr>
            <a:normAutofit fontScale="92500" lnSpcReduction="10000"/>
          </a:bodyPr>
          <a:lstStyle/>
          <a:p>
            <a:r>
              <a:rPr lang="en-US" b="1" dirty="0"/>
              <a:t>In sustaining safety for national development, there is need to review and acknowledge the structures Nigeria had on ground and see to its improvement of how best we can use our existing structure to improve the entire system by taking significant steps to appraise our framework and its implementation. </a:t>
            </a:r>
          </a:p>
          <a:p>
            <a:pPr marL="0" indent="0">
              <a:buNone/>
            </a:pPr>
            <a:endParaRPr lang="en-US" b="1" dirty="0"/>
          </a:p>
          <a:p>
            <a:r>
              <a:rPr lang="en-US" b="1" dirty="0"/>
              <a:t>The researcher also came to a conclusion that the safety concept established several years ago to the present state can actually be used to implement sustainable safety for the development of Nigeria if we embrace a change in our (government, organisations and individuals) attitude and behavior by starting to see safety as not only practiced in the industry but being seen as a way of life. This will gradually build our passion for living and working safe.   </a:t>
            </a:r>
          </a:p>
          <a:p>
            <a:endParaRPr lang="en-US" dirty="0"/>
          </a:p>
        </p:txBody>
      </p:sp>
    </p:spTree>
    <p:extLst>
      <p:ext uri="{BB962C8B-B14F-4D97-AF65-F5344CB8AC3E}">
        <p14:creationId xmlns:p14="http://schemas.microsoft.com/office/powerpoint/2010/main" val="342056247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5820D5A-ADE3-416D-9513-D5B4FA8B838D}"/>
              </a:ext>
            </a:extLst>
          </p:cNvPr>
          <p:cNvSpPr>
            <a:spLocks noGrp="1"/>
          </p:cNvSpPr>
          <p:nvPr>
            <p:ph type="subTitle" idx="1"/>
          </p:nvPr>
        </p:nvSpPr>
        <p:spPr>
          <a:xfrm>
            <a:off x="776880" y="801741"/>
            <a:ext cx="10576920" cy="599547"/>
          </a:xfrm>
        </p:spPr>
        <p:txBody>
          <a:bodyPr>
            <a:normAutofit fontScale="92500" lnSpcReduction="20000"/>
          </a:bodyPr>
          <a:lstStyle/>
          <a:p>
            <a:r>
              <a:rPr lang="en-US" dirty="0"/>
              <a:t>Cont. Discussion.</a:t>
            </a:r>
          </a:p>
        </p:txBody>
      </p:sp>
      <p:sp>
        <p:nvSpPr>
          <p:cNvPr id="3" name="Slide Number Placeholder 2">
            <a:extLst>
              <a:ext uri="{FF2B5EF4-FFF2-40B4-BE49-F238E27FC236}">
                <a16:creationId xmlns:a16="http://schemas.microsoft.com/office/drawing/2014/main" id="{2F274D37-1696-4216-9EAE-EEEC26F4C34B}"/>
              </a:ext>
            </a:extLst>
          </p:cNvPr>
          <p:cNvSpPr>
            <a:spLocks noGrp="1"/>
          </p:cNvSpPr>
          <p:nvPr>
            <p:ph type="sldNum" sz="quarter" idx="4"/>
          </p:nvPr>
        </p:nvSpPr>
        <p:spPr/>
        <p:txBody>
          <a:bodyPr/>
          <a:lstStyle/>
          <a:p>
            <a:fld id="{F2E3747F-3248-B14F-8EB3-17DA423773D8}" type="slidenum">
              <a:rPr lang="en-US" smtClean="0"/>
              <a:pPr/>
              <a:t>32</a:t>
            </a:fld>
            <a:endParaRPr lang="en-US" dirty="0"/>
          </a:p>
        </p:txBody>
      </p:sp>
      <p:sp>
        <p:nvSpPr>
          <p:cNvPr id="4" name="Text Placeholder 3">
            <a:extLst>
              <a:ext uri="{FF2B5EF4-FFF2-40B4-BE49-F238E27FC236}">
                <a16:creationId xmlns:a16="http://schemas.microsoft.com/office/drawing/2014/main" id="{0EF17E2C-8794-43A0-AF16-4BED2A420106}"/>
              </a:ext>
            </a:extLst>
          </p:cNvPr>
          <p:cNvSpPr>
            <a:spLocks noGrp="1"/>
          </p:cNvSpPr>
          <p:nvPr>
            <p:ph type="body" sz="quarter" idx="10"/>
          </p:nvPr>
        </p:nvSpPr>
        <p:spPr>
          <a:xfrm>
            <a:off x="605643" y="1401288"/>
            <a:ext cx="11257806" cy="5332021"/>
          </a:xfrm>
        </p:spPr>
        <p:txBody>
          <a:bodyPr>
            <a:normAutofit lnSpcReduction="10000"/>
          </a:bodyPr>
          <a:lstStyle/>
          <a:p>
            <a:pPr marL="0" indent="0">
              <a:buNone/>
            </a:pPr>
            <a:r>
              <a:rPr lang="en-US" b="1" dirty="0"/>
              <a:t>Nigerian as a nation has four major legislations and six other related laws, regulations and presently, National Industrial Safety Council of Nigeria all identified to provide for occupational safety and health of workforce in Nigeria. </a:t>
            </a:r>
          </a:p>
          <a:p>
            <a:pPr marL="0" indent="0">
              <a:buNone/>
            </a:pPr>
            <a:r>
              <a:rPr lang="en-US" b="1" dirty="0"/>
              <a:t>Currently having several stakeholders and international and local bodies, enforcements bodies, government agencies, and education and trainings all available to promote safety and welfare of workers in industrial establishment and prevent accident and hazards in the industry. </a:t>
            </a:r>
          </a:p>
          <a:p>
            <a:pPr marL="0" indent="0">
              <a:buNone/>
            </a:pPr>
            <a:r>
              <a:rPr lang="en-US" b="1" dirty="0"/>
              <a:t>The stakeholders who play major roles in the enhancement of the industry in ensuring its policies, standards, operations, growth, monitoring and implementation of existing framework for regulations of the oil and gas industry used as an operational guide. </a:t>
            </a:r>
          </a:p>
          <a:p>
            <a:endParaRPr lang="en-US" dirty="0"/>
          </a:p>
        </p:txBody>
      </p:sp>
    </p:spTree>
    <p:extLst>
      <p:ext uri="{BB962C8B-B14F-4D97-AF65-F5344CB8AC3E}">
        <p14:creationId xmlns:p14="http://schemas.microsoft.com/office/powerpoint/2010/main" val="578996802"/>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7A1EBD2-F68B-4B30-A6C5-F4405310FD7D}"/>
              </a:ext>
            </a:extLst>
          </p:cNvPr>
          <p:cNvSpPr>
            <a:spLocks noGrp="1"/>
          </p:cNvSpPr>
          <p:nvPr>
            <p:ph type="subTitle" idx="1"/>
          </p:nvPr>
        </p:nvSpPr>
        <p:spPr>
          <a:xfrm>
            <a:off x="776880" y="801741"/>
            <a:ext cx="10576920" cy="785899"/>
          </a:xfrm>
        </p:spPr>
        <p:txBody>
          <a:bodyPr/>
          <a:lstStyle/>
          <a:p>
            <a:pPr algn="ctr"/>
            <a:r>
              <a:rPr lang="en-US" dirty="0"/>
              <a:t>Organisation</a:t>
            </a:r>
          </a:p>
        </p:txBody>
      </p:sp>
      <p:sp>
        <p:nvSpPr>
          <p:cNvPr id="3" name="Slide Number Placeholder 2">
            <a:extLst>
              <a:ext uri="{FF2B5EF4-FFF2-40B4-BE49-F238E27FC236}">
                <a16:creationId xmlns:a16="http://schemas.microsoft.com/office/drawing/2014/main" id="{1A0EE1FA-A48F-4813-9792-16D2F4DDCCDC}"/>
              </a:ext>
            </a:extLst>
          </p:cNvPr>
          <p:cNvSpPr>
            <a:spLocks noGrp="1"/>
          </p:cNvSpPr>
          <p:nvPr>
            <p:ph type="sldNum" sz="quarter" idx="4"/>
          </p:nvPr>
        </p:nvSpPr>
        <p:spPr/>
        <p:txBody>
          <a:bodyPr/>
          <a:lstStyle/>
          <a:p>
            <a:fld id="{F2E3747F-3248-B14F-8EB3-17DA423773D8}" type="slidenum">
              <a:rPr lang="en-US" smtClean="0"/>
              <a:pPr/>
              <a:t>33</a:t>
            </a:fld>
            <a:endParaRPr lang="en-US" dirty="0"/>
          </a:p>
        </p:txBody>
      </p:sp>
      <p:sp>
        <p:nvSpPr>
          <p:cNvPr id="4" name="Text Placeholder 3">
            <a:extLst>
              <a:ext uri="{FF2B5EF4-FFF2-40B4-BE49-F238E27FC236}">
                <a16:creationId xmlns:a16="http://schemas.microsoft.com/office/drawing/2014/main" id="{425B7ECB-75EA-4066-9A93-6EFE56E5CF54}"/>
              </a:ext>
            </a:extLst>
          </p:cNvPr>
          <p:cNvSpPr>
            <a:spLocks noGrp="1"/>
          </p:cNvSpPr>
          <p:nvPr>
            <p:ph type="body" sz="quarter" idx="10"/>
          </p:nvPr>
        </p:nvSpPr>
        <p:spPr>
          <a:xfrm>
            <a:off x="776880" y="1587640"/>
            <a:ext cx="11181572" cy="5026915"/>
          </a:xfrm>
        </p:spPr>
        <p:txBody>
          <a:bodyPr>
            <a:normAutofit/>
          </a:bodyPr>
          <a:lstStyle/>
          <a:p>
            <a:pPr marL="0" indent="0">
              <a:buNone/>
            </a:pPr>
            <a:r>
              <a:rPr lang="en-US" b="1" dirty="0"/>
              <a:t>Organisations who have played a big role in implementing good framework for safe operations looking at different aspects as it relates to the industry and the nation at large . </a:t>
            </a:r>
          </a:p>
          <a:p>
            <a:pPr marL="0" indent="0">
              <a:buNone/>
            </a:pPr>
            <a:endParaRPr lang="en-US" b="1" dirty="0"/>
          </a:p>
          <a:p>
            <a:pPr marL="0" indent="0">
              <a:buNone/>
            </a:pPr>
            <a:r>
              <a:rPr lang="en-US" b="1" dirty="0"/>
              <a:t>The International Labour Organisation, Ministry of Petroleum Resources, Nigeria National Petroleum Corporations (NNPC), National Petroleum Investment Management Services (NAPIMS), Department of Petroleum Resources, National Maritime Administration and Safety Agency (NIMASA), Nigerian Investment Promotion Commission (NIPC), The Nigeria Customs Service Board (NCSB), Nigerian Police Force, Nigerian Military, Nigerian Airforce and The Petroleum Training Institute.</a:t>
            </a:r>
          </a:p>
          <a:p>
            <a:endParaRPr lang="en-US" dirty="0"/>
          </a:p>
        </p:txBody>
      </p:sp>
    </p:spTree>
    <p:extLst>
      <p:ext uri="{BB962C8B-B14F-4D97-AF65-F5344CB8AC3E}">
        <p14:creationId xmlns:p14="http://schemas.microsoft.com/office/powerpoint/2010/main" val="196347631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66F54FA-7C0C-47F2-A1D6-8F4924E83885}"/>
              </a:ext>
            </a:extLst>
          </p:cNvPr>
          <p:cNvSpPr>
            <a:spLocks noGrp="1"/>
          </p:cNvSpPr>
          <p:nvPr>
            <p:ph type="subTitle" idx="1"/>
          </p:nvPr>
        </p:nvSpPr>
        <p:spPr/>
        <p:txBody>
          <a:bodyPr/>
          <a:lstStyle/>
          <a:p>
            <a:pPr algn="ctr"/>
            <a:r>
              <a:rPr lang="en-US" dirty="0"/>
              <a:t>Gaps Identified. </a:t>
            </a:r>
          </a:p>
        </p:txBody>
      </p:sp>
      <p:sp>
        <p:nvSpPr>
          <p:cNvPr id="3" name="Slide Number Placeholder 2">
            <a:extLst>
              <a:ext uri="{FF2B5EF4-FFF2-40B4-BE49-F238E27FC236}">
                <a16:creationId xmlns:a16="http://schemas.microsoft.com/office/drawing/2014/main" id="{933A3231-960E-4852-BDC8-F87EF4341374}"/>
              </a:ext>
            </a:extLst>
          </p:cNvPr>
          <p:cNvSpPr>
            <a:spLocks noGrp="1"/>
          </p:cNvSpPr>
          <p:nvPr>
            <p:ph type="sldNum" sz="quarter" idx="4"/>
          </p:nvPr>
        </p:nvSpPr>
        <p:spPr/>
        <p:txBody>
          <a:bodyPr/>
          <a:lstStyle/>
          <a:p>
            <a:fld id="{F2E3747F-3248-B14F-8EB3-17DA423773D8}" type="slidenum">
              <a:rPr lang="en-US" smtClean="0"/>
              <a:pPr/>
              <a:t>34</a:t>
            </a:fld>
            <a:endParaRPr lang="en-US" dirty="0"/>
          </a:p>
        </p:txBody>
      </p:sp>
    </p:spTree>
    <p:extLst>
      <p:ext uri="{BB962C8B-B14F-4D97-AF65-F5344CB8AC3E}">
        <p14:creationId xmlns:p14="http://schemas.microsoft.com/office/powerpoint/2010/main" val="213225418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842734E-0FA7-4154-921A-1BF68C1D88DB}"/>
              </a:ext>
            </a:extLst>
          </p:cNvPr>
          <p:cNvSpPr>
            <a:spLocks noGrp="1"/>
          </p:cNvSpPr>
          <p:nvPr>
            <p:ph type="subTitle" idx="1"/>
          </p:nvPr>
        </p:nvSpPr>
        <p:spPr>
          <a:xfrm>
            <a:off x="776880" y="498475"/>
            <a:ext cx="10576920" cy="742785"/>
          </a:xfrm>
        </p:spPr>
        <p:txBody>
          <a:bodyPr>
            <a:normAutofit lnSpcReduction="10000"/>
          </a:bodyPr>
          <a:lstStyle/>
          <a:p>
            <a:pPr algn="ctr"/>
            <a:r>
              <a:rPr lang="en-US" dirty="0"/>
              <a:t>Findings  </a:t>
            </a:r>
          </a:p>
        </p:txBody>
      </p:sp>
      <p:sp>
        <p:nvSpPr>
          <p:cNvPr id="3" name="Slide Number Placeholder 2">
            <a:extLst>
              <a:ext uri="{FF2B5EF4-FFF2-40B4-BE49-F238E27FC236}">
                <a16:creationId xmlns:a16="http://schemas.microsoft.com/office/drawing/2014/main" id="{2688E695-EED6-4899-960C-34A5F6685D37}"/>
              </a:ext>
            </a:extLst>
          </p:cNvPr>
          <p:cNvSpPr>
            <a:spLocks noGrp="1"/>
          </p:cNvSpPr>
          <p:nvPr>
            <p:ph type="sldNum" sz="quarter" idx="4"/>
          </p:nvPr>
        </p:nvSpPr>
        <p:spPr/>
        <p:txBody>
          <a:bodyPr/>
          <a:lstStyle/>
          <a:p>
            <a:fld id="{F2E3747F-3248-B14F-8EB3-17DA423773D8}" type="slidenum">
              <a:rPr lang="en-US" smtClean="0"/>
              <a:pPr/>
              <a:t>35</a:t>
            </a:fld>
            <a:endParaRPr lang="en-US" dirty="0"/>
          </a:p>
        </p:txBody>
      </p:sp>
      <p:sp>
        <p:nvSpPr>
          <p:cNvPr id="4" name="Text Placeholder 3">
            <a:extLst>
              <a:ext uri="{FF2B5EF4-FFF2-40B4-BE49-F238E27FC236}">
                <a16:creationId xmlns:a16="http://schemas.microsoft.com/office/drawing/2014/main" id="{BEAEAD0E-9E28-40C2-87EE-DA7130DB2492}"/>
              </a:ext>
            </a:extLst>
          </p:cNvPr>
          <p:cNvSpPr>
            <a:spLocks noGrp="1"/>
          </p:cNvSpPr>
          <p:nvPr>
            <p:ph type="body" sz="quarter" idx="10"/>
          </p:nvPr>
        </p:nvSpPr>
        <p:spPr>
          <a:xfrm>
            <a:off x="776879" y="1472540"/>
            <a:ext cx="11098445" cy="5118265"/>
          </a:xfrm>
        </p:spPr>
        <p:txBody>
          <a:bodyPr>
            <a:normAutofit fontScale="85000" lnSpcReduction="20000"/>
          </a:bodyPr>
          <a:lstStyle/>
          <a:p>
            <a:pPr marL="0" indent="0">
              <a:buNone/>
            </a:pPr>
            <a:r>
              <a:rPr lang="en-US" b="1" dirty="0"/>
              <a:t>1. A big challenge of not having one unifying HSE Regulatory Framework for Nigeria oil and gas industry as well as other industries within Nigeria.</a:t>
            </a:r>
          </a:p>
          <a:p>
            <a:pPr marL="0" indent="0">
              <a:buNone/>
            </a:pPr>
            <a:r>
              <a:rPr lang="en-US" b="1" dirty="0"/>
              <a:t>2. Factors affecting the functionality of government established agencies.</a:t>
            </a:r>
          </a:p>
          <a:p>
            <a:pPr marL="0" indent="0">
              <a:buNone/>
            </a:pPr>
            <a:r>
              <a:rPr lang="en-US" b="1" dirty="0"/>
              <a:t>3. Poor level of government involvement to the Implementation of safe practices.</a:t>
            </a:r>
          </a:p>
          <a:p>
            <a:pPr marL="0" indent="0">
              <a:buNone/>
            </a:pPr>
            <a:r>
              <a:rPr lang="en-US" b="1" dirty="0"/>
              <a:t>4. Level of collaboration between stakeholders.</a:t>
            </a:r>
          </a:p>
          <a:p>
            <a:pPr marL="0" indent="0">
              <a:buNone/>
            </a:pPr>
            <a:r>
              <a:rPr lang="en-US" b="1" dirty="0"/>
              <a:t>4. No Formal Management System.</a:t>
            </a:r>
          </a:p>
          <a:p>
            <a:pPr marL="0" indent="0">
              <a:buNone/>
            </a:pPr>
            <a:r>
              <a:rPr lang="en-US" b="1" dirty="0"/>
              <a:t>5. Poor awareness to safety.</a:t>
            </a:r>
          </a:p>
          <a:p>
            <a:pPr marL="0" indent="0">
              <a:buNone/>
            </a:pPr>
            <a:r>
              <a:rPr lang="en-US" b="1" dirty="0"/>
              <a:t>6. Unsafe Behavior / practice of individuals.</a:t>
            </a:r>
          </a:p>
          <a:p>
            <a:pPr marL="0" indent="0">
              <a:buNone/>
            </a:pPr>
            <a:r>
              <a:rPr lang="en-US" b="1" dirty="0"/>
              <a:t>7. Poor Enforcement and  Sanctions. </a:t>
            </a:r>
          </a:p>
          <a:p>
            <a:pPr marL="0" indent="0">
              <a:buNone/>
            </a:pPr>
            <a:r>
              <a:rPr lang="en-US" dirty="0"/>
              <a:t>8. </a:t>
            </a:r>
            <a:r>
              <a:rPr lang="en-US" b="1" dirty="0"/>
              <a:t>Poor emphasis on Training AND Research.</a:t>
            </a:r>
          </a:p>
          <a:p>
            <a:pPr marL="0" indent="0">
              <a:buNone/>
            </a:pPr>
            <a:r>
              <a:rPr lang="en-US" b="1" dirty="0"/>
              <a:t>9. Low level of professional’s involvement to the growth of safety.</a:t>
            </a:r>
          </a:p>
          <a:p>
            <a:pPr marL="0" indent="0">
              <a:buNone/>
            </a:pPr>
            <a:r>
              <a:rPr lang="en-US" b="1" dirty="0"/>
              <a:t>10. Synergy with Health Industry to enhance Safety Practice. </a:t>
            </a:r>
          </a:p>
        </p:txBody>
      </p:sp>
    </p:spTree>
    <p:extLst>
      <p:ext uri="{BB962C8B-B14F-4D97-AF65-F5344CB8AC3E}">
        <p14:creationId xmlns:p14="http://schemas.microsoft.com/office/powerpoint/2010/main" val="191094580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85B1895-9E51-482D-9B4C-3642B83CFD64}"/>
              </a:ext>
            </a:extLst>
          </p:cNvPr>
          <p:cNvSpPr>
            <a:spLocks noGrp="1"/>
          </p:cNvSpPr>
          <p:nvPr>
            <p:ph type="subTitle" idx="1"/>
          </p:nvPr>
        </p:nvSpPr>
        <p:spPr/>
        <p:txBody>
          <a:bodyPr>
            <a:normAutofit/>
          </a:bodyPr>
          <a:lstStyle/>
          <a:p>
            <a:r>
              <a:rPr lang="en-US" sz="4000" dirty="0"/>
              <a:t>Cont. of findings</a:t>
            </a:r>
          </a:p>
        </p:txBody>
      </p:sp>
      <p:sp>
        <p:nvSpPr>
          <p:cNvPr id="3" name="Slide Number Placeholder 2">
            <a:extLst>
              <a:ext uri="{FF2B5EF4-FFF2-40B4-BE49-F238E27FC236}">
                <a16:creationId xmlns:a16="http://schemas.microsoft.com/office/drawing/2014/main" id="{B19443BD-E457-4154-B37C-CAE1395F7E56}"/>
              </a:ext>
            </a:extLst>
          </p:cNvPr>
          <p:cNvSpPr>
            <a:spLocks noGrp="1"/>
          </p:cNvSpPr>
          <p:nvPr>
            <p:ph type="sldNum" sz="quarter" idx="4"/>
          </p:nvPr>
        </p:nvSpPr>
        <p:spPr/>
        <p:txBody>
          <a:bodyPr/>
          <a:lstStyle/>
          <a:p>
            <a:fld id="{F2E3747F-3248-B14F-8EB3-17DA423773D8}" type="slidenum">
              <a:rPr lang="en-US" smtClean="0"/>
              <a:pPr/>
              <a:t>36</a:t>
            </a:fld>
            <a:endParaRPr lang="en-US" dirty="0"/>
          </a:p>
        </p:txBody>
      </p:sp>
      <p:sp>
        <p:nvSpPr>
          <p:cNvPr id="4" name="Text Placeholder 3">
            <a:extLst>
              <a:ext uri="{FF2B5EF4-FFF2-40B4-BE49-F238E27FC236}">
                <a16:creationId xmlns:a16="http://schemas.microsoft.com/office/drawing/2014/main" id="{67151EEF-B8C0-44CF-BA79-19CC5B1A9BE7}"/>
              </a:ext>
            </a:extLst>
          </p:cNvPr>
          <p:cNvSpPr>
            <a:spLocks noGrp="1"/>
          </p:cNvSpPr>
          <p:nvPr>
            <p:ph type="body" sz="quarter" idx="10"/>
          </p:nvPr>
        </p:nvSpPr>
        <p:spPr>
          <a:xfrm>
            <a:off x="776880" y="1947553"/>
            <a:ext cx="10576920" cy="4607626"/>
          </a:xfrm>
        </p:spPr>
        <p:txBody>
          <a:bodyPr>
            <a:normAutofit fontScale="25000" lnSpcReduction="20000"/>
          </a:bodyPr>
          <a:lstStyle/>
          <a:p>
            <a:pPr>
              <a:lnSpc>
                <a:spcPct val="170000"/>
              </a:lnSpc>
            </a:pPr>
            <a:r>
              <a:rPr lang="en-US" sz="9600" b="1" dirty="0">
                <a:latin typeface="Times New Roman" panose="02020603050405020304" pitchFamily="18" charset="0"/>
                <a:cs typeface="Times New Roman" panose="02020603050405020304" pitchFamily="18" charset="0"/>
              </a:rPr>
              <a:t>Also, no sufficient enforcement of the laws, no monitoring, no strict sanctions, no central data base, no effective statistics of safety practices, no central regulations, no health and safety management system in place etc. </a:t>
            </a:r>
          </a:p>
          <a:p>
            <a:pPr>
              <a:lnSpc>
                <a:spcPct val="170000"/>
              </a:lnSpc>
              <a:buFont typeface="Arial" panose="020B0604020202020204" pitchFamily="34" charset="0"/>
              <a:buChar char="•"/>
            </a:pPr>
            <a:r>
              <a:rPr lang="en-US" sz="9600" b="1" dirty="0">
                <a:latin typeface="Times New Roman" panose="02020603050405020304" pitchFamily="18" charset="0"/>
                <a:cs typeface="Times New Roman" panose="02020603050405020304" pitchFamily="18" charset="0"/>
              </a:rPr>
              <a:t>Our state will remain the way it is if Stakeholders and Safety Professional do not take responsibility in ensuring that Structures we have in place are active and can First, Implement Safety Practices in Nigeria and suggest possible ways of sustaining safety practice for the growth and development of the nation.</a:t>
            </a:r>
            <a:endParaRPr lang="en-US" b="1" dirty="0"/>
          </a:p>
        </p:txBody>
      </p:sp>
    </p:spTree>
    <p:extLst>
      <p:ext uri="{BB962C8B-B14F-4D97-AF65-F5344CB8AC3E}">
        <p14:creationId xmlns:p14="http://schemas.microsoft.com/office/powerpoint/2010/main" val="238495972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191B113-75C3-4465-8052-940A03C50EF1}"/>
              </a:ext>
            </a:extLst>
          </p:cNvPr>
          <p:cNvSpPr>
            <a:spLocks noGrp="1"/>
          </p:cNvSpPr>
          <p:nvPr>
            <p:ph type="subTitle" idx="1"/>
          </p:nvPr>
        </p:nvSpPr>
        <p:spPr>
          <a:xfrm>
            <a:off x="776880" y="801741"/>
            <a:ext cx="10576920" cy="785899"/>
          </a:xfrm>
        </p:spPr>
        <p:txBody>
          <a:bodyPr>
            <a:noAutofit/>
          </a:bodyPr>
          <a:lstStyle/>
          <a:p>
            <a:r>
              <a:rPr lang="en-US" sz="3600" dirty="0"/>
              <a:t>No unifying HSE Regulatory Framework</a:t>
            </a:r>
          </a:p>
        </p:txBody>
      </p:sp>
      <p:sp>
        <p:nvSpPr>
          <p:cNvPr id="3" name="Slide Number Placeholder 2">
            <a:extLst>
              <a:ext uri="{FF2B5EF4-FFF2-40B4-BE49-F238E27FC236}">
                <a16:creationId xmlns:a16="http://schemas.microsoft.com/office/drawing/2014/main" id="{6EA475C0-E211-4583-AC10-A7A30611F118}"/>
              </a:ext>
            </a:extLst>
          </p:cNvPr>
          <p:cNvSpPr>
            <a:spLocks noGrp="1"/>
          </p:cNvSpPr>
          <p:nvPr>
            <p:ph type="sldNum" sz="quarter" idx="4"/>
          </p:nvPr>
        </p:nvSpPr>
        <p:spPr/>
        <p:txBody>
          <a:bodyPr/>
          <a:lstStyle/>
          <a:p>
            <a:fld id="{F2E3747F-3248-B14F-8EB3-17DA423773D8}" type="slidenum">
              <a:rPr lang="en-US" smtClean="0"/>
              <a:pPr/>
              <a:t>37</a:t>
            </a:fld>
            <a:endParaRPr lang="en-US" dirty="0"/>
          </a:p>
        </p:txBody>
      </p:sp>
      <p:sp>
        <p:nvSpPr>
          <p:cNvPr id="4" name="Text Placeholder 3">
            <a:extLst>
              <a:ext uri="{FF2B5EF4-FFF2-40B4-BE49-F238E27FC236}">
                <a16:creationId xmlns:a16="http://schemas.microsoft.com/office/drawing/2014/main" id="{664B65B4-B667-4F7C-B821-6CDFAAD1CDA5}"/>
              </a:ext>
            </a:extLst>
          </p:cNvPr>
          <p:cNvSpPr>
            <a:spLocks noGrp="1"/>
          </p:cNvSpPr>
          <p:nvPr>
            <p:ph type="body" sz="quarter" idx="10"/>
          </p:nvPr>
        </p:nvSpPr>
        <p:spPr>
          <a:xfrm>
            <a:off x="776880" y="1947553"/>
            <a:ext cx="10576920" cy="4910447"/>
          </a:xfrm>
        </p:spPr>
        <p:txBody>
          <a:bodyPr>
            <a:normAutofit fontScale="85000" lnSpcReduction="20000"/>
          </a:bodyPr>
          <a:lstStyle/>
          <a:p>
            <a:pPr marL="0" indent="0">
              <a:buNone/>
            </a:pPr>
            <a:r>
              <a:rPr lang="en-US" b="1" dirty="0"/>
              <a:t>A big challenge of not having one unifying HSE Regulatory Framework for Nigeria oil and gas industry as well as other industries within Nigeria.</a:t>
            </a:r>
          </a:p>
          <a:p>
            <a:pPr marL="0" indent="0">
              <a:buNone/>
            </a:pPr>
            <a:endParaRPr lang="en-US" b="1" dirty="0"/>
          </a:p>
          <a:p>
            <a:pPr marL="0" indent="0">
              <a:buNone/>
            </a:pPr>
            <a:r>
              <a:rPr lang="en-US" b="1" dirty="0"/>
              <a:t>Where different companies have different standards guidelines for operations and apart from abiding to the Factories Act, CAP F1, Laws of the Federation of Nigeria (LFN), 2004 and the oil industries abiding by Department of Petroleum Resources regulations and other organizational regulations, depending on individuals’ operations, oil companies and industries are left to in bid and operate on the international requirements and standards of their mother bodies in which they operate to set operational standards that serves as guidelines for HSE Operations and Implementation of best practices. </a:t>
            </a:r>
          </a:p>
          <a:p>
            <a:pPr marL="0" indent="0">
              <a:buNone/>
            </a:pPr>
            <a:endParaRPr lang="en-US" b="1" dirty="0"/>
          </a:p>
          <a:p>
            <a:pPr marL="0" indent="0">
              <a:buNone/>
            </a:pPr>
            <a:r>
              <a:rPr lang="en-US" b="1" dirty="0"/>
              <a:t>Thereby making Nigerian operate on various standards on Health and Safety Act of their Country</a:t>
            </a:r>
            <a:r>
              <a:rPr lang="en-US" dirty="0"/>
              <a:t>. </a:t>
            </a:r>
          </a:p>
          <a:p>
            <a:pPr marL="0" indent="0">
              <a:buNone/>
            </a:pPr>
            <a:endParaRPr lang="en-US" dirty="0"/>
          </a:p>
        </p:txBody>
      </p:sp>
    </p:spTree>
    <p:extLst>
      <p:ext uri="{BB962C8B-B14F-4D97-AF65-F5344CB8AC3E}">
        <p14:creationId xmlns:p14="http://schemas.microsoft.com/office/powerpoint/2010/main" val="365845381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9FD9455-7965-4FBC-99B0-A9503BF39CEB}"/>
              </a:ext>
            </a:extLst>
          </p:cNvPr>
          <p:cNvSpPr>
            <a:spLocks noGrp="1"/>
          </p:cNvSpPr>
          <p:nvPr>
            <p:ph type="subTitle" idx="1"/>
          </p:nvPr>
        </p:nvSpPr>
        <p:spPr>
          <a:xfrm>
            <a:off x="776880" y="801741"/>
            <a:ext cx="10576920" cy="1003308"/>
          </a:xfrm>
        </p:spPr>
        <p:txBody>
          <a:bodyPr>
            <a:normAutofit fontScale="85000" lnSpcReduction="20000"/>
          </a:bodyPr>
          <a:lstStyle/>
          <a:p>
            <a:pPr algn="ctr"/>
            <a:r>
              <a:rPr lang="en-US" dirty="0"/>
              <a:t>Factors affecting the functionality of government established agencies</a:t>
            </a:r>
          </a:p>
        </p:txBody>
      </p:sp>
      <p:sp>
        <p:nvSpPr>
          <p:cNvPr id="3" name="Slide Number Placeholder 2">
            <a:extLst>
              <a:ext uri="{FF2B5EF4-FFF2-40B4-BE49-F238E27FC236}">
                <a16:creationId xmlns:a16="http://schemas.microsoft.com/office/drawing/2014/main" id="{70BDF3AF-58FA-49D1-9BDB-15C62277D682}"/>
              </a:ext>
            </a:extLst>
          </p:cNvPr>
          <p:cNvSpPr>
            <a:spLocks noGrp="1"/>
          </p:cNvSpPr>
          <p:nvPr>
            <p:ph type="sldNum" sz="quarter" idx="4"/>
          </p:nvPr>
        </p:nvSpPr>
        <p:spPr/>
        <p:txBody>
          <a:bodyPr/>
          <a:lstStyle/>
          <a:p>
            <a:fld id="{F2E3747F-3248-B14F-8EB3-17DA423773D8}" type="slidenum">
              <a:rPr lang="en-US" smtClean="0"/>
              <a:pPr/>
              <a:t>38</a:t>
            </a:fld>
            <a:endParaRPr lang="en-US" dirty="0"/>
          </a:p>
        </p:txBody>
      </p:sp>
      <p:sp>
        <p:nvSpPr>
          <p:cNvPr id="4" name="Text Placeholder 3">
            <a:extLst>
              <a:ext uri="{FF2B5EF4-FFF2-40B4-BE49-F238E27FC236}">
                <a16:creationId xmlns:a16="http://schemas.microsoft.com/office/drawing/2014/main" id="{BAF3314B-EC38-494F-9111-FAC9D1DB20CB}"/>
              </a:ext>
            </a:extLst>
          </p:cNvPr>
          <p:cNvSpPr>
            <a:spLocks noGrp="1"/>
          </p:cNvSpPr>
          <p:nvPr>
            <p:ph type="body" sz="quarter" idx="10"/>
          </p:nvPr>
        </p:nvSpPr>
        <p:spPr>
          <a:xfrm>
            <a:off x="776880" y="1947553"/>
            <a:ext cx="10860938" cy="4773881"/>
          </a:xfrm>
        </p:spPr>
        <p:txBody>
          <a:bodyPr>
            <a:normAutofit fontScale="92500" lnSpcReduction="20000"/>
          </a:bodyPr>
          <a:lstStyle/>
          <a:p>
            <a:r>
              <a:rPr lang="en-US" b="1" dirty="0"/>
              <a:t>Industries operate on guidelines that most times do not suit our mode of operation and inherent peculiar cases as it relates to Nigeria and its terrestrial. You find companies adjusting or making up to bridge the gaps. Optimizing HSE Regulatory Framework will help in the promotion, improvement of unifying policies and standards that best suit our Nigerian oil and gas industry as well as other industries. </a:t>
            </a:r>
          </a:p>
          <a:p>
            <a:pPr marL="0" indent="0">
              <a:buNone/>
            </a:pPr>
            <a:endParaRPr lang="en-US" b="1" dirty="0"/>
          </a:p>
          <a:p>
            <a:r>
              <a:rPr lang="en-US" b="1" dirty="0"/>
              <a:t>This standard can be put in place an if institute of safety professional of Nigeria (ISPON) who already have the Act to regulate Safety in Nigeria, take the bull by the horn, to work with other Stakeholders in the oil and gas industry to come up with HSE regulatory and legal framework that will help create best practices and sanctions in Nigeria. Thus facilitate the OHS bill yet to by pasted by the house.</a:t>
            </a:r>
          </a:p>
          <a:p>
            <a:pPr marL="0" indent="0">
              <a:buNone/>
            </a:pPr>
            <a:endParaRPr lang="en-US" dirty="0"/>
          </a:p>
        </p:txBody>
      </p:sp>
    </p:spTree>
    <p:extLst>
      <p:ext uri="{BB962C8B-B14F-4D97-AF65-F5344CB8AC3E}">
        <p14:creationId xmlns:p14="http://schemas.microsoft.com/office/powerpoint/2010/main" val="14977701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71166D-660A-4020-8065-444DB898F7DE}"/>
              </a:ext>
            </a:extLst>
          </p:cNvPr>
          <p:cNvSpPr>
            <a:spLocks noGrp="1"/>
          </p:cNvSpPr>
          <p:nvPr>
            <p:ph type="subTitle" idx="1"/>
          </p:nvPr>
        </p:nvSpPr>
        <p:spPr>
          <a:xfrm>
            <a:off x="776880" y="498474"/>
            <a:ext cx="10778801" cy="1099045"/>
          </a:xfrm>
        </p:spPr>
        <p:txBody>
          <a:bodyPr>
            <a:noAutofit/>
          </a:bodyPr>
          <a:lstStyle/>
          <a:p>
            <a:endParaRPr lang="en-US" sz="2800" dirty="0"/>
          </a:p>
          <a:p>
            <a:endParaRPr lang="en-US" sz="2800" dirty="0"/>
          </a:p>
          <a:p>
            <a:endParaRPr lang="en-US" sz="2800" dirty="0"/>
          </a:p>
          <a:p>
            <a:r>
              <a:rPr lang="en-US" sz="2800" dirty="0"/>
              <a:t> </a:t>
            </a:r>
          </a:p>
          <a:p>
            <a:pPr algn="ctr"/>
            <a:endParaRPr lang="en-US" sz="2800" dirty="0"/>
          </a:p>
          <a:p>
            <a:pPr algn="ctr"/>
            <a:endParaRPr lang="en-US" sz="2800" dirty="0"/>
          </a:p>
          <a:p>
            <a:pPr algn="ctr"/>
            <a:endParaRPr lang="en-US" sz="2800" dirty="0"/>
          </a:p>
          <a:p>
            <a:pPr algn="ctr"/>
            <a:r>
              <a:rPr lang="en-US" sz="3600" dirty="0"/>
              <a:t>Poor level of government involvement to the Implementation of safe practices</a:t>
            </a:r>
            <a:r>
              <a:rPr lang="en-US" sz="2800" dirty="0"/>
              <a:t>.</a:t>
            </a:r>
          </a:p>
        </p:txBody>
      </p:sp>
      <p:sp>
        <p:nvSpPr>
          <p:cNvPr id="3" name="Slide Number Placeholder 2">
            <a:extLst>
              <a:ext uri="{FF2B5EF4-FFF2-40B4-BE49-F238E27FC236}">
                <a16:creationId xmlns:a16="http://schemas.microsoft.com/office/drawing/2014/main" id="{D4D81FE7-669D-4AB4-B20B-AD05ABA19F24}"/>
              </a:ext>
            </a:extLst>
          </p:cNvPr>
          <p:cNvSpPr>
            <a:spLocks noGrp="1"/>
          </p:cNvSpPr>
          <p:nvPr>
            <p:ph type="sldNum" sz="quarter" idx="4"/>
          </p:nvPr>
        </p:nvSpPr>
        <p:spPr/>
        <p:txBody>
          <a:bodyPr/>
          <a:lstStyle/>
          <a:p>
            <a:fld id="{F2E3747F-3248-B14F-8EB3-17DA423773D8}" type="slidenum">
              <a:rPr lang="en-US" smtClean="0"/>
              <a:pPr/>
              <a:t>39</a:t>
            </a:fld>
            <a:endParaRPr lang="en-US" dirty="0"/>
          </a:p>
        </p:txBody>
      </p:sp>
      <p:sp>
        <p:nvSpPr>
          <p:cNvPr id="4" name="Text Placeholder 3">
            <a:extLst>
              <a:ext uri="{FF2B5EF4-FFF2-40B4-BE49-F238E27FC236}">
                <a16:creationId xmlns:a16="http://schemas.microsoft.com/office/drawing/2014/main" id="{E4C7394A-B3AC-4FC6-8D90-BC2BBA2D084C}"/>
              </a:ext>
            </a:extLst>
          </p:cNvPr>
          <p:cNvSpPr>
            <a:spLocks noGrp="1"/>
          </p:cNvSpPr>
          <p:nvPr>
            <p:ph type="body" sz="quarter" idx="10"/>
          </p:nvPr>
        </p:nvSpPr>
        <p:spPr>
          <a:xfrm>
            <a:off x="570016" y="1698171"/>
            <a:ext cx="11281558" cy="4762006"/>
          </a:xfrm>
        </p:spPr>
        <p:txBody>
          <a:bodyPr/>
          <a:lstStyle/>
          <a:p>
            <a:pPr marL="0" indent="0">
              <a:buNone/>
            </a:pPr>
            <a:r>
              <a:rPr lang="en-US" b="1" dirty="0"/>
              <a:t>Government has done a lot in the establishment of OHS framework but has no structure in place for proper monitoring and implementation of these structures. (National council profile for occupational safety and health,2016.)</a:t>
            </a:r>
          </a:p>
          <a:p>
            <a:pPr marL="0" indent="0">
              <a:buNone/>
            </a:pPr>
            <a:endParaRPr lang="en-US" b="1" dirty="0"/>
          </a:p>
          <a:p>
            <a:pPr marL="0" indent="0">
              <a:buNone/>
            </a:pPr>
            <a:r>
              <a:rPr lang="en-US" b="1" dirty="0"/>
              <a:t>Their level of interest on safety practice across all industry is not felt. As they get involved and act only when major incident and disaster occurs. The modalities to prevent such occurrence are not well layout with emphases to save life's and property. </a:t>
            </a:r>
          </a:p>
          <a:p>
            <a:endParaRPr lang="en-US" dirty="0"/>
          </a:p>
        </p:txBody>
      </p:sp>
    </p:spTree>
    <p:extLst>
      <p:ext uri="{BB962C8B-B14F-4D97-AF65-F5344CB8AC3E}">
        <p14:creationId xmlns:p14="http://schemas.microsoft.com/office/powerpoint/2010/main" val="72553526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C423BEF-E0B9-49ED-98D8-74D72D0D0169}"/>
              </a:ext>
            </a:extLst>
          </p:cNvPr>
          <p:cNvSpPr>
            <a:spLocks noGrp="1"/>
          </p:cNvSpPr>
          <p:nvPr>
            <p:ph type="subTitle" idx="1"/>
          </p:nvPr>
        </p:nvSpPr>
        <p:spPr>
          <a:xfrm>
            <a:off x="3374965" y="627266"/>
            <a:ext cx="6635933" cy="785899"/>
          </a:xfrm>
        </p:spPr>
        <p:txBody>
          <a:bodyPr/>
          <a:lstStyle/>
          <a:p>
            <a:pPr algn="ctr"/>
            <a:r>
              <a:rPr lang="en-US" dirty="0"/>
              <a:t>Learning Outcome</a:t>
            </a:r>
          </a:p>
        </p:txBody>
      </p:sp>
      <p:sp>
        <p:nvSpPr>
          <p:cNvPr id="3" name="Text Placeholder 2">
            <a:extLst>
              <a:ext uri="{FF2B5EF4-FFF2-40B4-BE49-F238E27FC236}">
                <a16:creationId xmlns:a16="http://schemas.microsoft.com/office/drawing/2014/main" id="{CBBE13BB-FA3A-42AD-83D7-69471F5BE466}"/>
              </a:ext>
            </a:extLst>
          </p:cNvPr>
          <p:cNvSpPr>
            <a:spLocks noGrp="1"/>
          </p:cNvSpPr>
          <p:nvPr>
            <p:ph type="body" sz="quarter" idx="10"/>
          </p:nvPr>
        </p:nvSpPr>
        <p:spPr>
          <a:xfrm>
            <a:off x="3051957" y="1531917"/>
            <a:ext cx="8930245" cy="4536373"/>
          </a:xfrm>
        </p:spPr>
        <p:txBody>
          <a:bodyPr>
            <a:noAutofit/>
          </a:bodyPr>
          <a:lstStyle/>
          <a:p>
            <a:pPr>
              <a:lnSpc>
                <a:spcPct val="170000"/>
              </a:lnSpc>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Therefore, the learning outcomes will be;</a:t>
            </a:r>
          </a:p>
          <a:p>
            <a:pPr marL="0" indent="0">
              <a:buNone/>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1) To Create awareness of the existing Occupational Health and Safety (OHS) Structures in Nigeria. </a:t>
            </a:r>
          </a:p>
          <a:p>
            <a:pPr marL="0" indent="0">
              <a:buNone/>
            </a:pPr>
            <a:r>
              <a:rPr lang="en-US" sz="2000" b="1" dirty="0">
                <a:latin typeface="Times New Roman" panose="02020603050405020304" pitchFamily="18" charset="0"/>
                <a:cs typeface="Times New Roman" panose="02020603050405020304" pitchFamily="18" charset="0"/>
              </a:rPr>
              <a:t>2) Motivate Stakeholders on their  Involvement in ensuring active participation and implementation of various established OHS structures for sustainable safety practice in Nigeria.</a:t>
            </a:r>
          </a:p>
          <a:p>
            <a:pPr marL="0" indent="0">
              <a:buNone/>
            </a:pPr>
            <a:r>
              <a:rPr lang="en-US" sz="2000" b="1" dirty="0">
                <a:latin typeface="Times New Roman" panose="02020603050405020304" pitchFamily="18" charset="0"/>
                <a:cs typeface="Times New Roman" panose="02020603050405020304" pitchFamily="18" charset="0"/>
              </a:rPr>
              <a:t>3) To Enlighten Safety Professionals on their Roles in </a:t>
            </a:r>
            <a:r>
              <a:rPr lang="en-US" sz="2000" b="1">
                <a:latin typeface="Times New Roman" panose="02020603050405020304" pitchFamily="18" charset="0"/>
                <a:cs typeface="Times New Roman" panose="02020603050405020304" pitchFamily="18" charset="0"/>
              </a:rPr>
              <a:t>Sustaining Safe </a:t>
            </a:r>
            <a:r>
              <a:rPr lang="en-US" sz="2000" b="1" dirty="0">
                <a:latin typeface="Times New Roman" panose="02020603050405020304" pitchFamily="18" charset="0"/>
                <a:cs typeface="Times New Roman" panose="02020603050405020304" pitchFamily="18" charset="0"/>
              </a:rPr>
              <a:t>Practice in Nigeria.</a:t>
            </a:r>
          </a:p>
          <a:p>
            <a:pPr marL="0" indent="0">
              <a:buNone/>
            </a:pPr>
            <a:r>
              <a:rPr lang="en-US" sz="2000" b="1" dirty="0">
                <a:latin typeface="Times New Roman" panose="02020603050405020304" pitchFamily="18" charset="0"/>
                <a:cs typeface="Times New Roman" panose="02020603050405020304" pitchFamily="18" charset="0"/>
              </a:rPr>
              <a:t>4) Recommending Steps needed to activate the existing structures from the State of being established to the State of being active in other to achieve the OHS Objectives to which they were being Set for. </a:t>
            </a:r>
          </a:p>
          <a:p>
            <a:pPr marL="0" indent="0">
              <a:buNone/>
            </a:pPr>
            <a:r>
              <a:rPr lang="en-US" sz="2000" b="1" dirty="0">
                <a:latin typeface="Times New Roman" panose="02020603050405020304" pitchFamily="18" charset="0"/>
                <a:cs typeface="Times New Roman" panose="02020603050405020304" pitchFamily="18" charset="0"/>
              </a:rPr>
              <a:t>5) Highlighting the benefits of an OHS functional system/ structure in a nation.</a:t>
            </a:r>
          </a:p>
        </p:txBody>
      </p:sp>
    </p:spTree>
    <p:extLst>
      <p:ext uri="{BB962C8B-B14F-4D97-AF65-F5344CB8AC3E}">
        <p14:creationId xmlns:p14="http://schemas.microsoft.com/office/powerpoint/2010/main" val="2649406169"/>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EA45DBE-7FEB-440A-A30D-5502E3CC64E6}"/>
              </a:ext>
            </a:extLst>
          </p:cNvPr>
          <p:cNvSpPr>
            <a:spLocks noGrp="1"/>
          </p:cNvSpPr>
          <p:nvPr>
            <p:ph type="subTitle" idx="1"/>
          </p:nvPr>
        </p:nvSpPr>
        <p:spPr>
          <a:xfrm>
            <a:off x="776880" y="391887"/>
            <a:ext cx="10576920" cy="1401288"/>
          </a:xfrm>
        </p:spPr>
        <p:txBody>
          <a:bodyPr>
            <a:noAutofit/>
          </a:bodyPr>
          <a:lstStyle/>
          <a:p>
            <a:r>
              <a:rPr lang="en-US" sz="4400" dirty="0"/>
              <a:t>Factors affecting the functionality of government established agencies. </a:t>
            </a:r>
          </a:p>
        </p:txBody>
      </p:sp>
      <p:sp>
        <p:nvSpPr>
          <p:cNvPr id="3" name="Slide Number Placeholder 2">
            <a:extLst>
              <a:ext uri="{FF2B5EF4-FFF2-40B4-BE49-F238E27FC236}">
                <a16:creationId xmlns:a16="http://schemas.microsoft.com/office/drawing/2014/main" id="{CDBA87E8-00DB-4E87-8CAB-B9E303AD131D}"/>
              </a:ext>
            </a:extLst>
          </p:cNvPr>
          <p:cNvSpPr>
            <a:spLocks noGrp="1"/>
          </p:cNvSpPr>
          <p:nvPr>
            <p:ph type="sldNum" sz="quarter" idx="4"/>
          </p:nvPr>
        </p:nvSpPr>
        <p:spPr/>
        <p:txBody>
          <a:bodyPr/>
          <a:lstStyle/>
          <a:p>
            <a:fld id="{F2E3747F-3248-B14F-8EB3-17DA423773D8}" type="slidenum">
              <a:rPr lang="en-US" smtClean="0"/>
              <a:pPr/>
              <a:t>40</a:t>
            </a:fld>
            <a:endParaRPr lang="en-US" dirty="0"/>
          </a:p>
        </p:txBody>
      </p:sp>
      <p:sp>
        <p:nvSpPr>
          <p:cNvPr id="4" name="Text Placeholder 3">
            <a:extLst>
              <a:ext uri="{FF2B5EF4-FFF2-40B4-BE49-F238E27FC236}">
                <a16:creationId xmlns:a16="http://schemas.microsoft.com/office/drawing/2014/main" id="{7C167386-5768-4268-A012-A01C95A196BA}"/>
              </a:ext>
            </a:extLst>
          </p:cNvPr>
          <p:cNvSpPr>
            <a:spLocks noGrp="1"/>
          </p:cNvSpPr>
          <p:nvPr>
            <p:ph type="body" sz="quarter" idx="10"/>
          </p:nvPr>
        </p:nvSpPr>
        <p:spPr>
          <a:xfrm>
            <a:off x="776880" y="1947553"/>
            <a:ext cx="10730310" cy="4411972"/>
          </a:xfrm>
        </p:spPr>
        <p:txBody>
          <a:bodyPr/>
          <a:lstStyle/>
          <a:p>
            <a:r>
              <a:rPr lang="en-US" b="1" dirty="0"/>
              <a:t>Legal framework, Knowledge and innovation, economic, social and political context, lack of evaluation and monitoring, External influences and Institutional influences, lack of training, that would create awareness of the essence of safe and its benefits to the nation, bribery and corruption, attitude of employees and workers, disunity among professional. </a:t>
            </a:r>
            <a:r>
              <a:rPr lang="en-US" dirty="0"/>
              <a:t>(Idubor EE &amp; Oisamoje MD,2013).</a:t>
            </a:r>
          </a:p>
          <a:p>
            <a:pPr marL="0" indent="0">
              <a:buNone/>
            </a:pPr>
            <a:endParaRPr lang="en-US" dirty="0"/>
          </a:p>
        </p:txBody>
      </p:sp>
    </p:spTree>
    <p:extLst>
      <p:ext uri="{BB962C8B-B14F-4D97-AF65-F5344CB8AC3E}">
        <p14:creationId xmlns:p14="http://schemas.microsoft.com/office/powerpoint/2010/main" val="354072542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1337159-D081-49E7-951B-650D1F6E149F}"/>
              </a:ext>
            </a:extLst>
          </p:cNvPr>
          <p:cNvSpPr>
            <a:spLocks noGrp="1"/>
          </p:cNvSpPr>
          <p:nvPr>
            <p:ph type="subTitle" idx="1"/>
          </p:nvPr>
        </p:nvSpPr>
        <p:spPr>
          <a:xfrm>
            <a:off x="776880" y="356261"/>
            <a:ext cx="10576920" cy="1401288"/>
          </a:xfrm>
        </p:spPr>
        <p:txBody>
          <a:bodyPr>
            <a:noAutofit/>
          </a:bodyPr>
          <a:lstStyle/>
          <a:p>
            <a:pPr algn="ctr"/>
            <a:endParaRPr lang="en-US" sz="4000" dirty="0"/>
          </a:p>
          <a:p>
            <a:pPr algn="ctr"/>
            <a:endParaRPr lang="en-US" sz="4000" dirty="0"/>
          </a:p>
          <a:p>
            <a:pPr algn="ctr"/>
            <a:r>
              <a:rPr lang="en-US" sz="4000" dirty="0"/>
              <a:t> </a:t>
            </a:r>
          </a:p>
          <a:p>
            <a:pPr algn="ctr"/>
            <a:endParaRPr lang="en-US" sz="4000" dirty="0"/>
          </a:p>
          <a:p>
            <a:pPr algn="ctr"/>
            <a:r>
              <a:rPr lang="en-US" sz="4000" dirty="0"/>
              <a:t> Level of collaboration between stakeholders</a:t>
            </a:r>
          </a:p>
        </p:txBody>
      </p:sp>
      <p:sp>
        <p:nvSpPr>
          <p:cNvPr id="3" name="Slide Number Placeholder 2">
            <a:extLst>
              <a:ext uri="{FF2B5EF4-FFF2-40B4-BE49-F238E27FC236}">
                <a16:creationId xmlns:a16="http://schemas.microsoft.com/office/drawing/2014/main" id="{1C7EC3A8-54F2-4610-9E8D-BB2BEDE38039}"/>
              </a:ext>
            </a:extLst>
          </p:cNvPr>
          <p:cNvSpPr>
            <a:spLocks noGrp="1"/>
          </p:cNvSpPr>
          <p:nvPr>
            <p:ph type="sldNum" sz="quarter" idx="4"/>
          </p:nvPr>
        </p:nvSpPr>
        <p:spPr/>
        <p:txBody>
          <a:bodyPr/>
          <a:lstStyle/>
          <a:p>
            <a:fld id="{F2E3747F-3248-B14F-8EB3-17DA423773D8}" type="slidenum">
              <a:rPr lang="en-US" smtClean="0"/>
              <a:pPr/>
              <a:t>41</a:t>
            </a:fld>
            <a:endParaRPr lang="en-US" dirty="0"/>
          </a:p>
        </p:txBody>
      </p:sp>
      <p:sp>
        <p:nvSpPr>
          <p:cNvPr id="4" name="Text Placeholder 3">
            <a:extLst>
              <a:ext uri="{FF2B5EF4-FFF2-40B4-BE49-F238E27FC236}">
                <a16:creationId xmlns:a16="http://schemas.microsoft.com/office/drawing/2014/main" id="{B31ADDB1-2A3F-49BC-BD9C-2CB40B902F47}"/>
              </a:ext>
            </a:extLst>
          </p:cNvPr>
          <p:cNvSpPr>
            <a:spLocks noGrp="1"/>
          </p:cNvSpPr>
          <p:nvPr>
            <p:ph type="body" sz="quarter" idx="10"/>
          </p:nvPr>
        </p:nvSpPr>
        <p:spPr>
          <a:xfrm>
            <a:off x="776879" y="1757548"/>
            <a:ext cx="10991567" cy="4928259"/>
          </a:xfrm>
        </p:spPr>
        <p:txBody>
          <a:bodyPr>
            <a:normAutofit fontScale="92500" lnSpcReduction="20000"/>
          </a:bodyPr>
          <a:lstStyle/>
          <a:p>
            <a:r>
              <a:rPr lang="en-US" b="1" dirty="0"/>
              <a:t>Regulations of occupational health and safety are established in diverse areas. </a:t>
            </a:r>
          </a:p>
          <a:p>
            <a:r>
              <a:rPr lang="en-US" b="1" dirty="0"/>
              <a:t>Identifying the various bodies whose part of responsibility is to enforce regulations. </a:t>
            </a:r>
          </a:p>
          <a:p>
            <a:r>
              <a:rPr lang="en-US" b="1" dirty="0"/>
              <a:t>Bring them together for them to work in synergy and create a working structure for them in line with the laws guiding them.</a:t>
            </a:r>
          </a:p>
          <a:p>
            <a:r>
              <a:rPr lang="en-US" b="1" dirty="0"/>
              <a:t>if possible, create more enforcements on areas not yet covered so that the complete scope of occupational safety is covered ensuring enforcement of safety rules and regulations to promote best practice guidance. </a:t>
            </a:r>
          </a:p>
          <a:p>
            <a:r>
              <a:rPr lang="en-US" b="1" dirty="0"/>
              <a:t>Second option is to have a single body(organisation) whose responsibility is to enforces all existing regulation across various fields and carry out enforcement as earlier mentioned to promote best practice</a:t>
            </a:r>
            <a:endParaRPr lang="en-US" dirty="0"/>
          </a:p>
        </p:txBody>
      </p:sp>
    </p:spTree>
    <p:extLst>
      <p:ext uri="{BB962C8B-B14F-4D97-AF65-F5344CB8AC3E}">
        <p14:creationId xmlns:p14="http://schemas.microsoft.com/office/powerpoint/2010/main" val="2013212016"/>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575CEBF-6CC5-40FF-9BD7-723B1582A9ED}"/>
              </a:ext>
            </a:extLst>
          </p:cNvPr>
          <p:cNvSpPr>
            <a:spLocks noGrp="1"/>
          </p:cNvSpPr>
          <p:nvPr>
            <p:ph type="subTitle" idx="1"/>
          </p:nvPr>
        </p:nvSpPr>
        <p:spPr>
          <a:xfrm>
            <a:off x="776880" y="801741"/>
            <a:ext cx="10576920" cy="908306"/>
          </a:xfrm>
        </p:spPr>
        <p:txBody>
          <a:bodyPr>
            <a:normAutofit fontScale="40000" lnSpcReduction="20000"/>
          </a:bodyPr>
          <a:lstStyle/>
          <a:p>
            <a:endParaRPr lang="en-US" dirty="0"/>
          </a:p>
          <a:p>
            <a:r>
              <a:rPr lang="en-US" sz="11000" dirty="0"/>
              <a:t>No Formal Management System</a:t>
            </a:r>
          </a:p>
        </p:txBody>
      </p:sp>
      <p:sp>
        <p:nvSpPr>
          <p:cNvPr id="3" name="Slide Number Placeholder 2">
            <a:extLst>
              <a:ext uri="{FF2B5EF4-FFF2-40B4-BE49-F238E27FC236}">
                <a16:creationId xmlns:a16="http://schemas.microsoft.com/office/drawing/2014/main" id="{683C3B82-9F40-4240-869B-8E30C3E25407}"/>
              </a:ext>
            </a:extLst>
          </p:cNvPr>
          <p:cNvSpPr>
            <a:spLocks noGrp="1"/>
          </p:cNvSpPr>
          <p:nvPr>
            <p:ph type="sldNum" sz="quarter" idx="4"/>
          </p:nvPr>
        </p:nvSpPr>
        <p:spPr/>
        <p:txBody>
          <a:bodyPr/>
          <a:lstStyle/>
          <a:p>
            <a:fld id="{F2E3747F-3248-B14F-8EB3-17DA423773D8}" type="slidenum">
              <a:rPr lang="en-US" smtClean="0"/>
              <a:pPr/>
              <a:t>42</a:t>
            </a:fld>
            <a:endParaRPr lang="en-US" dirty="0"/>
          </a:p>
        </p:txBody>
      </p:sp>
      <p:sp>
        <p:nvSpPr>
          <p:cNvPr id="4" name="Text Placeholder 3">
            <a:extLst>
              <a:ext uri="{FF2B5EF4-FFF2-40B4-BE49-F238E27FC236}">
                <a16:creationId xmlns:a16="http://schemas.microsoft.com/office/drawing/2014/main" id="{770630D7-7D5F-4099-B457-E499A0F8E251}"/>
              </a:ext>
            </a:extLst>
          </p:cNvPr>
          <p:cNvSpPr>
            <a:spLocks noGrp="1"/>
          </p:cNvSpPr>
          <p:nvPr>
            <p:ph type="body" sz="quarter" idx="10"/>
          </p:nvPr>
        </p:nvSpPr>
        <p:spPr>
          <a:xfrm>
            <a:off x="776879" y="1947552"/>
            <a:ext cx="10979691" cy="4738255"/>
          </a:xfrm>
        </p:spPr>
        <p:txBody>
          <a:bodyPr>
            <a:normAutofit fontScale="92500" lnSpcReduction="10000"/>
          </a:bodyPr>
          <a:lstStyle/>
          <a:p>
            <a:pPr marL="0" indent="0">
              <a:buNone/>
            </a:pPr>
            <a:r>
              <a:rPr lang="en-US" b="1" dirty="0"/>
              <a:t>Various organization and safety practitioners depends on the factory Act in the implementation and management of OSH but presently, we do not have a uniform management system that covers every sector as some organisations especially multinationals still use their mother company’s or country home management system in carrying out their operations.</a:t>
            </a:r>
          </a:p>
          <a:p>
            <a:pPr marL="0" indent="0">
              <a:buNone/>
            </a:pPr>
            <a:endParaRPr lang="en-US" b="1" dirty="0"/>
          </a:p>
          <a:p>
            <a:pPr marL="0" indent="0">
              <a:buNone/>
            </a:pPr>
            <a:r>
              <a:rPr lang="en-US" b="1" dirty="0"/>
              <a:t>While some have developed in-house, management systems in compliance with the countries regulations and with statutory laws in addition to the laws of their parent bodies. </a:t>
            </a:r>
          </a:p>
          <a:p>
            <a:pPr marL="0" indent="0">
              <a:buNone/>
            </a:pPr>
            <a:r>
              <a:rPr lang="en-US" b="1" dirty="0"/>
              <a:t>Occupational Safety and Health Management system is commonly observed by Aviation industry, Maritime, Oil and Gas, Fast Moving Consumable Groups and few construction industries.</a:t>
            </a:r>
          </a:p>
          <a:p>
            <a:pPr marL="0" indent="0">
              <a:buNone/>
            </a:pPr>
            <a:endParaRPr lang="en-US" dirty="0"/>
          </a:p>
        </p:txBody>
      </p:sp>
    </p:spTree>
    <p:extLst>
      <p:ext uri="{BB962C8B-B14F-4D97-AF65-F5344CB8AC3E}">
        <p14:creationId xmlns:p14="http://schemas.microsoft.com/office/powerpoint/2010/main" val="1730794301"/>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448F82F-0C1B-46C3-8391-EC18E191800C}"/>
              </a:ext>
            </a:extLst>
          </p:cNvPr>
          <p:cNvSpPr>
            <a:spLocks noGrp="1"/>
          </p:cNvSpPr>
          <p:nvPr>
            <p:ph type="subTitle" idx="1"/>
          </p:nvPr>
        </p:nvSpPr>
        <p:spPr/>
        <p:txBody>
          <a:bodyPr/>
          <a:lstStyle/>
          <a:p>
            <a:r>
              <a:rPr lang="en-US" dirty="0"/>
              <a:t>Poor Awareness to Safety</a:t>
            </a:r>
          </a:p>
        </p:txBody>
      </p:sp>
      <p:sp>
        <p:nvSpPr>
          <p:cNvPr id="3" name="Slide Number Placeholder 2">
            <a:extLst>
              <a:ext uri="{FF2B5EF4-FFF2-40B4-BE49-F238E27FC236}">
                <a16:creationId xmlns:a16="http://schemas.microsoft.com/office/drawing/2014/main" id="{55759DB4-BBB9-4C6F-B420-3800D65A2601}"/>
              </a:ext>
            </a:extLst>
          </p:cNvPr>
          <p:cNvSpPr>
            <a:spLocks noGrp="1"/>
          </p:cNvSpPr>
          <p:nvPr>
            <p:ph type="sldNum" sz="quarter" idx="4"/>
          </p:nvPr>
        </p:nvSpPr>
        <p:spPr/>
        <p:txBody>
          <a:bodyPr/>
          <a:lstStyle/>
          <a:p>
            <a:fld id="{F2E3747F-3248-B14F-8EB3-17DA423773D8}" type="slidenum">
              <a:rPr lang="en-US" smtClean="0"/>
              <a:pPr/>
              <a:t>43</a:t>
            </a:fld>
            <a:endParaRPr lang="en-US" dirty="0"/>
          </a:p>
        </p:txBody>
      </p:sp>
      <p:sp>
        <p:nvSpPr>
          <p:cNvPr id="4" name="Text Placeholder 3">
            <a:extLst>
              <a:ext uri="{FF2B5EF4-FFF2-40B4-BE49-F238E27FC236}">
                <a16:creationId xmlns:a16="http://schemas.microsoft.com/office/drawing/2014/main" id="{87629845-B106-4D6B-9497-DDD83682843A}"/>
              </a:ext>
            </a:extLst>
          </p:cNvPr>
          <p:cNvSpPr>
            <a:spLocks noGrp="1"/>
          </p:cNvSpPr>
          <p:nvPr>
            <p:ph type="body" sz="quarter" idx="10"/>
          </p:nvPr>
        </p:nvSpPr>
        <p:spPr>
          <a:xfrm>
            <a:off x="776880" y="1793175"/>
            <a:ext cx="10576920" cy="4726378"/>
          </a:xfrm>
        </p:spPr>
        <p:txBody>
          <a:bodyPr/>
          <a:lstStyle/>
          <a:p>
            <a:pPr marL="0" indent="0">
              <a:buNone/>
            </a:pPr>
            <a:r>
              <a:rPr lang="en-US" b="1" dirty="0"/>
              <a:t>Awareness of safety and its practice is still very low outside the industry and the nation at large. as creating awareness and building a behavioral based safety practices on her citizens, goes along way in promoting safe work practices that is ongoing and maintained.</a:t>
            </a:r>
          </a:p>
          <a:p>
            <a:pPr marL="0" indent="0">
              <a:buNone/>
            </a:pPr>
            <a:endParaRPr lang="en-US" dirty="0"/>
          </a:p>
        </p:txBody>
      </p:sp>
    </p:spTree>
    <p:extLst>
      <p:ext uri="{BB962C8B-B14F-4D97-AF65-F5344CB8AC3E}">
        <p14:creationId xmlns:p14="http://schemas.microsoft.com/office/powerpoint/2010/main" val="3852681912"/>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53D5157-944E-4E04-AE7F-DA625810AE38}"/>
              </a:ext>
            </a:extLst>
          </p:cNvPr>
          <p:cNvSpPr>
            <a:spLocks noGrp="1"/>
          </p:cNvSpPr>
          <p:nvPr>
            <p:ph type="subTitle" idx="1"/>
          </p:nvPr>
        </p:nvSpPr>
        <p:spPr/>
        <p:txBody>
          <a:bodyPr/>
          <a:lstStyle/>
          <a:p>
            <a:pPr algn="ctr"/>
            <a:r>
              <a:rPr lang="en-US" sz="4400" dirty="0"/>
              <a:t>Recommendations</a:t>
            </a:r>
          </a:p>
        </p:txBody>
      </p:sp>
      <p:sp>
        <p:nvSpPr>
          <p:cNvPr id="3" name="Slide Number Placeholder 2">
            <a:extLst>
              <a:ext uri="{FF2B5EF4-FFF2-40B4-BE49-F238E27FC236}">
                <a16:creationId xmlns:a16="http://schemas.microsoft.com/office/drawing/2014/main" id="{A6E4819F-C7DD-4824-A41D-F76F9A7E4D34}"/>
              </a:ext>
            </a:extLst>
          </p:cNvPr>
          <p:cNvSpPr>
            <a:spLocks noGrp="1"/>
          </p:cNvSpPr>
          <p:nvPr>
            <p:ph type="sldNum" sz="quarter" idx="4"/>
          </p:nvPr>
        </p:nvSpPr>
        <p:spPr/>
        <p:txBody>
          <a:bodyPr/>
          <a:lstStyle/>
          <a:p>
            <a:fld id="{F2E3747F-3248-B14F-8EB3-17DA423773D8}" type="slidenum">
              <a:rPr lang="en-US" smtClean="0"/>
              <a:pPr/>
              <a:t>44</a:t>
            </a:fld>
            <a:endParaRPr lang="en-US" dirty="0"/>
          </a:p>
        </p:txBody>
      </p:sp>
    </p:spTree>
    <p:extLst>
      <p:ext uri="{BB962C8B-B14F-4D97-AF65-F5344CB8AC3E}">
        <p14:creationId xmlns:p14="http://schemas.microsoft.com/office/powerpoint/2010/main" val="340552056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6715E3-4F2A-4F28-A4FF-4E1B80072810}"/>
              </a:ext>
            </a:extLst>
          </p:cNvPr>
          <p:cNvSpPr>
            <a:spLocks noGrp="1"/>
          </p:cNvSpPr>
          <p:nvPr>
            <p:ph type="subTitle" idx="1"/>
          </p:nvPr>
        </p:nvSpPr>
        <p:spPr>
          <a:xfrm>
            <a:off x="776880" y="801741"/>
            <a:ext cx="10576920" cy="967682"/>
          </a:xfrm>
        </p:spPr>
        <p:txBody>
          <a:bodyPr>
            <a:normAutofit fontScale="85000" lnSpcReduction="20000"/>
          </a:bodyPr>
          <a:lstStyle/>
          <a:p>
            <a:pPr algn="ctr"/>
            <a:r>
              <a:rPr lang="en-US" dirty="0"/>
              <a:t>Recommendation for unifying HSE Regulatory Framework</a:t>
            </a:r>
          </a:p>
        </p:txBody>
      </p:sp>
      <p:sp>
        <p:nvSpPr>
          <p:cNvPr id="3" name="Slide Number Placeholder 2">
            <a:extLst>
              <a:ext uri="{FF2B5EF4-FFF2-40B4-BE49-F238E27FC236}">
                <a16:creationId xmlns:a16="http://schemas.microsoft.com/office/drawing/2014/main" id="{6845E8C7-7DD1-4400-9700-A62074B9CEB2}"/>
              </a:ext>
            </a:extLst>
          </p:cNvPr>
          <p:cNvSpPr>
            <a:spLocks noGrp="1"/>
          </p:cNvSpPr>
          <p:nvPr>
            <p:ph type="sldNum" sz="quarter" idx="4"/>
          </p:nvPr>
        </p:nvSpPr>
        <p:spPr/>
        <p:txBody>
          <a:bodyPr/>
          <a:lstStyle/>
          <a:p>
            <a:fld id="{F2E3747F-3248-B14F-8EB3-17DA423773D8}" type="slidenum">
              <a:rPr lang="en-US" smtClean="0"/>
              <a:pPr/>
              <a:t>45</a:t>
            </a:fld>
            <a:endParaRPr lang="en-US" dirty="0"/>
          </a:p>
        </p:txBody>
      </p:sp>
      <p:sp>
        <p:nvSpPr>
          <p:cNvPr id="4" name="Text Placeholder 3">
            <a:extLst>
              <a:ext uri="{FF2B5EF4-FFF2-40B4-BE49-F238E27FC236}">
                <a16:creationId xmlns:a16="http://schemas.microsoft.com/office/drawing/2014/main" id="{50F3F403-E896-41A1-8995-281E249B2BE4}"/>
              </a:ext>
            </a:extLst>
          </p:cNvPr>
          <p:cNvSpPr>
            <a:spLocks noGrp="1"/>
          </p:cNvSpPr>
          <p:nvPr>
            <p:ph type="body" sz="quarter" idx="10"/>
          </p:nvPr>
        </p:nvSpPr>
        <p:spPr>
          <a:xfrm>
            <a:off x="776880" y="1769423"/>
            <a:ext cx="10576920" cy="4999513"/>
          </a:xfrm>
        </p:spPr>
        <p:txBody>
          <a:bodyPr>
            <a:normAutofit fontScale="92500" lnSpcReduction="20000"/>
          </a:bodyPr>
          <a:lstStyle/>
          <a:p>
            <a:r>
              <a:rPr lang="en-US" b="1" dirty="0"/>
              <a:t>Industries operate on guidelines that most times do not suit our mode of operation and inherent peculiar cases as it relates to Nigeria and its terrestrial. You find </a:t>
            </a:r>
            <a:r>
              <a:rPr lang="en-US" b="1" dirty="0">
                <a:solidFill>
                  <a:schemeClr val="tx1"/>
                </a:solidFill>
              </a:rPr>
              <a:t>companies</a:t>
            </a:r>
            <a:r>
              <a:rPr lang="en-US" b="1" dirty="0"/>
              <a:t> adjusting or making up to bridge the gaps. Optimizing HSE Regulatory Framework will help in the promotion, improvement of unifying policies and standards that best suit our Nigerian oil and gas industry as well as other industries. </a:t>
            </a:r>
          </a:p>
          <a:p>
            <a:pPr marL="0" indent="0">
              <a:buNone/>
            </a:pPr>
            <a:endParaRPr lang="en-US" b="1" dirty="0"/>
          </a:p>
          <a:p>
            <a:r>
              <a:rPr lang="en-US" b="1" dirty="0"/>
              <a:t>This standard can be put in place if institute of safety professional of Nigeria (ISPON) who already have the Act to regulate Safety in Nigeria, take the bull by the horn, to work with other Stakeholders in the oil and gas industry to come up with HSE regulatory and legal framework that will help create best practices and sanctions in Nigeria. Thus facilitate the OHS bill yet to by pasted by the house</a:t>
            </a:r>
            <a:r>
              <a:rPr lang="en-US" dirty="0"/>
              <a:t>.</a:t>
            </a:r>
          </a:p>
        </p:txBody>
      </p:sp>
    </p:spTree>
    <p:extLst>
      <p:ext uri="{BB962C8B-B14F-4D97-AF65-F5344CB8AC3E}">
        <p14:creationId xmlns:p14="http://schemas.microsoft.com/office/powerpoint/2010/main" val="157728768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D25E8C7-99F0-4F02-8E24-4FBB8C5EDA32}"/>
              </a:ext>
            </a:extLst>
          </p:cNvPr>
          <p:cNvSpPr>
            <a:spLocks noGrp="1"/>
          </p:cNvSpPr>
          <p:nvPr>
            <p:ph type="subTitle" idx="1"/>
          </p:nvPr>
        </p:nvSpPr>
        <p:spPr>
          <a:xfrm>
            <a:off x="776880" y="391886"/>
            <a:ext cx="10576920" cy="1353787"/>
          </a:xfrm>
        </p:spPr>
        <p:txBody>
          <a:bodyPr>
            <a:normAutofit fontScale="77500" lnSpcReduction="20000"/>
          </a:bodyPr>
          <a:lstStyle/>
          <a:p>
            <a:r>
              <a:rPr lang="en-US" dirty="0"/>
              <a:t>Recommendation For The Implementation of Formal Management System</a:t>
            </a:r>
          </a:p>
        </p:txBody>
      </p:sp>
      <p:sp>
        <p:nvSpPr>
          <p:cNvPr id="3" name="Slide Number Placeholder 2">
            <a:extLst>
              <a:ext uri="{FF2B5EF4-FFF2-40B4-BE49-F238E27FC236}">
                <a16:creationId xmlns:a16="http://schemas.microsoft.com/office/drawing/2014/main" id="{A394DD2C-E02D-4C96-8CB1-C459D51DB482}"/>
              </a:ext>
            </a:extLst>
          </p:cNvPr>
          <p:cNvSpPr>
            <a:spLocks noGrp="1"/>
          </p:cNvSpPr>
          <p:nvPr>
            <p:ph type="sldNum" sz="quarter" idx="4"/>
          </p:nvPr>
        </p:nvSpPr>
        <p:spPr/>
        <p:txBody>
          <a:bodyPr/>
          <a:lstStyle/>
          <a:p>
            <a:fld id="{F2E3747F-3248-B14F-8EB3-17DA423773D8}" type="slidenum">
              <a:rPr lang="en-US" smtClean="0"/>
              <a:pPr/>
              <a:t>46</a:t>
            </a:fld>
            <a:endParaRPr lang="en-US" dirty="0"/>
          </a:p>
        </p:txBody>
      </p:sp>
      <p:sp>
        <p:nvSpPr>
          <p:cNvPr id="4" name="Text Placeholder 3">
            <a:extLst>
              <a:ext uri="{FF2B5EF4-FFF2-40B4-BE49-F238E27FC236}">
                <a16:creationId xmlns:a16="http://schemas.microsoft.com/office/drawing/2014/main" id="{C9B8A19F-07D5-4F37-AF76-ACF1612A0507}"/>
              </a:ext>
            </a:extLst>
          </p:cNvPr>
          <p:cNvSpPr>
            <a:spLocks noGrp="1"/>
          </p:cNvSpPr>
          <p:nvPr>
            <p:ph type="body" sz="quarter" idx="10"/>
          </p:nvPr>
        </p:nvSpPr>
        <p:spPr>
          <a:xfrm>
            <a:off x="776880" y="1947553"/>
            <a:ext cx="10801562" cy="4750130"/>
          </a:xfrm>
        </p:spPr>
        <p:txBody>
          <a:bodyPr/>
          <a:lstStyle/>
          <a:p>
            <a:pPr marL="0" indent="0">
              <a:buNone/>
            </a:pPr>
            <a:r>
              <a:rPr lang="en-US" b="1" dirty="0"/>
              <a:t>This transition helped to create a balance between behavioral aspect and system management. </a:t>
            </a:r>
          </a:p>
          <a:p>
            <a:pPr marL="0" indent="0">
              <a:buNone/>
            </a:pPr>
            <a:endParaRPr lang="en-US" b="1" dirty="0"/>
          </a:p>
          <a:p>
            <a:pPr marL="0" indent="0">
              <a:buNone/>
            </a:pPr>
            <a:r>
              <a:rPr lang="en-US" b="1" dirty="0"/>
              <a:t>It helps to integrate all aspect of health and safety management system into one system instead of each system standing alone. Using a formal framework or management system will help in the effective management of health and safety</a:t>
            </a:r>
            <a:endParaRPr lang="en-US" dirty="0"/>
          </a:p>
        </p:txBody>
      </p:sp>
    </p:spTree>
    <p:extLst>
      <p:ext uri="{BB962C8B-B14F-4D97-AF65-F5344CB8AC3E}">
        <p14:creationId xmlns:p14="http://schemas.microsoft.com/office/powerpoint/2010/main" val="35662665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4D36DC-27C1-4BE0-ADEF-FAC8526DA780}"/>
              </a:ext>
            </a:extLst>
          </p:cNvPr>
          <p:cNvSpPr>
            <a:spLocks noGrp="1"/>
          </p:cNvSpPr>
          <p:nvPr>
            <p:ph type="subTitle" idx="1"/>
          </p:nvPr>
        </p:nvSpPr>
        <p:spPr/>
        <p:txBody>
          <a:bodyPr>
            <a:normAutofit fontScale="62500" lnSpcReduction="20000"/>
          </a:bodyPr>
          <a:lstStyle/>
          <a:p>
            <a:pPr algn="ctr"/>
            <a:r>
              <a:rPr lang="en-US" dirty="0"/>
              <a:t>Recommendation </a:t>
            </a:r>
            <a:br>
              <a:rPr lang="en-US" dirty="0"/>
            </a:br>
            <a:r>
              <a:rPr lang="en-US" dirty="0"/>
              <a:t>for the functionality of government established agencies</a:t>
            </a:r>
          </a:p>
        </p:txBody>
      </p:sp>
      <p:sp>
        <p:nvSpPr>
          <p:cNvPr id="3" name="Slide Number Placeholder 2">
            <a:extLst>
              <a:ext uri="{FF2B5EF4-FFF2-40B4-BE49-F238E27FC236}">
                <a16:creationId xmlns:a16="http://schemas.microsoft.com/office/drawing/2014/main" id="{11810394-6260-4E68-83DC-13CAF215D2BF}"/>
              </a:ext>
            </a:extLst>
          </p:cNvPr>
          <p:cNvSpPr>
            <a:spLocks noGrp="1"/>
          </p:cNvSpPr>
          <p:nvPr>
            <p:ph type="sldNum" sz="quarter" idx="4"/>
          </p:nvPr>
        </p:nvSpPr>
        <p:spPr/>
        <p:txBody>
          <a:bodyPr/>
          <a:lstStyle/>
          <a:p>
            <a:fld id="{F2E3747F-3248-B14F-8EB3-17DA423773D8}" type="slidenum">
              <a:rPr lang="en-US" smtClean="0"/>
              <a:pPr/>
              <a:t>47</a:t>
            </a:fld>
            <a:endParaRPr lang="en-US" dirty="0"/>
          </a:p>
        </p:txBody>
      </p:sp>
      <p:sp>
        <p:nvSpPr>
          <p:cNvPr id="4" name="Text Placeholder 3">
            <a:extLst>
              <a:ext uri="{FF2B5EF4-FFF2-40B4-BE49-F238E27FC236}">
                <a16:creationId xmlns:a16="http://schemas.microsoft.com/office/drawing/2014/main" id="{61E5A71E-621A-484C-BA34-5317486BFA03}"/>
              </a:ext>
            </a:extLst>
          </p:cNvPr>
          <p:cNvSpPr>
            <a:spLocks noGrp="1"/>
          </p:cNvSpPr>
          <p:nvPr>
            <p:ph type="body" sz="quarter" idx="10"/>
          </p:nvPr>
        </p:nvSpPr>
        <p:spPr>
          <a:xfrm>
            <a:off x="776880" y="1587640"/>
            <a:ext cx="10638240" cy="5133793"/>
          </a:xfrm>
        </p:spPr>
        <p:txBody>
          <a:bodyPr>
            <a:normAutofit fontScale="92500" lnSpcReduction="20000"/>
          </a:bodyPr>
          <a:lstStyle/>
          <a:p>
            <a:r>
              <a:rPr lang="en-US" b="1" dirty="0">
                <a:solidFill>
                  <a:schemeClr val="accent1">
                    <a:lumMod val="90000"/>
                    <a:lumOff val="10000"/>
                  </a:schemeClr>
                </a:solidFill>
              </a:rPr>
              <a:t>Focus should be on all individuals, working or not and less on the workplace and the social context of the workers in which workplace is inclusive. </a:t>
            </a:r>
          </a:p>
          <a:p>
            <a:r>
              <a:rPr lang="en-US" b="1" dirty="0">
                <a:solidFill>
                  <a:schemeClr val="accent1">
                    <a:lumMod val="90000"/>
                    <a:lumOff val="10000"/>
                  </a:schemeClr>
                </a:solidFill>
              </a:rPr>
              <a:t>Non -regulatory initiatives and regulatory reform should be emphasized to facilitate improved occupational health and safety. </a:t>
            </a:r>
          </a:p>
          <a:p>
            <a:r>
              <a:rPr lang="en-US" b="1" dirty="0">
                <a:solidFill>
                  <a:schemeClr val="accent1">
                    <a:lumMod val="90000"/>
                    <a:lumOff val="10000"/>
                  </a:schemeClr>
                </a:solidFill>
              </a:rPr>
              <a:t>Strength the existing OHS framework through synergy with stakeholders, constitute resources through compilation of resources and tools available for management and implementation of OHS in Nigeria. </a:t>
            </a:r>
          </a:p>
          <a:p>
            <a:r>
              <a:rPr lang="en-US" b="1" dirty="0">
                <a:solidFill>
                  <a:schemeClr val="accent1">
                    <a:lumMod val="90000"/>
                    <a:lumOff val="10000"/>
                  </a:schemeClr>
                </a:solidFill>
              </a:rPr>
              <a:t>Create a platform for data and information recording of activities, trends of incidents, accident statistics of various occurrence for future references.</a:t>
            </a:r>
          </a:p>
          <a:p>
            <a:r>
              <a:rPr lang="en-US" b="1" dirty="0">
                <a:solidFill>
                  <a:schemeClr val="accent1">
                    <a:lumMod val="90000"/>
                    <a:lumOff val="10000"/>
                  </a:schemeClr>
                </a:solidFill>
              </a:rPr>
              <a:t>Monitoring all structures in place and evaluate at intervals the level of safe practice in all organisation.</a:t>
            </a:r>
          </a:p>
          <a:p>
            <a:endParaRPr lang="en-US" b="1" dirty="0">
              <a:solidFill>
                <a:schemeClr val="accent1">
                  <a:lumMod val="90000"/>
                  <a:lumOff val="10000"/>
                </a:schemeClr>
              </a:solidFill>
            </a:endParaRPr>
          </a:p>
          <a:p>
            <a:endParaRPr lang="en-US" dirty="0"/>
          </a:p>
        </p:txBody>
      </p:sp>
    </p:spTree>
    <p:extLst>
      <p:ext uri="{BB962C8B-B14F-4D97-AF65-F5344CB8AC3E}">
        <p14:creationId xmlns:p14="http://schemas.microsoft.com/office/powerpoint/2010/main" val="3355972797"/>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AD9544-B575-4E5D-A72E-0C0EBBB2C855}"/>
              </a:ext>
            </a:extLst>
          </p:cNvPr>
          <p:cNvSpPr>
            <a:spLocks noGrp="1"/>
          </p:cNvSpPr>
          <p:nvPr>
            <p:ph type="subTitle" idx="1"/>
          </p:nvPr>
        </p:nvSpPr>
        <p:spPr/>
        <p:txBody>
          <a:bodyPr>
            <a:normAutofit fontScale="62500" lnSpcReduction="20000"/>
          </a:bodyPr>
          <a:lstStyle/>
          <a:p>
            <a:pPr algn="ctr"/>
            <a:r>
              <a:rPr lang="en-US" dirty="0"/>
              <a:t>Recommendation</a:t>
            </a:r>
            <a:br>
              <a:rPr lang="en-US" dirty="0"/>
            </a:br>
            <a:r>
              <a:rPr lang="en-US" dirty="0"/>
              <a:t>Level of collaboration between stakeholders</a:t>
            </a:r>
          </a:p>
        </p:txBody>
      </p:sp>
      <p:sp>
        <p:nvSpPr>
          <p:cNvPr id="3" name="Slide Number Placeholder 2">
            <a:extLst>
              <a:ext uri="{FF2B5EF4-FFF2-40B4-BE49-F238E27FC236}">
                <a16:creationId xmlns:a16="http://schemas.microsoft.com/office/drawing/2014/main" id="{C89AA3F4-6563-4CCF-B023-7C3B91210241}"/>
              </a:ext>
            </a:extLst>
          </p:cNvPr>
          <p:cNvSpPr>
            <a:spLocks noGrp="1"/>
          </p:cNvSpPr>
          <p:nvPr>
            <p:ph type="sldNum" sz="quarter" idx="4"/>
          </p:nvPr>
        </p:nvSpPr>
        <p:spPr/>
        <p:txBody>
          <a:bodyPr/>
          <a:lstStyle/>
          <a:p>
            <a:fld id="{F2E3747F-3248-B14F-8EB3-17DA423773D8}" type="slidenum">
              <a:rPr lang="en-US" smtClean="0"/>
              <a:pPr/>
              <a:t>48</a:t>
            </a:fld>
            <a:endParaRPr lang="en-US" dirty="0"/>
          </a:p>
        </p:txBody>
      </p:sp>
      <p:sp>
        <p:nvSpPr>
          <p:cNvPr id="4" name="Text Placeholder 3">
            <a:extLst>
              <a:ext uri="{FF2B5EF4-FFF2-40B4-BE49-F238E27FC236}">
                <a16:creationId xmlns:a16="http://schemas.microsoft.com/office/drawing/2014/main" id="{CD1CB3D0-2EA6-434E-A351-58C14273D043}"/>
              </a:ext>
            </a:extLst>
          </p:cNvPr>
          <p:cNvSpPr>
            <a:spLocks noGrp="1"/>
          </p:cNvSpPr>
          <p:nvPr>
            <p:ph type="body" sz="quarter" idx="10"/>
          </p:nvPr>
        </p:nvSpPr>
        <p:spPr>
          <a:xfrm>
            <a:off x="776880" y="1698171"/>
            <a:ext cx="10576920" cy="5159829"/>
          </a:xfrm>
        </p:spPr>
        <p:txBody>
          <a:bodyPr>
            <a:normAutofit/>
          </a:bodyPr>
          <a:lstStyle/>
          <a:p>
            <a:r>
              <a:rPr lang="en-US" b="1" dirty="0"/>
              <a:t>Regulations of occupational health and safety are established in diverse areas. </a:t>
            </a:r>
          </a:p>
          <a:p>
            <a:r>
              <a:rPr lang="en-US" b="1" dirty="0"/>
              <a:t>Identifying the various bodies whose part of responsibility is to enforce regulations. </a:t>
            </a:r>
          </a:p>
          <a:p>
            <a:r>
              <a:rPr lang="en-US" b="1" dirty="0"/>
              <a:t>Bring them together for them to work in synergy and create a working structure for them in line with the laws guiding them.</a:t>
            </a:r>
          </a:p>
          <a:p>
            <a:r>
              <a:rPr lang="en-US" b="1" dirty="0"/>
              <a:t>if possible, create more enforcements on areas not yet covered so that the complete scope of occupational safety is covered ensuring enforcement of safety rules and regulations to promote best practice guidance. </a:t>
            </a:r>
          </a:p>
        </p:txBody>
      </p:sp>
    </p:spTree>
    <p:extLst>
      <p:ext uri="{BB962C8B-B14F-4D97-AF65-F5344CB8AC3E}">
        <p14:creationId xmlns:p14="http://schemas.microsoft.com/office/powerpoint/2010/main" val="1945514758"/>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367F3EA-7631-47E5-9EB5-F9676352C19C}"/>
              </a:ext>
            </a:extLst>
          </p:cNvPr>
          <p:cNvSpPr>
            <a:spLocks noGrp="1"/>
          </p:cNvSpPr>
          <p:nvPr>
            <p:ph type="subTitle" idx="1"/>
          </p:nvPr>
        </p:nvSpPr>
        <p:spPr>
          <a:xfrm>
            <a:off x="776880" y="712519"/>
            <a:ext cx="10576920" cy="1235034"/>
          </a:xfrm>
        </p:spPr>
        <p:txBody>
          <a:bodyPr>
            <a:normAutofit fontScale="77500" lnSpcReduction="20000"/>
          </a:bodyPr>
          <a:lstStyle/>
          <a:p>
            <a:pPr algn="ctr"/>
            <a:r>
              <a:rPr lang="en-US" dirty="0"/>
              <a:t>Recommendation</a:t>
            </a:r>
            <a:br>
              <a:rPr lang="en-US" dirty="0"/>
            </a:br>
            <a:r>
              <a:rPr lang="en-US" dirty="0"/>
              <a:t>Level of collaboration between stakeholders.</a:t>
            </a:r>
          </a:p>
        </p:txBody>
      </p:sp>
      <p:sp>
        <p:nvSpPr>
          <p:cNvPr id="3" name="Slide Number Placeholder 2">
            <a:extLst>
              <a:ext uri="{FF2B5EF4-FFF2-40B4-BE49-F238E27FC236}">
                <a16:creationId xmlns:a16="http://schemas.microsoft.com/office/drawing/2014/main" id="{6AEB2587-15BC-4753-84B4-DE1CD3DF245C}"/>
              </a:ext>
            </a:extLst>
          </p:cNvPr>
          <p:cNvSpPr>
            <a:spLocks noGrp="1"/>
          </p:cNvSpPr>
          <p:nvPr>
            <p:ph type="sldNum" sz="quarter" idx="4"/>
          </p:nvPr>
        </p:nvSpPr>
        <p:spPr/>
        <p:txBody>
          <a:bodyPr/>
          <a:lstStyle/>
          <a:p>
            <a:fld id="{F2E3747F-3248-B14F-8EB3-17DA423773D8}" type="slidenum">
              <a:rPr lang="en-US" smtClean="0"/>
              <a:pPr/>
              <a:t>49</a:t>
            </a:fld>
            <a:endParaRPr lang="en-US" dirty="0"/>
          </a:p>
        </p:txBody>
      </p:sp>
      <p:sp>
        <p:nvSpPr>
          <p:cNvPr id="4" name="Text Placeholder 3">
            <a:extLst>
              <a:ext uri="{FF2B5EF4-FFF2-40B4-BE49-F238E27FC236}">
                <a16:creationId xmlns:a16="http://schemas.microsoft.com/office/drawing/2014/main" id="{45D257EF-1B2B-4537-9CB8-01675693E80F}"/>
              </a:ext>
            </a:extLst>
          </p:cNvPr>
          <p:cNvSpPr>
            <a:spLocks noGrp="1"/>
          </p:cNvSpPr>
          <p:nvPr>
            <p:ph type="body" sz="quarter" idx="10"/>
          </p:nvPr>
        </p:nvSpPr>
        <p:spPr>
          <a:xfrm>
            <a:off x="776880" y="1947554"/>
            <a:ext cx="10576920" cy="4821382"/>
          </a:xfrm>
        </p:spPr>
        <p:txBody>
          <a:bodyPr/>
          <a:lstStyle/>
          <a:p>
            <a:r>
              <a:rPr lang="en-US" b="1" dirty="0"/>
              <a:t>Second option is to have a single body(organisation) whose responsibility is to enforces all existing regulation across various fields and carry out enforcement as earlier mentioned to promote best practice. </a:t>
            </a:r>
          </a:p>
          <a:p>
            <a:pPr marL="0" indent="0">
              <a:buNone/>
            </a:pPr>
            <a:endParaRPr lang="en-US" b="1" dirty="0"/>
          </a:p>
          <a:p>
            <a:r>
              <a:rPr lang="en-US" b="1" dirty="0"/>
              <a:t>Put aside professional rivalry and take the bold step to engage stakeholders with the aim reactivating their functions in other to meet the objectives by which they were established. </a:t>
            </a:r>
            <a:endParaRPr lang="en-US" dirty="0"/>
          </a:p>
        </p:txBody>
      </p:sp>
    </p:spTree>
    <p:extLst>
      <p:ext uri="{BB962C8B-B14F-4D97-AF65-F5344CB8AC3E}">
        <p14:creationId xmlns:p14="http://schemas.microsoft.com/office/powerpoint/2010/main" val="12019101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170712" y="412956"/>
            <a:ext cx="7980218" cy="796412"/>
          </a:xfrm>
        </p:spPr>
        <p:txBody>
          <a:bodyPr/>
          <a:lstStyle/>
          <a:p>
            <a:pPr algn="ctr"/>
            <a:r>
              <a:rPr lang="en-US" dirty="0"/>
              <a:t>Executive Summary</a:t>
            </a:r>
          </a:p>
        </p:txBody>
      </p:sp>
      <p:sp>
        <p:nvSpPr>
          <p:cNvPr id="3" name="Text Placeholder 2"/>
          <p:cNvSpPr>
            <a:spLocks noGrp="1"/>
          </p:cNvSpPr>
          <p:nvPr>
            <p:ph type="body" sz="quarter" idx="10"/>
          </p:nvPr>
        </p:nvSpPr>
        <p:spPr>
          <a:xfrm>
            <a:off x="3170712" y="1209369"/>
            <a:ext cx="8633361" cy="4870798"/>
          </a:xfrm>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This paper considers it imperative to look into the existing framework of OHS in Nigeria from the past structure to where we are at present, and to also review our current state of the involvement of the established structures in Nigeria while using these existing structures to establish what needs to be put in place to sustain safety for national development. </a:t>
            </a:r>
          </a:p>
          <a:p>
            <a:pPr marL="0" indent="0">
              <a:buNone/>
            </a:pPr>
            <a:r>
              <a:rPr lang="en-US" b="1" dirty="0">
                <a:latin typeface="Times New Roman" panose="02020603050405020304" pitchFamily="18" charset="0"/>
                <a:cs typeface="Times New Roman" panose="02020603050405020304" pitchFamily="18" charset="0"/>
              </a:rPr>
              <a:t>Archival research method was adopted using current and existing literatures from books and articles from peer reviewed journals and websites to give an overview of the context of this research. </a:t>
            </a:r>
          </a:p>
          <a:p>
            <a:pPr marL="0" indent="0">
              <a:buNone/>
            </a:pPr>
            <a:r>
              <a:rPr lang="en-US" b="1" dirty="0">
                <a:latin typeface="Times New Roman" panose="02020603050405020304" pitchFamily="18" charset="0"/>
                <a:cs typeface="Times New Roman" panose="02020603050405020304" pitchFamily="18" charset="0"/>
              </a:rPr>
              <a:t>This study discovers that Nigeria has four major legislations and six other related laws, regulations and presently, National Industrial Safety Council of Nigeria providing support for occupational safety and health of workforce in Nigeria.</a:t>
            </a:r>
          </a:p>
          <a:p>
            <a:pPr marL="0" indent="0">
              <a:buNone/>
            </a:pP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31764"/>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BA6BA30-6B47-444C-8C1A-C6A44CD74869}"/>
              </a:ext>
            </a:extLst>
          </p:cNvPr>
          <p:cNvSpPr>
            <a:spLocks noGrp="1"/>
          </p:cNvSpPr>
          <p:nvPr>
            <p:ph type="subTitle" idx="1"/>
          </p:nvPr>
        </p:nvSpPr>
        <p:spPr>
          <a:xfrm>
            <a:off x="776880" y="249383"/>
            <a:ext cx="10576920" cy="1338258"/>
          </a:xfrm>
        </p:spPr>
        <p:txBody>
          <a:bodyPr>
            <a:normAutofit/>
          </a:bodyPr>
          <a:lstStyle/>
          <a:p>
            <a:pPr algn="ctr"/>
            <a:r>
              <a:rPr lang="en-US" sz="3600" dirty="0"/>
              <a:t>Recommendation for the implementation of Formal Management System</a:t>
            </a:r>
          </a:p>
        </p:txBody>
      </p:sp>
      <p:sp>
        <p:nvSpPr>
          <p:cNvPr id="3" name="Slide Number Placeholder 2">
            <a:extLst>
              <a:ext uri="{FF2B5EF4-FFF2-40B4-BE49-F238E27FC236}">
                <a16:creationId xmlns:a16="http://schemas.microsoft.com/office/drawing/2014/main" id="{625D687A-BF52-468E-A8E3-92353F240EA5}"/>
              </a:ext>
            </a:extLst>
          </p:cNvPr>
          <p:cNvSpPr>
            <a:spLocks noGrp="1"/>
          </p:cNvSpPr>
          <p:nvPr>
            <p:ph type="sldNum" sz="quarter" idx="4"/>
          </p:nvPr>
        </p:nvSpPr>
        <p:spPr/>
        <p:txBody>
          <a:bodyPr/>
          <a:lstStyle/>
          <a:p>
            <a:fld id="{F2E3747F-3248-B14F-8EB3-17DA423773D8}" type="slidenum">
              <a:rPr lang="en-US" smtClean="0"/>
              <a:pPr/>
              <a:t>50</a:t>
            </a:fld>
            <a:endParaRPr lang="en-US" dirty="0"/>
          </a:p>
        </p:txBody>
      </p:sp>
      <p:sp>
        <p:nvSpPr>
          <p:cNvPr id="4" name="Text Placeholder 3">
            <a:extLst>
              <a:ext uri="{FF2B5EF4-FFF2-40B4-BE49-F238E27FC236}">
                <a16:creationId xmlns:a16="http://schemas.microsoft.com/office/drawing/2014/main" id="{C910CACD-890B-45F8-8355-48F2745E553E}"/>
              </a:ext>
            </a:extLst>
          </p:cNvPr>
          <p:cNvSpPr>
            <a:spLocks noGrp="1"/>
          </p:cNvSpPr>
          <p:nvPr>
            <p:ph type="body" sz="quarter" idx="10"/>
          </p:nvPr>
        </p:nvSpPr>
        <p:spPr>
          <a:xfrm>
            <a:off x="776880" y="1769423"/>
            <a:ext cx="10813436" cy="4839194"/>
          </a:xfrm>
        </p:spPr>
        <p:txBody>
          <a:bodyPr>
            <a:normAutofit/>
          </a:bodyPr>
          <a:lstStyle/>
          <a:p>
            <a:r>
              <a:rPr lang="en-US" b="1" dirty="0"/>
              <a:t>Development of a management system that covers every sector. </a:t>
            </a:r>
          </a:p>
          <a:p>
            <a:pPr marL="0" indent="0">
              <a:buNone/>
            </a:pPr>
            <a:r>
              <a:rPr lang="en-US" b="1" dirty="0"/>
              <a:t>The Management of Health, Safety and Environment is highly descriptive but works on the same principles irrespective of the industry or sector its being used.</a:t>
            </a:r>
          </a:p>
          <a:p>
            <a:pPr marL="0" indent="0">
              <a:buNone/>
            </a:pPr>
            <a:r>
              <a:rPr lang="en-US" b="1" dirty="0"/>
              <a:t>It transited from the model of (Policy, Organizing, Planning, Measuring Performance, Audit and Review (POPMAR)into the ‘Plan, Do, Check, Act’ Approach in the management of Health and Safety. </a:t>
            </a:r>
          </a:p>
          <a:p>
            <a:pPr marL="0" indent="0">
              <a:buNone/>
            </a:pPr>
            <a:r>
              <a:rPr lang="en-US" b="1" dirty="0"/>
              <a:t> </a:t>
            </a:r>
          </a:p>
          <a:p>
            <a:pPr marL="0" indent="0">
              <a:buNone/>
            </a:pPr>
            <a:endParaRPr lang="en-US" dirty="0"/>
          </a:p>
        </p:txBody>
      </p:sp>
    </p:spTree>
    <p:extLst>
      <p:ext uri="{BB962C8B-B14F-4D97-AF65-F5344CB8AC3E}">
        <p14:creationId xmlns:p14="http://schemas.microsoft.com/office/powerpoint/2010/main" val="939972646"/>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3A4E6D-FED2-4F1F-A033-CFF06AD387A0}"/>
              </a:ext>
            </a:extLst>
          </p:cNvPr>
          <p:cNvSpPr>
            <a:spLocks noGrp="1"/>
          </p:cNvSpPr>
          <p:nvPr>
            <p:ph type="subTitle" idx="1"/>
          </p:nvPr>
        </p:nvSpPr>
        <p:spPr>
          <a:xfrm>
            <a:off x="776880" y="801741"/>
            <a:ext cx="10576920" cy="991433"/>
          </a:xfrm>
        </p:spPr>
        <p:txBody>
          <a:bodyPr>
            <a:normAutofit fontScale="85000" lnSpcReduction="20000"/>
          </a:bodyPr>
          <a:lstStyle/>
          <a:p>
            <a:pPr algn="ctr"/>
            <a:r>
              <a:rPr lang="en-US" dirty="0"/>
              <a:t>Recommendations For Poor Safety Awareness</a:t>
            </a:r>
          </a:p>
        </p:txBody>
      </p:sp>
      <p:sp>
        <p:nvSpPr>
          <p:cNvPr id="3" name="Slide Number Placeholder 2">
            <a:extLst>
              <a:ext uri="{FF2B5EF4-FFF2-40B4-BE49-F238E27FC236}">
                <a16:creationId xmlns:a16="http://schemas.microsoft.com/office/drawing/2014/main" id="{E67ABA96-C725-44B6-97B7-81E651B75735}"/>
              </a:ext>
            </a:extLst>
          </p:cNvPr>
          <p:cNvSpPr>
            <a:spLocks noGrp="1"/>
          </p:cNvSpPr>
          <p:nvPr>
            <p:ph type="sldNum" sz="quarter" idx="4"/>
          </p:nvPr>
        </p:nvSpPr>
        <p:spPr/>
        <p:txBody>
          <a:bodyPr/>
          <a:lstStyle/>
          <a:p>
            <a:fld id="{F2E3747F-3248-B14F-8EB3-17DA423773D8}" type="slidenum">
              <a:rPr lang="en-US" smtClean="0"/>
              <a:pPr/>
              <a:t>51</a:t>
            </a:fld>
            <a:endParaRPr lang="en-US" dirty="0"/>
          </a:p>
        </p:txBody>
      </p:sp>
      <p:sp>
        <p:nvSpPr>
          <p:cNvPr id="4" name="Text Placeholder 3">
            <a:extLst>
              <a:ext uri="{FF2B5EF4-FFF2-40B4-BE49-F238E27FC236}">
                <a16:creationId xmlns:a16="http://schemas.microsoft.com/office/drawing/2014/main" id="{DF398F04-4912-40AA-B960-6AD04B8E8BDB}"/>
              </a:ext>
            </a:extLst>
          </p:cNvPr>
          <p:cNvSpPr>
            <a:spLocks noGrp="1"/>
          </p:cNvSpPr>
          <p:nvPr>
            <p:ph type="body" sz="quarter" idx="10"/>
          </p:nvPr>
        </p:nvSpPr>
        <p:spPr>
          <a:xfrm>
            <a:off x="776880" y="1947553"/>
            <a:ext cx="10576920" cy="4910447"/>
          </a:xfrm>
        </p:spPr>
        <p:txBody>
          <a:bodyPr>
            <a:normAutofit lnSpcReduction="10000"/>
          </a:bodyPr>
          <a:lstStyle/>
          <a:p>
            <a:r>
              <a:rPr lang="en-US" b="1" dirty="0"/>
              <a:t>Strategies should be put in place by government and stakeholders to promote safety beyond the industry through enlightenment programs.</a:t>
            </a:r>
          </a:p>
          <a:p>
            <a:pPr lvl="0"/>
            <a:r>
              <a:rPr lang="en-US" b="1" dirty="0"/>
              <a:t>Increase in Employment:  Stakeholders should drive the process; Through the Enforcement of Health, Safety and Environmental Practice in every organisation to ensure that every organisation irrespective of their operations, has an HSE officer employed to ensure that their organisation operates following safe practice.                                                </a:t>
            </a:r>
          </a:p>
          <a:p>
            <a:r>
              <a:rPr lang="en-US" b="1" dirty="0"/>
              <a:t>Government should be involved in monitoring the enforcement agencies and structures put in place to achieve their objectives. Work with Judiciaries to Implement and Set Sanctions with strict and high penalties. </a:t>
            </a:r>
          </a:p>
        </p:txBody>
      </p:sp>
    </p:spTree>
    <p:extLst>
      <p:ext uri="{BB962C8B-B14F-4D97-AF65-F5344CB8AC3E}">
        <p14:creationId xmlns:p14="http://schemas.microsoft.com/office/powerpoint/2010/main" val="650844810"/>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C2320CE-404B-4945-9CCB-592B6DD610D9}"/>
              </a:ext>
            </a:extLst>
          </p:cNvPr>
          <p:cNvSpPr>
            <a:spLocks noGrp="1"/>
          </p:cNvSpPr>
          <p:nvPr>
            <p:ph type="subTitle" idx="1"/>
          </p:nvPr>
        </p:nvSpPr>
        <p:spPr>
          <a:xfrm>
            <a:off x="776880" y="801741"/>
            <a:ext cx="10576920" cy="1145812"/>
          </a:xfrm>
        </p:spPr>
        <p:txBody>
          <a:bodyPr>
            <a:normAutofit fontScale="92500" lnSpcReduction="20000"/>
          </a:bodyPr>
          <a:lstStyle/>
          <a:p>
            <a:pPr algn="ctr"/>
            <a:r>
              <a:rPr lang="en-US" dirty="0"/>
              <a:t>Introduce Safety Courses to School Curriculum</a:t>
            </a:r>
          </a:p>
        </p:txBody>
      </p:sp>
      <p:sp>
        <p:nvSpPr>
          <p:cNvPr id="3" name="Slide Number Placeholder 2">
            <a:extLst>
              <a:ext uri="{FF2B5EF4-FFF2-40B4-BE49-F238E27FC236}">
                <a16:creationId xmlns:a16="http://schemas.microsoft.com/office/drawing/2014/main" id="{89B6BAC8-127C-4402-A052-EFC6D79536C2}"/>
              </a:ext>
            </a:extLst>
          </p:cNvPr>
          <p:cNvSpPr>
            <a:spLocks noGrp="1"/>
          </p:cNvSpPr>
          <p:nvPr>
            <p:ph type="sldNum" sz="quarter" idx="4"/>
          </p:nvPr>
        </p:nvSpPr>
        <p:spPr/>
        <p:txBody>
          <a:bodyPr/>
          <a:lstStyle/>
          <a:p>
            <a:fld id="{F2E3747F-3248-B14F-8EB3-17DA423773D8}" type="slidenum">
              <a:rPr lang="en-US" smtClean="0"/>
              <a:pPr/>
              <a:t>52</a:t>
            </a:fld>
            <a:endParaRPr lang="en-US" dirty="0"/>
          </a:p>
        </p:txBody>
      </p:sp>
      <p:sp>
        <p:nvSpPr>
          <p:cNvPr id="4" name="Text Placeholder 3">
            <a:extLst>
              <a:ext uri="{FF2B5EF4-FFF2-40B4-BE49-F238E27FC236}">
                <a16:creationId xmlns:a16="http://schemas.microsoft.com/office/drawing/2014/main" id="{0364E02B-9717-488F-872E-4F44490ACE04}"/>
              </a:ext>
            </a:extLst>
          </p:cNvPr>
          <p:cNvSpPr>
            <a:spLocks noGrp="1"/>
          </p:cNvSpPr>
          <p:nvPr>
            <p:ph type="body" sz="quarter" idx="10"/>
          </p:nvPr>
        </p:nvSpPr>
        <p:spPr>
          <a:xfrm>
            <a:off x="776880" y="1947552"/>
            <a:ext cx="10638240" cy="4738256"/>
          </a:xfrm>
        </p:spPr>
        <p:txBody>
          <a:bodyPr>
            <a:normAutofit fontScale="25000" lnSpcReduction="20000"/>
          </a:bodyPr>
          <a:lstStyle/>
          <a:p>
            <a:r>
              <a:rPr lang="en-US" sz="9600" b="1" dirty="0"/>
              <a:t>According to UNICEF Director, Anthony Lake, (April, 2013) “sustainable development starts and ends with safe, healthy and well-educated children” being involved in implementing the aforementioned, will bring about evolution of a new generation that embrace and practice safety from birth. This will build individuals who will be safety conscious irrespective of the discipline they find themselves practicing, safety will be inbuilt in them.</a:t>
            </a:r>
          </a:p>
          <a:p>
            <a:pPr marL="0" indent="0">
              <a:buNone/>
            </a:pPr>
            <a:endParaRPr lang="en-US" sz="9600" dirty="0"/>
          </a:p>
          <a:p>
            <a:r>
              <a:rPr lang="en-US" sz="11200" b="1" dirty="0"/>
              <a:t>Most importantly, creating awareness and building a behavioral based safety practices on individual is by introducing Safety Education at all level from primary, secondary and tertiary institution in our educational curriculum for training in other to build individuals who will be grown to live with the essence of promoting safety in all they do.</a:t>
            </a:r>
          </a:p>
          <a:p>
            <a:pPr marL="0" indent="0">
              <a:buNone/>
            </a:pPr>
            <a:endParaRPr lang="en-US" sz="11200" dirty="0"/>
          </a:p>
        </p:txBody>
      </p:sp>
    </p:spTree>
    <p:extLst>
      <p:ext uri="{BB962C8B-B14F-4D97-AF65-F5344CB8AC3E}">
        <p14:creationId xmlns:p14="http://schemas.microsoft.com/office/powerpoint/2010/main" val="2397288846"/>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9D07145-584A-4C8D-AB2B-6ABB831D191A}"/>
              </a:ext>
            </a:extLst>
          </p:cNvPr>
          <p:cNvSpPr>
            <a:spLocks noGrp="1"/>
          </p:cNvSpPr>
          <p:nvPr>
            <p:ph type="subTitle" idx="1"/>
          </p:nvPr>
        </p:nvSpPr>
        <p:spPr>
          <a:xfrm>
            <a:off x="776880" y="201881"/>
            <a:ext cx="10576920" cy="1385759"/>
          </a:xfrm>
        </p:spPr>
        <p:txBody>
          <a:bodyPr>
            <a:normAutofit fontScale="47500" lnSpcReduction="20000"/>
          </a:bodyPr>
          <a:lstStyle/>
          <a:p>
            <a:endParaRPr lang="en-US" dirty="0"/>
          </a:p>
          <a:p>
            <a:endParaRPr lang="en-US" dirty="0"/>
          </a:p>
          <a:p>
            <a:pPr algn="ctr"/>
            <a:r>
              <a:rPr lang="en-US" dirty="0"/>
              <a:t>Benefits of Having An OHS Functional System/Structure In a Nation</a:t>
            </a:r>
          </a:p>
          <a:p>
            <a:endParaRPr lang="en-US" dirty="0"/>
          </a:p>
        </p:txBody>
      </p:sp>
      <p:sp>
        <p:nvSpPr>
          <p:cNvPr id="3" name="Slide Number Placeholder 2">
            <a:extLst>
              <a:ext uri="{FF2B5EF4-FFF2-40B4-BE49-F238E27FC236}">
                <a16:creationId xmlns:a16="http://schemas.microsoft.com/office/drawing/2014/main" id="{53B101BA-EC05-4532-B411-6BC95BC6ADFA}"/>
              </a:ext>
            </a:extLst>
          </p:cNvPr>
          <p:cNvSpPr>
            <a:spLocks noGrp="1"/>
          </p:cNvSpPr>
          <p:nvPr>
            <p:ph type="sldNum" sz="quarter" idx="4"/>
          </p:nvPr>
        </p:nvSpPr>
        <p:spPr/>
        <p:txBody>
          <a:bodyPr/>
          <a:lstStyle/>
          <a:p>
            <a:fld id="{F2E3747F-3248-B14F-8EB3-17DA423773D8}" type="slidenum">
              <a:rPr lang="en-US" smtClean="0"/>
              <a:pPr/>
              <a:t>53</a:t>
            </a:fld>
            <a:endParaRPr lang="en-US" dirty="0"/>
          </a:p>
        </p:txBody>
      </p:sp>
      <p:sp>
        <p:nvSpPr>
          <p:cNvPr id="4" name="Text Placeholder 3">
            <a:extLst>
              <a:ext uri="{FF2B5EF4-FFF2-40B4-BE49-F238E27FC236}">
                <a16:creationId xmlns:a16="http://schemas.microsoft.com/office/drawing/2014/main" id="{0E10617A-8C9B-46C9-8160-63A22C9D1D7A}"/>
              </a:ext>
            </a:extLst>
          </p:cNvPr>
          <p:cNvSpPr>
            <a:spLocks noGrp="1"/>
          </p:cNvSpPr>
          <p:nvPr>
            <p:ph type="body" sz="quarter" idx="10"/>
          </p:nvPr>
        </p:nvSpPr>
        <p:spPr>
          <a:xfrm>
            <a:off x="776879" y="1496291"/>
            <a:ext cx="10742185" cy="5278582"/>
          </a:xfrm>
        </p:spPr>
        <p:txBody>
          <a:bodyPr>
            <a:normAutofit fontScale="92500" lnSpcReduction="20000"/>
          </a:bodyPr>
          <a:lstStyle/>
          <a:p>
            <a:r>
              <a:rPr lang="en-US" sz="3200" b="1" dirty="0">
                <a:solidFill>
                  <a:schemeClr val="accent1">
                    <a:lumMod val="90000"/>
                    <a:lumOff val="10000"/>
                  </a:schemeClr>
                </a:solidFill>
              </a:rPr>
              <a:t>Benefit of having a functional system brings </a:t>
            </a:r>
          </a:p>
          <a:p>
            <a:r>
              <a:rPr lang="en-US" sz="3200" b="1" dirty="0">
                <a:solidFill>
                  <a:schemeClr val="accent1">
                    <a:lumMod val="90000"/>
                    <a:lumOff val="10000"/>
                  </a:schemeClr>
                </a:solidFill>
              </a:rPr>
              <a:t>Improvement of Occupational Health and Safety culture,</a:t>
            </a:r>
          </a:p>
          <a:p>
            <a:r>
              <a:rPr lang="en-US" sz="3200" b="1" dirty="0">
                <a:solidFill>
                  <a:schemeClr val="accent1">
                    <a:lumMod val="90000"/>
                    <a:lumOff val="10000"/>
                  </a:schemeClr>
                </a:solidFill>
              </a:rPr>
              <a:t>Drastic reduction of accident both at work and homes,</a:t>
            </a:r>
          </a:p>
          <a:p>
            <a:r>
              <a:rPr lang="en-US" sz="3200" b="1" dirty="0">
                <a:solidFill>
                  <a:schemeClr val="accent1">
                    <a:lumMod val="90000"/>
                    <a:lumOff val="10000"/>
                  </a:schemeClr>
                </a:solidFill>
              </a:rPr>
              <a:t>Increase in business productivity.</a:t>
            </a:r>
          </a:p>
          <a:p>
            <a:r>
              <a:rPr lang="en-US" sz="3200" b="1" dirty="0">
                <a:solidFill>
                  <a:schemeClr val="accent1">
                    <a:lumMod val="90000"/>
                    <a:lumOff val="10000"/>
                  </a:schemeClr>
                </a:solidFill>
              </a:rPr>
              <a:t>To ensure the safety of our work environment.</a:t>
            </a:r>
          </a:p>
          <a:p>
            <a:r>
              <a:rPr lang="en-US" sz="3200" b="1" dirty="0">
                <a:solidFill>
                  <a:schemeClr val="accent1">
                    <a:lumMod val="90000"/>
                    <a:lumOff val="10000"/>
                  </a:schemeClr>
                </a:solidFill>
              </a:rPr>
              <a:t>Strength the existing OHS framework through synergy with stakeholders.</a:t>
            </a:r>
          </a:p>
          <a:p>
            <a:r>
              <a:rPr lang="en-US" sz="3200" b="1" dirty="0">
                <a:solidFill>
                  <a:schemeClr val="accent1">
                    <a:lumMod val="90000"/>
                    <a:lumOff val="10000"/>
                  </a:schemeClr>
                </a:solidFill>
              </a:rPr>
              <a:t>Constitute resources through compilation of resources and tools available for management and implementation of OHS in Nigeria.</a:t>
            </a:r>
          </a:p>
          <a:p>
            <a:r>
              <a:rPr lang="en-US" b="1" dirty="0">
                <a:solidFill>
                  <a:schemeClr val="accent1">
                    <a:lumMod val="90000"/>
                    <a:lumOff val="10000"/>
                  </a:schemeClr>
                </a:solidFill>
              </a:rPr>
              <a:t>Capacity building through research sponsorship on training and education of more individuals who will be able to execute their responsibilities with passion to serve and promote safety.</a:t>
            </a:r>
          </a:p>
          <a:p>
            <a:pPr marL="0" indent="0">
              <a:buNone/>
            </a:pPr>
            <a:endParaRPr lang="en-US" sz="3200" b="1" dirty="0">
              <a:solidFill>
                <a:schemeClr val="accent1">
                  <a:lumMod val="90000"/>
                  <a:lumOff val="10000"/>
                </a:schemeClr>
              </a:solidFill>
            </a:endParaRPr>
          </a:p>
          <a:p>
            <a:endParaRPr lang="en-US" sz="3200" b="1" dirty="0"/>
          </a:p>
        </p:txBody>
      </p:sp>
    </p:spTree>
    <p:extLst>
      <p:ext uri="{BB962C8B-B14F-4D97-AF65-F5344CB8AC3E}">
        <p14:creationId xmlns:p14="http://schemas.microsoft.com/office/powerpoint/2010/main" val="517497738"/>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7E9092A-403B-4E7D-9B75-C069B3005DF6}"/>
              </a:ext>
            </a:extLst>
          </p:cNvPr>
          <p:cNvSpPr>
            <a:spLocks noGrp="1"/>
          </p:cNvSpPr>
          <p:nvPr>
            <p:ph type="subTitle" idx="1"/>
          </p:nvPr>
        </p:nvSpPr>
        <p:spPr/>
        <p:txBody>
          <a:bodyPr/>
          <a:lstStyle/>
          <a:p>
            <a:r>
              <a:rPr lang="en-US" dirty="0"/>
              <a:t>Recommendation for professionals</a:t>
            </a:r>
          </a:p>
        </p:txBody>
      </p:sp>
      <p:sp>
        <p:nvSpPr>
          <p:cNvPr id="3" name="Slide Number Placeholder 2">
            <a:extLst>
              <a:ext uri="{FF2B5EF4-FFF2-40B4-BE49-F238E27FC236}">
                <a16:creationId xmlns:a16="http://schemas.microsoft.com/office/drawing/2014/main" id="{39BD9355-3537-4BAF-B8C3-D62C9015C9D6}"/>
              </a:ext>
            </a:extLst>
          </p:cNvPr>
          <p:cNvSpPr>
            <a:spLocks noGrp="1"/>
          </p:cNvSpPr>
          <p:nvPr>
            <p:ph type="sldNum" sz="quarter" idx="4"/>
          </p:nvPr>
        </p:nvSpPr>
        <p:spPr/>
        <p:txBody>
          <a:bodyPr/>
          <a:lstStyle/>
          <a:p>
            <a:fld id="{F2E3747F-3248-B14F-8EB3-17DA423773D8}" type="slidenum">
              <a:rPr lang="en-US" smtClean="0"/>
              <a:pPr/>
              <a:t>54</a:t>
            </a:fld>
            <a:endParaRPr lang="en-US" dirty="0"/>
          </a:p>
        </p:txBody>
      </p:sp>
      <p:sp>
        <p:nvSpPr>
          <p:cNvPr id="4" name="Text Placeholder 3">
            <a:extLst>
              <a:ext uri="{FF2B5EF4-FFF2-40B4-BE49-F238E27FC236}">
                <a16:creationId xmlns:a16="http://schemas.microsoft.com/office/drawing/2014/main" id="{9130E73C-D245-45E4-915B-1AC123E93B9F}"/>
              </a:ext>
            </a:extLst>
          </p:cNvPr>
          <p:cNvSpPr>
            <a:spLocks noGrp="1"/>
          </p:cNvSpPr>
          <p:nvPr>
            <p:ph type="body" sz="quarter" idx="10"/>
          </p:nvPr>
        </p:nvSpPr>
        <p:spPr>
          <a:xfrm>
            <a:off x="776880" y="1947553"/>
            <a:ext cx="10576920" cy="4595751"/>
          </a:xfrm>
        </p:spPr>
        <p:txBody>
          <a:bodyPr>
            <a:normAutofit lnSpcReduction="10000"/>
          </a:bodyPr>
          <a:lstStyle/>
          <a:p>
            <a:r>
              <a:rPr lang="en-US" dirty="0"/>
              <a:t>Encourage synergy with other stakeholders,</a:t>
            </a:r>
          </a:p>
          <a:p>
            <a:r>
              <a:rPr lang="en-US" dirty="0"/>
              <a:t>Involve in Training and retraining to of individuals who are not safety professionals.</a:t>
            </a:r>
          </a:p>
          <a:p>
            <a:r>
              <a:rPr lang="en-US" dirty="0"/>
              <a:t>Organize Seminars and workshops to create awareness of safety.</a:t>
            </a:r>
          </a:p>
          <a:p>
            <a:r>
              <a:rPr lang="en-US" dirty="0"/>
              <a:t>Mentor young ones and share knowledge and experience with them. Do not clench knowledge, share and impact others.</a:t>
            </a:r>
          </a:p>
          <a:p>
            <a:r>
              <a:rPr lang="en-US" dirty="0"/>
              <a:t>Be involve in research that will unravel new births of ideals.</a:t>
            </a:r>
          </a:p>
          <a:p>
            <a:r>
              <a:rPr lang="en-US" dirty="0"/>
              <a:t>Take Safety Practice every where beyond your office.</a:t>
            </a:r>
          </a:p>
          <a:p>
            <a:r>
              <a:rPr lang="en-US" dirty="0"/>
              <a:t>Lead by example.</a:t>
            </a:r>
          </a:p>
          <a:p>
            <a:endParaRPr lang="en-US" dirty="0"/>
          </a:p>
        </p:txBody>
      </p:sp>
    </p:spTree>
    <p:extLst>
      <p:ext uri="{BB962C8B-B14F-4D97-AF65-F5344CB8AC3E}">
        <p14:creationId xmlns:p14="http://schemas.microsoft.com/office/powerpoint/2010/main" val="790705549"/>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4754DE-3B93-45E8-9B82-E452BE0D4CAE}"/>
              </a:ext>
            </a:extLst>
          </p:cNvPr>
          <p:cNvSpPr>
            <a:spLocks noGrp="1"/>
          </p:cNvSpPr>
          <p:nvPr>
            <p:ph type="subTitle" idx="1"/>
          </p:nvPr>
        </p:nvSpPr>
        <p:spPr>
          <a:xfrm>
            <a:off x="776880" y="801741"/>
            <a:ext cx="10576920" cy="967682"/>
          </a:xfrm>
        </p:spPr>
        <p:txBody>
          <a:bodyPr>
            <a:normAutofit/>
          </a:bodyPr>
          <a:lstStyle/>
          <a:p>
            <a:pPr algn="ctr"/>
            <a:r>
              <a:rPr lang="en-US" sz="4400" dirty="0"/>
              <a:t>Conclusion</a:t>
            </a:r>
          </a:p>
        </p:txBody>
      </p:sp>
      <p:sp>
        <p:nvSpPr>
          <p:cNvPr id="3" name="Slide Number Placeholder 2">
            <a:extLst>
              <a:ext uri="{FF2B5EF4-FFF2-40B4-BE49-F238E27FC236}">
                <a16:creationId xmlns:a16="http://schemas.microsoft.com/office/drawing/2014/main" id="{D86C9B70-E3EA-462F-9509-6FC6D46CA460}"/>
              </a:ext>
            </a:extLst>
          </p:cNvPr>
          <p:cNvSpPr>
            <a:spLocks noGrp="1"/>
          </p:cNvSpPr>
          <p:nvPr>
            <p:ph type="sldNum" sz="quarter" idx="4"/>
          </p:nvPr>
        </p:nvSpPr>
        <p:spPr/>
        <p:txBody>
          <a:bodyPr/>
          <a:lstStyle/>
          <a:p>
            <a:fld id="{F2E3747F-3248-B14F-8EB3-17DA423773D8}" type="slidenum">
              <a:rPr lang="en-US" smtClean="0"/>
              <a:pPr/>
              <a:t>55</a:t>
            </a:fld>
            <a:endParaRPr lang="en-US" dirty="0"/>
          </a:p>
        </p:txBody>
      </p:sp>
      <p:sp>
        <p:nvSpPr>
          <p:cNvPr id="4" name="Text Placeholder 3">
            <a:extLst>
              <a:ext uri="{FF2B5EF4-FFF2-40B4-BE49-F238E27FC236}">
                <a16:creationId xmlns:a16="http://schemas.microsoft.com/office/drawing/2014/main" id="{BBA79B10-234D-4F51-934C-4427A6BBDDEC}"/>
              </a:ext>
            </a:extLst>
          </p:cNvPr>
          <p:cNvSpPr>
            <a:spLocks noGrp="1"/>
          </p:cNvSpPr>
          <p:nvPr>
            <p:ph type="body" sz="quarter" idx="10"/>
          </p:nvPr>
        </p:nvSpPr>
        <p:spPr>
          <a:xfrm>
            <a:off x="776879" y="1769423"/>
            <a:ext cx="10908439" cy="4952011"/>
          </a:xfrm>
        </p:spPr>
        <p:txBody>
          <a:bodyPr>
            <a:normAutofit fontScale="92500" lnSpcReduction="20000"/>
          </a:bodyPr>
          <a:lstStyle/>
          <a:p>
            <a:pPr marL="0" indent="0">
              <a:buNone/>
            </a:pPr>
            <a:r>
              <a:rPr lang="en-US" sz="3200" b="1" dirty="0">
                <a:solidFill>
                  <a:schemeClr val="tx2">
                    <a:lumMod val="90000"/>
                    <a:lumOff val="10000"/>
                  </a:schemeClr>
                </a:solidFill>
              </a:rPr>
              <a:t>Safety should be the key word in every establishment, government or private organisations, religious places, market, shops, road, individual homes, hospital, non-governmental organization within the country. </a:t>
            </a:r>
          </a:p>
          <a:p>
            <a:pPr marL="0" indent="0">
              <a:buNone/>
            </a:pPr>
            <a:endParaRPr lang="en-US" sz="3200" b="1" dirty="0">
              <a:solidFill>
                <a:schemeClr val="tx2">
                  <a:lumMod val="90000"/>
                  <a:lumOff val="10000"/>
                </a:schemeClr>
              </a:solidFill>
            </a:endParaRPr>
          </a:p>
          <a:p>
            <a:pPr marL="0" indent="0">
              <a:buNone/>
            </a:pPr>
            <a:r>
              <a:rPr lang="en-US" sz="3200" b="1" dirty="0">
                <a:solidFill>
                  <a:schemeClr val="tx2">
                    <a:lumMod val="90000"/>
                    <a:lumOff val="10000"/>
                  </a:schemeClr>
                </a:solidFill>
              </a:rPr>
              <a:t>Having one goal to prevent accident and protect the safety of lives and properties within the nation ensuring that all Nigerians are safe irrespective of what they do, where they work, the state they live and their level of safety awareness.</a:t>
            </a:r>
          </a:p>
          <a:p>
            <a:pPr marL="0" indent="0">
              <a:buNone/>
            </a:pPr>
            <a:endParaRPr lang="en-US" sz="3200" b="1" dirty="0">
              <a:solidFill>
                <a:schemeClr val="tx2">
                  <a:lumMod val="90000"/>
                  <a:lumOff val="10000"/>
                </a:schemeClr>
              </a:solidFill>
            </a:endParaRPr>
          </a:p>
          <a:p>
            <a:pPr marL="0" indent="0">
              <a:buNone/>
            </a:pPr>
            <a:r>
              <a:rPr lang="en-US" sz="3200" b="1" dirty="0">
                <a:solidFill>
                  <a:schemeClr val="tx2">
                    <a:lumMod val="90000"/>
                    <a:lumOff val="10000"/>
                  </a:schemeClr>
                </a:solidFill>
              </a:rPr>
              <a:t>While the choice of being safe after all that has been put in place will hence depend on the individual</a:t>
            </a:r>
            <a:r>
              <a:rPr lang="en-US" sz="3200" dirty="0">
                <a:solidFill>
                  <a:schemeClr val="tx2">
                    <a:lumMod val="90000"/>
                    <a:lumOff val="10000"/>
                  </a:schemeClr>
                </a:solidFill>
              </a:rPr>
              <a:t>.</a:t>
            </a:r>
          </a:p>
          <a:p>
            <a:pPr marL="0" indent="0">
              <a:buNone/>
            </a:pPr>
            <a:endParaRPr lang="en-US" sz="3200" dirty="0">
              <a:solidFill>
                <a:schemeClr val="tx2">
                  <a:lumMod val="90000"/>
                  <a:lumOff val="10000"/>
                </a:schemeClr>
              </a:solidFill>
            </a:endParaRPr>
          </a:p>
          <a:p>
            <a:endParaRPr lang="en-US" dirty="0"/>
          </a:p>
        </p:txBody>
      </p:sp>
    </p:spTree>
    <p:extLst>
      <p:ext uri="{BB962C8B-B14F-4D97-AF65-F5344CB8AC3E}">
        <p14:creationId xmlns:p14="http://schemas.microsoft.com/office/powerpoint/2010/main" val="626726363"/>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A3C3A9-625B-493C-AA76-816AE0F68AA3}"/>
              </a:ext>
            </a:extLst>
          </p:cNvPr>
          <p:cNvSpPr>
            <a:spLocks noGrp="1"/>
          </p:cNvSpPr>
          <p:nvPr>
            <p:ph type="subTitle" idx="1"/>
          </p:nvPr>
        </p:nvSpPr>
        <p:spPr>
          <a:xfrm>
            <a:off x="3336967" y="1959428"/>
            <a:ext cx="6270172" cy="3051959"/>
          </a:xfrm>
        </p:spPr>
        <p:txBody>
          <a:bodyPr/>
          <a:lstStyle/>
          <a:p>
            <a:pPr algn="ctr"/>
            <a:r>
              <a:rPr lang="en-US" sz="4400" dirty="0"/>
              <a:t>Conclusion</a:t>
            </a:r>
            <a:r>
              <a:rPr lang="en-US" dirty="0"/>
              <a:t> </a:t>
            </a:r>
          </a:p>
        </p:txBody>
      </p:sp>
      <p:sp>
        <p:nvSpPr>
          <p:cNvPr id="3" name="Slide Number Placeholder 2">
            <a:extLst>
              <a:ext uri="{FF2B5EF4-FFF2-40B4-BE49-F238E27FC236}">
                <a16:creationId xmlns:a16="http://schemas.microsoft.com/office/drawing/2014/main" id="{D3CB602A-2459-4E82-99DA-13DDF00FDD0C}"/>
              </a:ext>
            </a:extLst>
          </p:cNvPr>
          <p:cNvSpPr>
            <a:spLocks noGrp="1"/>
          </p:cNvSpPr>
          <p:nvPr>
            <p:ph type="sldNum" sz="quarter" idx="4"/>
          </p:nvPr>
        </p:nvSpPr>
        <p:spPr/>
        <p:txBody>
          <a:bodyPr/>
          <a:lstStyle/>
          <a:p>
            <a:fld id="{F2E3747F-3248-B14F-8EB3-17DA423773D8}" type="slidenum">
              <a:rPr lang="en-US" smtClean="0"/>
              <a:pPr/>
              <a:t>56</a:t>
            </a:fld>
            <a:endParaRPr lang="en-US" dirty="0"/>
          </a:p>
        </p:txBody>
      </p:sp>
    </p:spTree>
    <p:extLst>
      <p:ext uri="{BB962C8B-B14F-4D97-AF65-F5344CB8AC3E}">
        <p14:creationId xmlns:p14="http://schemas.microsoft.com/office/powerpoint/2010/main" val="3718841674"/>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4F19AA-2C84-4EBC-9A1E-EE58898186BE}"/>
              </a:ext>
            </a:extLst>
          </p:cNvPr>
          <p:cNvPicPr>
            <a:picLocks noChangeAspect="1"/>
          </p:cNvPicPr>
          <p:nvPr/>
        </p:nvPicPr>
        <p:blipFill>
          <a:blip r:embed="rId2"/>
          <a:stretch>
            <a:fillRect/>
          </a:stretch>
        </p:blipFill>
        <p:spPr>
          <a:xfrm>
            <a:off x="3289465" y="250345"/>
            <a:ext cx="8573984" cy="5793267"/>
          </a:xfrm>
          <a:prstGeom prst="rect">
            <a:avLst/>
          </a:prstGeom>
        </p:spPr>
      </p:pic>
      <p:sp>
        <p:nvSpPr>
          <p:cNvPr id="3" name="Slide Number Placeholder 2">
            <a:extLst>
              <a:ext uri="{FF2B5EF4-FFF2-40B4-BE49-F238E27FC236}">
                <a16:creationId xmlns:a16="http://schemas.microsoft.com/office/drawing/2014/main" id="{F5F4C028-1FC3-4117-B3BF-3885434EADA5}"/>
              </a:ext>
            </a:extLst>
          </p:cNvPr>
          <p:cNvSpPr>
            <a:spLocks noGrp="1"/>
          </p:cNvSpPr>
          <p:nvPr>
            <p:ph type="sldNum" sz="quarter" idx="4"/>
          </p:nvPr>
        </p:nvSpPr>
        <p:spPr/>
        <p:txBody>
          <a:bodyPr/>
          <a:lstStyle/>
          <a:p>
            <a:fld id="{F2E3747F-3248-B14F-8EB3-17DA423773D8}" type="slidenum">
              <a:rPr lang="en-US" smtClean="0"/>
              <a:pPr/>
              <a:t>57</a:t>
            </a:fld>
            <a:endParaRPr lang="en-US" dirty="0"/>
          </a:p>
        </p:txBody>
      </p:sp>
    </p:spTree>
    <p:extLst>
      <p:ext uri="{BB962C8B-B14F-4D97-AF65-F5344CB8AC3E}">
        <p14:creationId xmlns:p14="http://schemas.microsoft.com/office/powerpoint/2010/main" val="2184572988"/>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33371DA-136A-4C6D-966E-80EE0CCF6955}"/>
              </a:ext>
            </a:extLst>
          </p:cNvPr>
          <p:cNvSpPr>
            <a:spLocks noGrp="1"/>
          </p:cNvSpPr>
          <p:nvPr>
            <p:ph type="subTitle" idx="1"/>
          </p:nvPr>
        </p:nvSpPr>
        <p:spPr/>
        <p:txBody>
          <a:bodyPr/>
          <a:lstStyle/>
          <a:p>
            <a:pPr algn="ctr"/>
            <a:r>
              <a:rPr lang="en-US" dirty="0"/>
              <a:t>Reference </a:t>
            </a:r>
          </a:p>
        </p:txBody>
      </p:sp>
      <p:sp>
        <p:nvSpPr>
          <p:cNvPr id="3" name="Slide Number Placeholder 2">
            <a:extLst>
              <a:ext uri="{FF2B5EF4-FFF2-40B4-BE49-F238E27FC236}">
                <a16:creationId xmlns:a16="http://schemas.microsoft.com/office/drawing/2014/main" id="{9A00A4E3-66BC-4EB6-A79D-9FCE05BDD709}"/>
              </a:ext>
            </a:extLst>
          </p:cNvPr>
          <p:cNvSpPr>
            <a:spLocks noGrp="1"/>
          </p:cNvSpPr>
          <p:nvPr>
            <p:ph type="sldNum" sz="quarter" idx="4"/>
          </p:nvPr>
        </p:nvSpPr>
        <p:spPr/>
        <p:txBody>
          <a:bodyPr/>
          <a:lstStyle/>
          <a:p>
            <a:fld id="{F2E3747F-3248-B14F-8EB3-17DA423773D8}" type="slidenum">
              <a:rPr lang="en-US" smtClean="0"/>
              <a:pPr/>
              <a:t>58</a:t>
            </a:fld>
            <a:endParaRPr lang="en-US" dirty="0"/>
          </a:p>
        </p:txBody>
      </p:sp>
      <p:sp>
        <p:nvSpPr>
          <p:cNvPr id="4" name="Text Placeholder 3">
            <a:extLst>
              <a:ext uri="{FF2B5EF4-FFF2-40B4-BE49-F238E27FC236}">
                <a16:creationId xmlns:a16="http://schemas.microsoft.com/office/drawing/2014/main" id="{7F9AD693-A843-4442-A96C-E3809A0612C5}"/>
              </a:ext>
            </a:extLst>
          </p:cNvPr>
          <p:cNvSpPr>
            <a:spLocks noGrp="1"/>
          </p:cNvSpPr>
          <p:nvPr>
            <p:ph type="body" sz="quarter" idx="10"/>
          </p:nvPr>
        </p:nvSpPr>
        <p:spPr>
          <a:xfrm>
            <a:off x="776880" y="1721923"/>
            <a:ext cx="10576920" cy="5237018"/>
          </a:xfrm>
        </p:spPr>
        <p:txBody>
          <a:bodyPr>
            <a:noAutofit/>
          </a:bodyPr>
          <a:lstStyle/>
          <a:p>
            <a:pPr>
              <a:lnSpc>
                <a:spcPct val="100000"/>
              </a:lnSpc>
            </a:pPr>
            <a:r>
              <a:rPr lang="en-US" sz="1200" b="1" dirty="0"/>
              <a:t>Abubakar Usman (2015), An Overview of the Occupational Safety and Health Systems of Nigeria, UK, USA, Australia and China: Nigeria Being the Reference Case Study; American journal of Education Research vol 3(11); 1350-1358. January 2015.DOI: 10.12691/education 3-11-3.</a:t>
            </a:r>
          </a:p>
          <a:p>
            <a:pPr>
              <a:lnSpc>
                <a:spcPct val="100000"/>
              </a:lnSpc>
            </a:pPr>
            <a:r>
              <a:rPr lang="en-US" sz="1200" b="1" dirty="0"/>
              <a:t>Administrator, C. (2019). </a:t>
            </a:r>
            <a:r>
              <a:rPr lang="en-US" sz="1200" b="1" i="1" dirty="0"/>
              <a:t>» Personal Safety Importance Best Practice Hub</a:t>
            </a:r>
            <a:r>
              <a:rPr lang="en-US" sz="1200" b="1" dirty="0"/>
              <a:t>. [online] Ccsbestpractice.org.uk. Available at: https://ccsbestpractice.org.uk/entries/personal-safety-importance/ [Accessed 23 Feb. 2019].</a:t>
            </a:r>
          </a:p>
          <a:p>
            <a:pPr>
              <a:lnSpc>
                <a:spcPct val="100000"/>
              </a:lnSpc>
            </a:pPr>
            <a:r>
              <a:rPr lang="en-US" sz="1200" b="1" dirty="0"/>
              <a:t>Anthony Lake, (2013). Sustainable</a:t>
            </a:r>
            <a:r>
              <a:rPr lang="en-US" sz="1200" b="1" i="1" dirty="0"/>
              <a:t> Development Starts and Ends with Safe, Healthy and Well-Educated Children. Available </a:t>
            </a:r>
            <a:r>
              <a:rPr lang="en-US" sz="1200" b="1" i="1" dirty="0" err="1"/>
              <a:t>at:</a:t>
            </a:r>
            <a:r>
              <a:rPr lang="en-US" sz="1200" b="1" i="1" u="sng" dirty="0" err="1">
                <a:hlinkClick r:id="rId2"/>
              </a:rPr>
              <a:t>https</a:t>
            </a:r>
            <a:r>
              <a:rPr lang="en-US" sz="1200" b="1" i="1" u="sng" dirty="0">
                <a:hlinkClick r:id="rId2"/>
              </a:rPr>
              <a:t>://www.unicef.org/socialpolicy/files/Sustainable_Development_post_2015.pdf</a:t>
            </a:r>
            <a:r>
              <a:rPr lang="en-US" sz="1200" b="1" i="1" dirty="0"/>
              <a:t>.  </a:t>
            </a:r>
            <a:endParaRPr lang="en-US" sz="1200" b="1" dirty="0"/>
          </a:p>
          <a:p>
            <a:pPr>
              <a:lnSpc>
                <a:spcPct val="100000"/>
              </a:lnSpc>
            </a:pPr>
            <a:r>
              <a:rPr lang="en-US" sz="1200" b="1" dirty="0"/>
              <a:t>Diugwu IA, Baba DL, Egila AE. (2012), Effective Regulation and Level of Awareness: An Exposé of the Nigeria’s Construction Industry. </a:t>
            </a:r>
          </a:p>
          <a:p>
            <a:pPr>
              <a:lnSpc>
                <a:spcPct val="100000"/>
              </a:lnSpc>
            </a:pPr>
            <a:r>
              <a:rPr lang="en-US" sz="1200" b="1" dirty="0"/>
              <a:t>Employee Compensation Act, 2010 </a:t>
            </a:r>
          </a:p>
          <a:p>
            <a:pPr>
              <a:lnSpc>
                <a:spcPct val="100000"/>
              </a:lnSpc>
            </a:pPr>
            <a:r>
              <a:rPr lang="en-US" sz="1200" b="1" dirty="0"/>
              <a:t>Ezenwa AO. (2001), </a:t>
            </a:r>
            <a:r>
              <a:rPr lang="en-US" sz="1200" b="1" i="1" dirty="0"/>
              <a:t>A study of fatal injuries in Nigerian factories.</a:t>
            </a:r>
            <a:r>
              <a:rPr lang="en-US" sz="1200" b="1" dirty="0"/>
              <a:t> Occup Med (Lond) Vol; 51(8):485-489. </a:t>
            </a:r>
          </a:p>
          <a:p>
            <a:pPr>
              <a:lnSpc>
                <a:spcPct val="100000"/>
              </a:lnSpc>
            </a:pPr>
            <a:r>
              <a:rPr lang="en-US" sz="1200" b="1" dirty="0"/>
              <a:t>Factories Act, CAP F1, LFN, 2004 </a:t>
            </a:r>
          </a:p>
          <a:p>
            <a:pPr>
              <a:lnSpc>
                <a:spcPct val="100000"/>
              </a:lnSpc>
            </a:pPr>
            <a:r>
              <a:rPr lang="en-US" sz="1200" b="1" dirty="0"/>
              <a:t>Federal Republic of Nigeria. Nuclear Safety and Radiation Protection Act (1995). No. 19 (B 509): Available </a:t>
            </a:r>
            <a:r>
              <a:rPr lang="en-US" sz="1200" b="1" dirty="0" err="1"/>
              <a:t>at:</a:t>
            </a:r>
            <a:r>
              <a:rPr lang="en-US" sz="1200" b="1" u="sng" dirty="0" err="1">
                <a:hlinkClick r:id="rId3"/>
              </a:rPr>
              <a:t>http</a:t>
            </a:r>
            <a:r>
              <a:rPr lang="en-US" sz="1200" b="1" u="sng" dirty="0">
                <a:hlinkClick r:id="rId3"/>
              </a:rPr>
              <a:t>://www.vertic.org/media/National%20Legislation/Nigeria</a:t>
            </a:r>
            <a:r>
              <a:rPr lang="en-US" sz="1200" b="1" dirty="0"/>
              <a:t>/NG_Nigerian_Transportation_</a:t>
            </a:r>
          </a:p>
          <a:p>
            <a:pPr>
              <a:lnSpc>
                <a:spcPct val="100000"/>
              </a:lnSpc>
            </a:pPr>
            <a:r>
              <a:rPr lang="en-US" sz="1200" b="1" dirty="0"/>
              <a:t>Hämäläinen P, Saarela KL, Takala (2009) J. Global trend according to estimated number of occupational accidents and fatal work-related diseases at region and country level. J Saf Res; 40(2): 125-</a:t>
            </a:r>
          </a:p>
          <a:p>
            <a:pPr>
              <a:lnSpc>
                <a:spcPct val="100000"/>
              </a:lnSpc>
            </a:pPr>
            <a:r>
              <a:rPr lang="en-US" sz="1200" b="1" dirty="0"/>
              <a:t>Health and Safety Executive (2013). Managing for health and safety, third edition available at </a:t>
            </a:r>
            <a:r>
              <a:rPr lang="en-US" sz="1200" b="1" u="sng" dirty="0">
                <a:hlinkClick r:id="rId4"/>
              </a:rPr>
              <a:t>www.hse.gov.uk/pubns/books/hsg65.htm</a:t>
            </a:r>
            <a:r>
              <a:rPr lang="en-US" sz="1200" b="1" dirty="0"/>
              <a:t>. [accessed 7 February 2019].</a:t>
            </a:r>
          </a:p>
          <a:p>
            <a:pPr>
              <a:lnSpc>
                <a:spcPct val="100000"/>
              </a:lnSpc>
            </a:pPr>
            <a:r>
              <a:rPr lang="en-US" sz="1200" b="1" dirty="0"/>
              <a:t>Idubor EE, Oisamoje MD. (2013) An Exploration of Health and Safety Management Issues in Nigeria’s Effort to Industrialize. European Scientific Journal 2013; vol 9(12). </a:t>
            </a:r>
          </a:p>
        </p:txBody>
      </p:sp>
    </p:spTree>
    <p:extLst>
      <p:ext uri="{BB962C8B-B14F-4D97-AF65-F5344CB8AC3E}">
        <p14:creationId xmlns:p14="http://schemas.microsoft.com/office/powerpoint/2010/main" val="4082541905"/>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948E863-BE24-4C18-BB46-AA6071340762}"/>
              </a:ext>
            </a:extLst>
          </p:cNvPr>
          <p:cNvSpPr>
            <a:spLocks noGrp="1"/>
          </p:cNvSpPr>
          <p:nvPr>
            <p:ph type="subTitle" idx="1"/>
          </p:nvPr>
        </p:nvSpPr>
        <p:spPr>
          <a:xfrm>
            <a:off x="776880" y="801741"/>
            <a:ext cx="10576920" cy="785899"/>
          </a:xfrm>
        </p:spPr>
        <p:txBody>
          <a:bodyPr/>
          <a:lstStyle/>
          <a:p>
            <a:pPr algn="ctr"/>
            <a:r>
              <a:rPr lang="en-US" dirty="0"/>
              <a:t>Reference </a:t>
            </a:r>
          </a:p>
        </p:txBody>
      </p:sp>
      <p:sp>
        <p:nvSpPr>
          <p:cNvPr id="3" name="Slide Number Placeholder 2">
            <a:extLst>
              <a:ext uri="{FF2B5EF4-FFF2-40B4-BE49-F238E27FC236}">
                <a16:creationId xmlns:a16="http://schemas.microsoft.com/office/drawing/2014/main" id="{81A3C4FB-2C53-46B7-A36A-F75D10CFD249}"/>
              </a:ext>
            </a:extLst>
          </p:cNvPr>
          <p:cNvSpPr>
            <a:spLocks noGrp="1"/>
          </p:cNvSpPr>
          <p:nvPr>
            <p:ph type="sldNum" sz="quarter" idx="4"/>
          </p:nvPr>
        </p:nvSpPr>
        <p:spPr/>
        <p:txBody>
          <a:bodyPr/>
          <a:lstStyle/>
          <a:p>
            <a:fld id="{F2E3747F-3248-B14F-8EB3-17DA423773D8}" type="slidenum">
              <a:rPr lang="en-US" smtClean="0"/>
              <a:pPr/>
              <a:t>59</a:t>
            </a:fld>
            <a:endParaRPr lang="en-US" dirty="0"/>
          </a:p>
        </p:txBody>
      </p:sp>
      <p:sp>
        <p:nvSpPr>
          <p:cNvPr id="4" name="Text Placeholder 3">
            <a:extLst>
              <a:ext uri="{FF2B5EF4-FFF2-40B4-BE49-F238E27FC236}">
                <a16:creationId xmlns:a16="http://schemas.microsoft.com/office/drawing/2014/main" id="{111705B6-6EF1-431D-89CF-62FA7E2AF626}"/>
              </a:ext>
            </a:extLst>
          </p:cNvPr>
          <p:cNvSpPr>
            <a:spLocks noGrp="1"/>
          </p:cNvSpPr>
          <p:nvPr>
            <p:ph type="body" sz="quarter" idx="10"/>
          </p:nvPr>
        </p:nvSpPr>
        <p:spPr>
          <a:xfrm>
            <a:off x="776880" y="1587641"/>
            <a:ext cx="10576920" cy="5270360"/>
          </a:xfrm>
        </p:spPr>
        <p:txBody>
          <a:bodyPr>
            <a:normAutofit fontScale="55000" lnSpcReduction="20000"/>
          </a:bodyPr>
          <a:lstStyle/>
          <a:p>
            <a:pPr>
              <a:lnSpc>
                <a:spcPct val="100000"/>
              </a:lnSpc>
            </a:pPr>
            <a:r>
              <a:rPr lang="en-US" sz="2500" b="1" dirty="0"/>
              <a:t>INSPQ. (2019). </a:t>
            </a:r>
            <a:r>
              <a:rPr lang="en-US" sz="2500" b="1" i="1" dirty="0"/>
              <a:t>Definition of the concept of safety, Institut Nation de Sante Publique, Quebec, public health expert and reference center</a:t>
            </a:r>
            <a:r>
              <a:rPr lang="en-US" sz="2500" b="1" dirty="0"/>
              <a:t>. Available at: </a:t>
            </a:r>
            <a:r>
              <a:rPr lang="en-US" sz="2500" b="1" dirty="0">
                <a:hlinkClick r:id="rId2"/>
              </a:rPr>
              <a:t>https://www.inspq.qc.ca/en/quebec-collaborating-centre-safety-promotion-and-injury-prevention/definition-concept-safety</a:t>
            </a:r>
            <a:r>
              <a:rPr lang="en-US" sz="2500" b="1" dirty="0"/>
              <a:t>.  [Accessed 22 Feb. 2019].</a:t>
            </a:r>
          </a:p>
          <a:p>
            <a:pPr>
              <a:lnSpc>
                <a:spcPct val="100000"/>
              </a:lnSpc>
            </a:pPr>
            <a:r>
              <a:rPr lang="en-US" sz="2500" b="1" dirty="0"/>
              <a:t>Institute of Safety Professionals of Nigeria Act, 201…</a:t>
            </a:r>
          </a:p>
          <a:p>
            <a:pPr>
              <a:lnSpc>
                <a:spcPct val="100000"/>
              </a:lnSpc>
            </a:pPr>
            <a:r>
              <a:rPr lang="en-US" sz="2500" b="1" dirty="0"/>
              <a:t>K.A. Adebiyi, O.E Charles‐Owaba, M.A. Waheed, (2007) "Safety performance evaluation models: a review", Disaster Prevention and Management: An International Journal, Vol. 16 Issue: 2, pp.178-187, </a:t>
            </a:r>
            <a:r>
              <a:rPr lang="en-US" sz="2500" b="1" dirty="0">
                <a:hlinkClick r:id="rId3"/>
              </a:rPr>
              <a:t>https://doi.org/10.1108/09653560710739504</a:t>
            </a:r>
            <a:r>
              <a:rPr lang="en-US" sz="2500" b="1" dirty="0"/>
              <a:t>. [Accessed 7</a:t>
            </a:r>
            <a:r>
              <a:rPr lang="en-US" sz="2500" b="1" baseline="30000" dirty="0"/>
              <a:t>th</a:t>
            </a:r>
            <a:r>
              <a:rPr lang="en-US" sz="2500" b="1" dirty="0"/>
              <a:t> February 2019]</a:t>
            </a:r>
          </a:p>
          <a:p>
            <a:pPr>
              <a:lnSpc>
                <a:spcPct val="100000"/>
              </a:lnSpc>
            </a:pPr>
            <a:r>
              <a:rPr lang="en-US" sz="2500" b="1" dirty="0"/>
              <a:t>Lagos State Safety Commission Law, 2011.</a:t>
            </a:r>
          </a:p>
          <a:p>
            <a:r>
              <a:rPr lang="en-US" sz="2500" b="1" dirty="0"/>
              <a:t>Okojie O. 2010, </a:t>
            </a:r>
            <a:r>
              <a:rPr lang="en-US" sz="2500" b="1" i="1" dirty="0"/>
              <a:t>System for Reporting Occupational Diseases in Nigeria</a:t>
            </a:r>
            <a:r>
              <a:rPr lang="en-US" sz="2500" b="1" dirty="0"/>
              <a:t>. African Newsletter on Occupational Health and Safety.; Vol 20(3):51-53.</a:t>
            </a:r>
          </a:p>
          <a:p>
            <a:r>
              <a:rPr lang="en-US" sz="2500" b="1" dirty="0"/>
              <a:t>Osha.europa.eu. (2019). Safety and health legislation - Safety and health at work - EU-OSHA. Available at: https://osha.europa.eu/en/safety-and-health-legislation [Accessed 7 Feb. 2019].</a:t>
            </a:r>
          </a:p>
          <a:p>
            <a:r>
              <a:rPr lang="en-US" sz="2500" b="1" dirty="0"/>
              <a:t>SafetyInfo. (2018). </a:t>
            </a:r>
            <a:r>
              <a:rPr lang="en-US" sz="2500" b="1" i="1" dirty="0"/>
              <a:t>General Safety OSHA Rules - SafetyInfo</a:t>
            </a:r>
            <a:r>
              <a:rPr lang="en-US" sz="2500" b="1" dirty="0"/>
              <a:t>. [online] Available at: https://www.safetyinfo.com/written-safety-programs-general-workplace-safety-rules-free-index/ [Accessed 22 Feb. 2019].</a:t>
            </a:r>
          </a:p>
          <a:p>
            <a:r>
              <a:rPr lang="en-US" sz="2500" b="1" dirty="0"/>
              <a:t>Safetyworksmaine.gov. (2019). </a:t>
            </a:r>
            <a:r>
              <a:rPr lang="en-US" sz="2500" b="1" i="1" dirty="0"/>
              <a:t> Safety Pays for Everyone</a:t>
            </a:r>
            <a:r>
              <a:rPr lang="en-US" sz="2500" b="1" dirty="0"/>
              <a:t>. </a:t>
            </a:r>
            <a:r>
              <a:rPr lang="en-US" sz="2500" b="1" i="1" dirty="0"/>
              <a:t>SafetyWorks</a:t>
            </a:r>
            <a:r>
              <a:rPr lang="en-US" sz="2500" b="1" dirty="0"/>
              <a:t> [online] Available at: http://www.safetyworksmaine.gov/safe_workplace/safety_pays.html [Accessed 23 Feb. 2019].</a:t>
            </a:r>
          </a:p>
          <a:p>
            <a:r>
              <a:rPr lang="en-US" sz="2500" b="1" dirty="0"/>
              <a:t>Umeokafor N, Evaggelinos K, Lundy S, Isaac D, Allan S, Igwegbe O, et al. (2014), The pattern of occupational accidents, injuries, accident causal factors and intervention in Nigerian factories. Developing country studies; vol 4(15):119-127.</a:t>
            </a:r>
          </a:p>
          <a:p>
            <a:r>
              <a:rPr lang="en-US" sz="2500" b="1" dirty="0"/>
              <a:t>Umeokafor N, Isaac D, Jones K, Umeadi B. (2014), Enforcement of occupational safety and health regulations in Nigeria: An exploration. European Scientific Journal; vol 3:93-104. </a:t>
            </a:r>
          </a:p>
          <a:p>
            <a:r>
              <a:rPr lang="en-US" sz="2500" b="1" dirty="0"/>
              <a:t>WorkSafeMT. (2019). </a:t>
            </a:r>
            <a:r>
              <a:rPr lang="en-US" sz="2500" b="1" i="1" dirty="0"/>
              <a:t>The Importance of Safety - </a:t>
            </a:r>
            <a:r>
              <a:rPr lang="en-US" sz="2500" b="1" dirty="0"/>
              <a:t>[online] Available at: https://www.worksafemt.com/safety/safety-important/the-importance-of-safety/ [Accessed 22 Feb. 2019].</a:t>
            </a:r>
          </a:p>
          <a:p>
            <a:r>
              <a:rPr lang="en-US" sz="2500" b="1" dirty="0"/>
              <a:t>World Commission on Environment and Development (WCED). Our common future. (Oxford University Press, 1987). </a:t>
            </a:r>
          </a:p>
          <a:p>
            <a:endParaRPr lang="en-US" dirty="0"/>
          </a:p>
        </p:txBody>
      </p:sp>
    </p:spTree>
    <p:extLst>
      <p:ext uri="{BB962C8B-B14F-4D97-AF65-F5344CB8AC3E}">
        <p14:creationId xmlns:p14="http://schemas.microsoft.com/office/powerpoint/2010/main" val="92048148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51C5E2-6F59-4741-B59C-45448E9F6D14}"/>
              </a:ext>
            </a:extLst>
          </p:cNvPr>
          <p:cNvSpPr>
            <a:spLocks noGrp="1"/>
          </p:cNvSpPr>
          <p:nvPr>
            <p:ph type="subTitle" idx="1"/>
          </p:nvPr>
        </p:nvSpPr>
        <p:spPr>
          <a:xfrm>
            <a:off x="3135085" y="296884"/>
            <a:ext cx="7861465" cy="1033152"/>
          </a:xfrm>
        </p:spPr>
        <p:txBody>
          <a:bodyPr>
            <a:normAutofit fontScale="25000" lnSpcReduction="20000"/>
          </a:bodyPr>
          <a:lstStyle/>
          <a:p>
            <a:pPr algn="ctr"/>
            <a:endParaRPr lang="en-US" sz="11000" dirty="0"/>
          </a:p>
          <a:p>
            <a:pPr algn="ctr"/>
            <a:endParaRPr lang="en-US" sz="11000" dirty="0"/>
          </a:p>
          <a:p>
            <a:r>
              <a:rPr lang="en-US" sz="11000" dirty="0"/>
              <a:t>Cont.  Executive Summary </a:t>
            </a:r>
          </a:p>
          <a:p>
            <a:endParaRPr lang="en-US" dirty="0"/>
          </a:p>
        </p:txBody>
      </p:sp>
      <p:sp>
        <p:nvSpPr>
          <p:cNvPr id="3" name="Text Placeholder 2">
            <a:extLst>
              <a:ext uri="{FF2B5EF4-FFF2-40B4-BE49-F238E27FC236}">
                <a16:creationId xmlns:a16="http://schemas.microsoft.com/office/drawing/2014/main" id="{789F18AA-B320-4983-BF07-06E0C9E05D06}"/>
              </a:ext>
            </a:extLst>
          </p:cNvPr>
          <p:cNvSpPr>
            <a:spLocks noGrp="1"/>
          </p:cNvSpPr>
          <p:nvPr>
            <p:ph type="body" sz="quarter" idx="10"/>
          </p:nvPr>
        </p:nvSpPr>
        <p:spPr>
          <a:xfrm>
            <a:off x="3135086" y="1603170"/>
            <a:ext cx="8645236" cy="4322618"/>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Also, there is an evidence of several stakeholders from international and local bodies, enforcements bodies, government agencies, and education and trainings advocating for safety and welfare of workers in industrial establishment and prevention of accident and hazards in the industry.</a:t>
            </a:r>
          </a:p>
          <a:p>
            <a:pPr marL="0" indent="0">
              <a:buNone/>
            </a:pPr>
            <a:r>
              <a:rPr lang="en-US" b="1" dirty="0">
                <a:latin typeface="Times New Roman" panose="02020603050405020304" pitchFamily="18" charset="0"/>
                <a:cs typeface="Times New Roman" panose="02020603050405020304" pitchFamily="18" charset="0"/>
              </a:rPr>
              <a:t>However, it was revealed that there is no National Occupational Safety and Health Board, and No formal National Occupational Safety and Health Management System in place. </a:t>
            </a:r>
          </a:p>
          <a:p>
            <a:pPr marL="0" indent="0">
              <a:buNone/>
            </a:pPr>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136906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669647-67E0-4D2D-A5BF-49F928AC2057}"/>
              </a:ext>
            </a:extLst>
          </p:cNvPr>
          <p:cNvSpPr>
            <a:spLocks noGrp="1"/>
          </p:cNvSpPr>
          <p:nvPr>
            <p:ph type="subTitle" idx="1"/>
          </p:nvPr>
        </p:nvSpPr>
        <p:spPr>
          <a:xfrm>
            <a:off x="2909455" y="627266"/>
            <a:ext cx="6709109" cy="785899"/>
          </a:xfrm>
        </p:spPr>
        <p:txBody>
          <a:bodyPr>
            <a:normAutofit fontScale="25000" lnSpcReduction="20000"/>
          </a:bodyPr>
          <a:lstStyle/>
          <a:p>
            <a:endParaRPr lang="en-US" sz="9600" dirty="0"/>
          </a:p>
          <a:p>
            <a:r>
              <a:rPr lang="en-US" sz="9600" dirty="0"/>
              <a:t>Cont.  Executive summary </a:t>
            </a:r>
          </a:p>
          <a:p>
            <a:endParaRPr lang="en-US" dirty="0"/>
          </a:p>
        </p:txBody>
      </p:sp>
      <p:sp>
        <p:nvSpPr>
          <p:cNvPr id="3" name="Text Placeholder 2">
            <a:extLst>
              <a:ext uri="{FF2B5EF4-FFF2-40B4-BE49-F238E27FC236}">
                <a16:creationId xmlns:a16="http://schemas.microsoft.com/office/drawing/2014/main" id="{B1C62C15-C6EF-4E83-9F05-21A204A65307}"/>
              </a:ext>
            </a:extLst>
          </p:cNvPr>
          <p:cNvSpPr>
            <a:spLocks noGrp="1"/>
          </p:cNvSpPr>
          <p:nvPr>
            <p:ph type="body" sz="quarter" idx="10"/>
          </p:nvPr>
        </p:nvSpPr>
        <p:spPr>
          <a:xfrm>
            <a:off x="3051958" y="1194619"/>
            <a:ext cx="8930245" cy="4838046"/>
          </a:xfrm>
        </p:spPr>
        <p:txBody>
          <a:bodyPr>
            <a:normAutofit fontScale="25000" lnSpcReduction="20000"/>
          </a:bodyPr>
          <a:lstStyle/>
          <a:p>
            <a:pPr marL="0" indent="0">
              <a:lnSpc>
                <a:spcPct val="120000"/>
              </a:lnSpc>
              <a:buNone/>
            </a:pPr>
            <a:r>
              <a:rPr lang="en-US" sz="8000" b="1" dirty="0">
                <a:latin typeface="Times New Roman" panose="02020603050405020304" pitchFamily="18" charset="0"/>
                <a:cs typeface="Times New Roman" panose="02020603050405020304" pitchFamily="18" charset="0"/>
              </a:rPr>
              <a:t>However, safety practices can be sustained with the existing framework if government agencies and major stakeholders stand up to implement their various objectives because beyond the workplace, occupational health and safety have been poorly practice in the nation and the existing government agencies and stakeholder’s effect has not been seen over the years to be imparting their virtue on the nation comparing it to what they were established for. </a:t>
            </a:r>
          </a:p>
          <a:p>
            <a:pPr marL="0" indent="0">
              <a:lnSpc>
                <a:spcPct val="120000"/>
              </a:lnSpc>
              <a:buNone/>
            </a:pPr>
            <a:r>
              <a:rPr lang="en-US" sz="8000" b="1" dirty="0">
                <a:latin typeface="Times New Roman" panose="02020603050405020304" pitchFamily="18" charset="0"/>
                <a:cs typeface="Times New Roman" panose="02020603050405020304" pitchFamily="18" charset="0"/>
              </a:rPr>
              <a:t>Also, no enforcement of the laws, no monitoring, no sanctions, no central data base, no effective statistics of safety practices, no central regulations, no health and safety management system in in place etc. </a:t>
            </a:r>
          </a:p>
          <a:p>
            <a:pPr marL="0" indent="0">
              <a:lnSpc>
                <a:spcPct val="120000"/>
              </a:lnSpc>
              <a:buNone/>
            </a:pPr>
            <a:r>
              <a:rPr lang="en-US" sz="8000" b="1" dirty="0">
                <a:latin typeface="Times New Roman" panose="02020603050405020304" pitchFamily="18" charset="0"/>
                <a:cs typeface="Times New Roman" panose="02020603050405020304" pitchFamily="18" charset="0"/>
              </a:rPr>
              <a:t>This study suggests that to sustain safety in Nigeria, a central body among the stakeholders (Institute of safety professional) should take the lead to synergize all government agencies and stakeholder to actualize the goals of the national industrial council of Nigeria that was recently establish.</a:t>
            </a:r>
          </a:p>
          <a:p>
            <a:pPr marL="0" indent="0">
              <a:buNone/>
            </a:pPr>
            <a:endParaRPr lang="en-US" sz="9600" b="1" dirty="0">
              <a:latin typeface="Times New Roman" panose="02020603050405020304" pitchFamily="18" charset="0"/>
              <a:cs typeface="Times New Roman" panose="02020603050405020304" pitchFamily="18" charset="0"/>
            </a:endParaRPr>
          </a:p>
          <a:p>
            <a:endParaRPr lang="en-US" sz="8000" dirty="0"/>
          </a:p>
        </p:txBody>
      </p:sp>
    </p:spTree>
    <p:extLst>
      <p:ext uri="{BB962C8B-B14F-4D97-AF65-F5344CB8AC3E}">
        <p14:creationId xmlns:p14="http://schemas.microsoft.com/office/powerpoint/2010/main" val="26929255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B4316DB-E4F5-4448-BA36-943D9EC83137}"/>
              </a:ext>
            </a:extLst>
          </p:cNvPr>
          <p:cNvSpPr>
            <a:spLocks noGrp="1"/>
          </p:cNvSpPr>
          <p:nvPr>
            <p:ph type="subTitle" idx="1"/>
          </p:nvPr>
        </p:nvSpPr>
        <p:spPr>
          <a:xfrm>
            <a:off x="2545621" y="427512"/>
            <a:ext cx="7667158" cy="985653"/>
          </a:xfrm>
        </p:spPr>
        <p:txBody>
          <a:bodyPr>
            <a:normAutofit fontScale="47500" lnSpcReduction="20000"/>
          </a:bodyPr>
          <a:lstStyle/>
          <a:p>
            <a:endParaRPr lang="en-US" sz="3000" dirty="0"/>
          </a:p>
          <a:p>
            <a:endParaRPr lang="en-US" sz="3000" dirty="0"/>
          </a:p>
          <a:p>
            <a:r>
              <a:rPr lang="en-US" sz="3000" dirty="0"/>
              <a:t> </a:t>
            </a:r>
            <a:r>
              <a:rPr lang="en-US" sz="5900" dirty="0"/>
              <a:t>Cont.  Executive Summary </a:t>
            </a:r>
          </a:p>
          <a:p>
            <a:endParaRPr lang="en-US" dirty="0"/>
          </a:p>
        </p:txBody>
      </p:sp>
      <p:sp>
        <p:nvSpPr>
          <p:cNvPr id="3" name="Text Placeholder 2">
            <a:extLst>
              <a:ext uri="{FF2B5EF4-FFF2-40B4-BE49-F238E27FC236}">
                <a16:creationId xmlns:a16="http://schemas.microsoft.com/office/drawing/2014/main" id="{BA67DB50-F877-49F1-AC79-5C57DEA7FEC6}"/>
              </a:ext>
            </a:extLst>
          </p:cNvPr>
          <p:cNvSpPr>
            <a:spLocks noGrp="1"/>
          </p:cNvSpPr>
          <p:nvPr>
            <p:ph type="body" sz="quarter" idx="10"/>
          </p:nvPr>
        </p:nvSpPr>
        <p:spPr>
          <a:xfrm>
            <a:off x="3028209" y="985652"/>
            <a:ext cx="8918368" cy="5118266"/>
          </a:xfrm>
        </p:spPr>
        <p:txBody>
          <a:bodyPr>
            <a:normAutofit fontScale="25000" lnSpcReduction="20000"/>
          </a:bodyPr>
          <a:lstStyle/>
          <a:p>
            <a:pPr marL="0" indent="0">
              <a:lnSpc>
                <a:spcPct val="120000"/>
              </a:lnSpc>
              <a:buNone/>
            </a:pPr>
            <a:r>
              <a:rPr lang="en-US" sz="9600" b="1" dirty="0">
                <a:latin typeface="Times New Roman" panose="02020603050405020304" pitchFamily="18" charset="0"/>
                <a:cs typeface="Times New Roman" panose="02020603050405020304" pitchFamily="18" charset="0"/>
              </a:rPr>
              <a:t>All stakeholders need to work together having one focal goal of sustaining safety practice by effecting and implementing the regulations exiting with the enforcement bodies empowered by the law, working with the judiciary for sanctions for violation of safety rules. </a:t>
            </a:r>
          </a:p>
          <a:p>
            <a:pPr marL="0" indent="0">
              <a:lnSpc>
                <a:spcPct val="100000"/>
              </a:lnSpc>
              <a:buNone/>
            </a:pPr>
            <a:endParaRPr lang="en-US" sz="9600" b="1" dirty="0">
              <a:latin typeface="Times New Roman" panose="02020603050405020304" pitchFamily="18" charset="0"/>
              <a:cs typeface="Times New Roman" panose="02020603050405020304" pitchFamily="18" charset="0"/>
            </a:endParaRPr>
          </a:p>
          <a:p>
            <a:pPr marL="0" indent="0">
              <a:lnSpc>
                <a:spcPct val="100000"/>
              </a:lnSpc>
              <a:buNone/>
            </a:pPr>
            <a:r>
              <a:rPr lang="en-US" sz="9600" b="1" dirty="0">
                <a:latin typeface="Times New Roman" panose="02020603050405020304" pitchFamily="18" charset="0"/>
                <a:cs typeface="Times New Roman" panose="02020603050405020304" pitchFamily="18" charset="0"/>
              </a:rPr>
              <a:t>Additionally, several strategies such as focus on individuals’ attitude and behavior towards safe practices, training and re-training of staff of the various established institutions, stakeholders involvement and active participation. </a:t>
            </a:r>
          </a:p>
          <a:p>
            <a:pPr marL="0" indent="0">
              <a:lnSpc>
                <a:spcPct val="100000"/>
              </a:lnSpc>
              <a:buNone/>
            </a:pPr>
            <a:endParaRPr lang="en-US" sz="9600" b="1" dirty="0">
              <a:latin typeface="Times New Roman" panose="02020603050405020304" pitchFamily="18" charset="0"/>
              <a:cs typeface="Times New Roman" panose="02020603050405020304" pitchFamily="18" charset="0"/>
            </a:endParaRPr>
          </a:p>
          <a:p>
            <a:pPr marL="0" indent="0">
              <a:lnSpc>
                <a:spcPct val="100000"/>
              </a:lnSpc>
              <a:buNone/>
            </a:pPr>
            <a:r>
              <a:rPr lang="en-US" sz="9600" b="1" dirty="0">
                <a:latin typeface="Times New Roman" panose="02020603050405020304" pitchFamily="18" charset="0"/>
                <a:cs typeface="Times New Roman" panose="02020603050405020304" pitchFamily="18" charset="0"/>
              </a:rPr>
              <a:t>Enforcement of safe work practice, introduction of safety education at all levels in curriculums, employment of HSE officers in all establishment both government and private.</a:t>
            </a:r>
          </a:p>
          <a:p>
            <a:pPr marL="0" indent="0">
              <a:lnSpc>
                <a:spcPct val="100000"/>
              </a:lnSpc>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buNone/>
            </a:pPr>
            <a:endParaRPr lang="en-US" sz="9600" b="1" dirty="0">
              <a:latin typeface="Times New Roman" panose="02020603050405020304" pitchFamily="18" charset="0"/>
              <a:cs typeface="Times New Roman" panose="02020603050405020304" pitchFamily="18" charset="0"/>
            </a:endParaRPr>
          </a:p>
          <a:p>
            <a:pPr marL="0" indent="0">
              <a:lnSpc>
                <a:spcPct val="120000"/>
              </a:lnSpc>
              <a:buNone/>
            </a:pPr>
            <a:endParaRPr lang="en-US" sz="8000" b="1" dirty="0"/>
          </a:p>
        </p:txBody>
      </p:sp>
    </p:spTree>
    <p:extLst>
      <p:ext uri="{BB962C8B-B14F-4D97-AF65-F5344CB8AC3E}">
        <p14:creationId xmlns:p14="http://schemas.microsoft.com/office/powerpoint/2010/main" val="185467334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B5AD60-2D9D-4AE1-8E16-334C6D0A74A9}"/>
              </a:ext>
            </a:extLst>
          </p:cNvPr>
          <p:cNvSpPr>
            <a:spLocks noGrp="1"/>
          </p:cNvSpPr>
          <p:nvPr>
            <p:ph type="subTitle" idx="1"/>
          </p:nvPr>
        </p:nvSpPr>
        <p:spPr>
          <a:xfrm>
            <a:off x="3486865" y="629392"/>
            <a:ext cx="6661182" cy="4821382"/>
          </a:xfrm>
        </p:spPr>
        <p:txBody>
          <a:bodyPr/>
          <a:lstStyle/>
          <a:p>
            <a:pPr algn="ctr"/>
            <a:r>
              <a:rPr lang="en-US" sz="4400" dirty="0">
                <a:latin typeface="Myriad Pro Semibold"/>
              </a:rPr>
              <a:t>Introduction </a:t>
            </a:r>
          </a:p>
        </p:txBody>
      </p:sp>
      <p:sp>
        <p:nvSpPr>
          <p:cNvPr id="3" name="Slide Number Placeholder 2">
            <a:extLst>
              <a:ext uri="{FF2B5EF4-FFF2-40B4-BE49-F238E27FC236}">
                <a16:creationId xmlns:a16="http://schemas.microsoft.com/office/drawing/2014/main" id="{66AEBED6-CB9C-4392-890F-EBAD198AEBAC}"/>
              </a:ext>
            </a:extLst>
          </p:cNvPr>
          <p:cNvSpPr>
            <a:spLocks noGrp="1"/>
          </p:cNvSpPr>
          <p:nvPr>
            <p:ph type="sldNum" sz="quarter" idx="4"/>
          </p:nvPr>
        </p:nvSpPr>
        <p:spPr/>
        <p:txBody>
          <a:bodyPr/>
          <a:lstStyle/>
          <a:p>
            <a:fld id="{F2E3747F-3248-B14F-8EB3-17DA423773D8}" type="slidenum">
              <a:rPr lang="en-US" smtClean="0"/>
              <a:pPr/>
              <a:t>9</a:t>
            </a:fld>
            <a:endParaRPr lang="en-US" dirty="0"/>
          </a:p>
        </p:txBody>
      </p:sp>
    </p:spTree>
    <p:extLst>
      <p:ext uri="{BB962C8B-B14F-4D97-AF65-F5344CB8AC3E}">
        <p14:creationId xmlns:p14="http://schemas.microsoft.com/office/powerpoint/2010/main" val="137026237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1_Custom Design">
  <a:themeElements>
    <a:clrScheme name="ASSP 1">
      <a:dk1>
        <a:srgbClr val="000000"/>
      </a:dk1>
      <a:lt1>
        <a:srgbClr val="FFFFFF"/>
      </a:lt1>
      <a:dk2>
        <a:srgbClr val="006335"/>
      </a:dk2>
      <a:lt2>
        <a:srgbClr val="EBEBEB"/>
      </a:lt2>
      <a:accent1>
        <a:srgbClr val="006434"/>
      </a:accent1>
      <a:accent2>
        <a:srgbClr val="FFCB05"/>
      </a:accent2>
      <a:accent3>
        <a:srgbClr val="7E7F83"/>
      </a:accent3>
      <a:accent4>
        <a:srgbClr val="3FA399"/>
      </a:accent4>
      <a:accent5>
        <a:srgbClr val="0071B9"/>
      </a:accent5>
      <a:accent6>
        <a:srgbClr val="694573"/>
      </a:accent6>
      <a:hlink>
        <a:srgbClr val="0071B9"/>
      </a:hlink>
      <a:folHlink>
        <a:srgbClr val="A5A5A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4007</Words>
  <Application>Microsoft Office PowerPoint</Application>
  <PresentationFormat>Widescreen</PresentationFormat>
  <Paragraphs>357</Paragraphs>
  <Slides>59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Calibri Light</vt:lpstr>
      <vt:lpstr>Myriad Pro</vt:lpstr>
      <vt:lpstr>Myriad Pro Bold Condensed</vt:lpstr>
      <vt:lpstr>Myriad Pro Semibold</vt:lpstr>
      <vt:lpstr>Times New Roman</vt:lpstr>
      <vt:lpstr>Wingdings</vt:lpstr>
      <vt:lpstr>1_Custom Design</vt:lpstr>
      <vt:lpstr>PowerPoint Presentation</vt:lpstr>
      <vt:lpstr>                Critical Appraisal of Occupational Health and Safety Structure  for Compliance and Sustainable Development of Nigeria. </vt:lpstr>
      <vt:lpstr>Critical Appraisal of Occupational Health and Safety Structure for Compliance and Sustainable Development of Nigeria.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Fatal and Nonfatal Occupational Injuries for Oil and Gas Industry Source: Bureau of Labor Statistics,2013.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dc:creator>
  <cp:lastModifiedBy>Daniel Osadiaye</cp:lastModifiedBy>
  <cp:revision>56</cp:revision>
  <dcterms:created xsi:type="dcterms:W3CDTF">2019-03-21T00:28:58Z</dcterms:created>
  <dcterms:modified xsi:type="dcterms:W3CDTF">2019-03-29T06:01:21Z</dcterms:modified>
</cp:coreProperties>
</file>