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42"/>
  </p:notesMasterIdLst>
  <p:sldIdLst>
    <p:sldId id="256" r:id="rId2"/>
    <p:sldId id="257" r:id="rId3"/>
    <p:sldId id="263" r:id="rId4"/>
    <p:sldId id="259" r:id="rId5"/>
    <p:sldId id="318" r:id="rId6"/>
    <p:sldId id="262" r:id="rId7"/>
    <p:sldId id="320" r:id="rId8"/>
    <p:sldId id="267" r:id="rId9"/>
    <p:sldId id="268" r:id="rId10"/>
    <p:sldId id="326" r:id="rId11"/>
    <p:sldId id="310" r:id="rId12"/>
    <p:sldId id="270" r:id="rId13"/>
    <p:sldId id="271" r:id="rId14"/>
    <p:sldId id="272" r:id="rId15"/>
    <p:sldId id="273" r:id="rId16"/>
    <p:sldId id="274" r:id="rId17"/>
    <p:sldId id="275" r:id="rId18"/>
    <p:sldId id="276" r:id="rId19"/>
    <p:sldId id="322" r:id="rId20"/>
    <p:sldId id="277" r:id="rId21"/>
    <p:sldId id="279" r:id="rId22"/>
    <p:sldId id="280" r:id="rId23"/>
    <p:sldId id="281" r:id="rId24"/>
    <p:sldId id="328" r:id="rId25"/>
    <p:sldId id="282" r:id="rId26"/>
    <p:sldId id="323" r:id="rId27"/>
    <p:sldId id="283" r:id="rId28"/>
    <p:sldId id="324" r:id="rId29"/>
    <p:sldId id="284" r:id="rId30"/>
    <p:sldId id="285" r:id="rId31"/>
    <p:sldId id="286" r:id="rId32"/>
    <p:sldId id="287" r:id="rId33"/>
    <p:sldId id="325" r:id="rId34"/>
    <p:sldId id="329" r:id="rId35"/>
    <p:sldId id="288" r:id="rId36"/>
    <p:sldId id="289" r:id="rId37"/>
    <p:sldId id="290" r:id="rId38"/>
    <p:sldId id="291" r:id="rId39"/>
    <p:sldId id="292" r:id="rId40"/>
    <p:sldId id="33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04"/>
    <p:restoredTop sz="94620"/>
  </p:normalViewPr>
  <p:slideViewPr>
    <p:cSldViewPr snapToGrid="0" snapToObjects="1">
      <p:cViewPr varScale="1">
        <p:scale>
          <a:sx n="76" d="100"/>
          <a:sy n="76" d="100"/>
        </p:scale>
        <p:origin x="58" y="331"/>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91675-5594-4369-9410-FACE29C5B81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52DE196-69F1-430A-BD8F-D621D0CC2632}">
      <dgm:prSet phldrT="[Text]" custT="1"/>
      <dgm:spPr/>
      <dgm:t>
        <a:bodyPr/>
        <a:lstStyle/>
        <a:p>
          <a:r>
            <a:rPr lang="en-US" sz="2400" b="1" dirty="0"/>
            <a:t>ISO 26000</a:t>
          </a:r>
        </a:p>
      </dgm:t>
    </dgm:pt>
    <dgm:pt modelId="{BAEAFA26-25E2-450E-BB10-87298465C262}" type="parTrans" cxnId="{5C1D836C-FEB3-4E66-A0F8-7D3FDBAA07E0}">
      <dgm:prSet/>
      <dgm:spPr/>
      <dgm:t>
        <a:bodyPr/>
        <a:lstStyle/>
        <a:p>
          <a:endParaRPr lang="en-US"/>
        </a:p>
      </dgm:t>
    </dgm:pt>
    <dgm:pt modelId="{E7358B1D-9916-45D3-8547-5E853D55CE00}" type="sibTrans" cxnId="{5C1D836C-FEB3-4E66-A0F8-7D3FDBAA07E0}">
      <dgm:prSet/>
      <dgm:spPr/>
      <dgm:t>
        <a:bodyPr/>
        <a:lstStyle/>
        <a:p>
          <a:endParaRPr lang="en-US"/>
        </a:p>
      </dgm:t>
    </dgm:pt>
    <dgm:pt modelId="{8437967B-19CC-4E07-9146-28AC8A55FFA4}">
      <dgm:prSet phldrT="[Text]" custT="1"/>
      <dgm:spPr/>
      <dgm:t>
        <a:bodyPr/>
        <a:lstStyle/>
        <a:p>
          <a:r>
            <a:rPr lang="en-US" sz="1400" b="1" dirty="0"/>
            <a:t>UN Global Compact; UN Declaration of Human Rights</a:t>
          </a:r>
        </a:p>
      </dgm:t>
    </dgm:pt>
    <dgm:pt modelId="{B2AF29D3-0081-4AF7-AFE5-9A1A7855FC9C}" type="parTrans" cxnId="{16BCFB27-C98D-46CA-B545-C3A5241132B4}">
      <dgm:prSet/>
      <dgm:spPr/>
      <dgm:t>
        <a:bodyPr/>
        <a:lstStyle/>
        <a:p>
          <a:endParaRPr lang="en-US"/>
        </a:p>
      </dgm:t>
    </dgm:pt>
    <dgm:pt modelId="{AD16CE98-9C1A-4018-9262-64DF47A3454C}" type="sibTrans" cxnId="{16BCFB27-C98D-46CA-B545-C3A5241132B4}">
      <dgm:prSet/>
      <dgm:spPr/>
      <dgm:t>
        <a:bodyPr/>
        <a:lstStyle/>
        <a:p>
          <a:endParaRPr lang="en-US" sz="2000" b="1"/>
        </a:p>
      </dgm:t>
    </dgm:pt>
    <dgm:pt modelId="{125EF01F-2C9F-47FE-941E-7FACA8204698}">
      <dgm:prSet phldrT="[Text]" custT="1"/>
      <dgm:spPr/>
      <dgm:t>
        <a:bodyPr/>
        <a:lstStyle/>
        <a:p>
          <a:r>
            <a:rPr lang="en-US" sz="1400" b="1" dirty="0"/>
            <a:t>UN  Sustainable Development Goals</a:t>
          </a:r>
        </a:p>
      </dgm:t>
    </dgm:pt>
    <dgm:pt modelId="{C6554018-54D3-477B-A96A-A4285C94A41A}" type="parTrans" cxnId="{2E4BB7C4-DB08-423C-B081-725A1685B390}">
      <dgm:prSet/>
      <dgm:spPr/>
      <dgm:t>
        <a:bodyPr/>
        <a:lstStyle/>
        <a:p>
          <a:endParaRPr lang="en-US"/>
        </a:p>
      </dgm:t>
    </dgm:pt>
    <dgm:pt modelId="{9FD7CDFB-DF81-4371-968B-1A11277B06F0}" type="sibTrans" cxnId="{2E4BB7C4-DB08-423C-B081-725A1685B390}">
      <dgm:prSet/>
      <dgm:spPr/>
      <dgm:t>
        <a:bodyPr/>
        <a:lstStyle/>
        <a:p>
          <a:endParaRPr lang="en-US" sz="2000" b="1"/>
        </a:p>
      </dgm:t>
    </dgm:pt>
    <dgm:pt modelId="{5D531999-BBF5-4BDA-A1CC-0F0EDC8B2BF5}">
      <dgm:prSet phldrT="[Text]" custT="1"/>
      <dgm:spPr/>
      <dgm:t>
        <a:bodyPr/>
        <a:lstStyle/>
        <a:p>
          <a:r>
            <a:rPr lang="en-US" sz="1200" b="1" dirty="0"/>
            <a:t>OECD </a:t>
          </a:r>
        </a:p>
        <a:p>
          <a:r>
            <a:rPr lang="en-US" sz="1200" b="1" dirty="0"/>
            <a:t>Organization for Economic Cooperation &amp; Development Guidelines</a:t>
          </a:r>
        </a:p>
      </dgm:t>
    </dgm:pt>
    <dgm:pt modelId="{586496A5-E002-4D43-B951-48A9DCE2EDC5}" type="parTrans" cxnId="{E8BBB9F0-5D4D-419D-992A-1E7D3C84DAE2}">
      <dgm:prSet/>
      <dgm:spPr/>
      <dgm:t>
        <a:bodyPr/>
        <a:lstStyle/>
        <a:p>
          <a:endParaRPr lang="en-US"/>
        </a:p>
      </dgm:t>
    </dgm:pt>
    <dgm:pt modelId="{19A87E0A-0ECF-4C52-A78A-78F46E30137F}" type="sibTrans" cxnId="{E8BBB9F0-5D4D-419D-992A-1E7D3C84DAE2}">
      <dgm:prSet/>
      <dgm:spPr/>
      <dgm:t>
        <a:bodyPr/>
        <a:lstStyle/>
        <a:p>
          <a:endParaRPr lang="en-US" sz="2000" b="1"/>
        </a:p>
      </dgm:t>
    </dgm:pt>
    <dgm:pt modelId="{07553406-F23E-4329-BDA3-8BFA6E08D294}">
      <dgm:prSet phldrT="[Text]" custT="1"/>
      <dgm:spPr/>
      <dgm:t>
        <a:bodyPr/>
        <a:lstStyle/>
        <a:p>
          <a:r>
            <a:rPr lang="en-US" sz="1400" b="1" dirty="0"/>
            <a:t>GRI  </a:t>
          </a:r>
        </a:p>
        <a:p>
          <a:r>
            <a:rPr lang="en-US" sz="1400" b="1" dirty="0"/>
            <a:t>Global </a:t>
          </a:r>
        </a:p>
        <a:p>
          <a:r>
            <a:rPr lang="en-US" sz="1400" b="1" dirty="0"/>
            <a:t>Reporting</a:t>
          </a:r>
        </a:p>
        <a:p>
          <a:r>
            <a:rPr lang="en-US" sz="1400" b="1" dirty="0"/>
            <a:t>Initiatives </a:t>
          </a:r>
        </a:p>
      </dgm:t>
    </dgm:pt>
    <dgm:pt modelId="{D21EEBB6-942B-471C-9CE9-37D2A3497268}" type="parTrans" cxnId="{039FF4BE-99E2-4ECE-B736-42C0BBDA3689}">
      <dgm:prSet/>
      <dgm:spPr/>
      <dgm:t>
        <a:bodyPr/>
        <a:lstStyle/>
        <a:p>
          <a:endParaRPr lang="en-US"/>
        </a:p>
      </dgm:t>
    </dgm:pt>
    <dgm:pt modelId="{5F7B4984-B315-411C-8AF8-A87944F6C819}" type="sibTrans" cxnId="{039FF4BE-99E2-4ECE-B736-42C0BBDA3689}">
      <dgm:prSet/>
      <dgm:spPr/>
      <dgm:t>
        <a:bodyPr/>
        <a:lstStyle/>
        <a:p>
          <a:endParaRPr lang="en-US" sz="2000" b="1"/>
        </a:p>
      </dgm:t>
    </dgm:pt>
    <dgm:pt modelId="{C208C323-6E0B-4053-844E-F9E57835E2D3}">
      <dgm:prSet phldrT="[Text]" custT="1"/>
      <dgm:spPr/>
      <dgm:t>
        <a:bodyPr/>
        <a:lstStyle/>
        <a:p>
          <a:r>
            <a:rPr lang="en-US" sz="1400" b="1" dirty="0"/>
            <a:t>ILO</a:t>
          </a:r>
          <a:r>
            <a:rPr lang="en-US" sz="1400" b="1" baseline="0" dirty="0"/>
            <a:t> </a:t>
          </a:r>
          <a:endParaRPr lang="en-US" sz="1400" b="1" dirty="0"/>
        </a:p>
      </dgm:t>
    </dgm:pt>
    <dgm:pt modelId="{A60AA58D-6532-4531-B180-D1BC6A9B1DA4}" type="parTrans" cxnId="{B2A84272-46C3-4256-8E50-CC1266B5EBF9}">
      <dgm:prSet/>
      <dgm:spPr/>
      <dgm:t>
        <a:bodyPr/>
        <a:lstStyle/>
        <a:p>
          <a:endParaRPr lang="en-US"/>
        </a:p>
      </dgm:t>
    </dgm:pt>
    <dgm:pt modelId="{DC4AA6D0-EA18-412C-944A-E04B2B43BAA5}" type="sibTrans" cxnId="{B2A84272-46C3-4256-8E50-CC1266B5EBF9}">
      <dgm:prSet/>
      <dgm:spPr/>
      <dgm:t>
        <a:bodyPr/>
        <a:lstStyle/>
        <a:p>
          <a:endParaRPr lang="en-US" sz="2000" b="1"/>
        </a:p>
      </dgm:t>
    </dgm:pt>
    <dgm:pt modelId="{4206EC38-AB0A-43DF-B2A6-26A8B86575CE}">
      <dgm:prSet phldrT="[Text]" custT="1"/>
      <dgm:spPr/>
      <dgm:t>
        <a:bodyPr/>
        <a:lstStyle/>
        <a:p>
          <a:r>
            <a:rPr lang="en-US" sz="1400" b="1" baseline="0" dirty="0"/>
            <a:t>UN  Working Group on Business &amp; Human Rights</a:t>
          </a:r>
          <a:endParaRPr lang="en-US" sz="1400" b="1" dirty="0"/>
        </a:p>
      </dgm:t>
    </dgm:pt>
    <dgm:pt modelId="{EC48C684-6409-4DF0-940E-58D66B3E60CC}" type="parTrans" cxnId="{9603BC14-C85C-4BEB-8909-50E2197F168D}">
      <dgm:prSet/>
      <dgm:spPr/>
      <dgm:t>
        <a:bodyPr/>
        <a:lstStyle/>
        <a:p>
          <a:endParaRPr lang="en-US"/>
        </a:p>
      </dgm:t>
    </dgm:pt>
    <dgm:pt modelId="{8D2F0BDD-4A58-46AA-887B-EB61D537615D}" type="sibTrans" cxnId="{9603BC14-C85C-4BEB-8909-50E2197F168D}">
      <dgm:prSet/>
      <dgm:spPr/>
      <dgm:t>
        <a:bodyPr/>
        <a:lstStyle/>
        <a:p>
          <a:endParaRPr lang="en-US" sz="2000" b="1"/>
        </a:p>
      </dgm:t>
    </dgm:pt>
    <dgm:pt modelId="{DB661B78-022D-46D5-B9C8-61F104512671}" type="pres">
      <dgm:prSet presAssocID="{7E691675-5594-4369-9410-FACE29C5B813}" presName="Name0" presStyleCnt="0">
        <dgm:presLayoutVars>
          <dgm:chMax val="1"/>
          <dgm:dir/>
          <dgm:animLvl val="ctr"/>
          <dgm:resizeHandles val="exact"/>
        </dgm:presLayoutVars>
      </dgm:prSet>
      <dgm:spPr/>
    </dgm:pt>
    <dgm:pt modelId="{66A4B662-CD9A-456D-B02D-63F09D6BC72D}" type="pres">
      <dgm:prSet presAssocID="{F52DE196-69F1-430A-BD8F-D621D0CC2632}" presName="centerShape" presStyleLbl="node0" presStyleIdx="0" presStyleCnt="1" custScaleX="67581" custScaleY="64718" custLinFactNeighborX="-1376" custLinFactNeighborY="-3454"/>
      <dgm:spPr/>
    </dgm:pt>
    <dgm:pt modelId="{091BF5D8-8110-487B-9877-C58E7430BD41}" type="pres">
      <dgm:prSet presAssocID="{8437967B-19CC-4E07-9146-28AC8A55FFA4}" presName="node" presStyleLbl="node1" presStyleIdx="0" presStyleCnt="6" custScaleX="116574" custScaleY="122678">
        <dgm:presLayoutVars>
          <dgm:bulletEnabled val="1"/>
        </dgm:presLayoutVars>
      </dgm:prSet>
      <dgm:spPr/>
    </dgm:pt>
    <dgm:pt modelId="{CDB11D82-44BD-47FE-ABCC-8DA68DA58250}" type="pres">
      <dgm:prSet presAssocID="{8437967B-19CC-4E07-9146-28AC8A55FFA4}" presName="dummy" presStyleCnt="0"/>
      <dgm:spPr/>
    </dgm:pt>
    <dgm:pt modelId="{85D7630E-B385-4224-A70C-367514FA4ED4}" type="pres">
      <dgm:prSet presAssocID="{AD16CE98-9C1A-4018-9262-64DF47A3454C}" presName="sibTrans" presStyleLbl="sibTrans2D1" presStyleIdx="0" presStyleCnt="6"/>
      <dgm:spPr/>
    </dgm:pt>
    <dgm:pt modelId="{12E2BD70-4365-46C0-852B-C64984111B46}" type="pres">
      <dgm:prSet presAssocID="{C208C323-6E0B-4053-844E-F9E57835E2D3}" presName="node" presStyleLbl="node1" presStyleIdx="1" presStyleCnt="6" custScaleX="119056" custScaleY="113881">
        <dgm:presLayoutVars>
          <dgm:bulletEnabled val="1"/>
        </dgm:presLayoutVars>
      </dgm:prSet>
      <dgm:spPr/>
    </dgm:pt>
    <dgm:pt modelId="{BEBD452C-45C3-4977-AADE-255151BD3B33}" type="pres">
      <dgm:prSet presAssocID="{C208C323-6E0B-4053-844E-F9E57835E2D3}" presName="dummy" presStyleCnt="0"/>
      <dgm:spPr/>
    </dgm:pt>
    <dgm:pt modelId="{CE99A830-67EB-4DC4-A324-C3158FE899BD}" type="pres">
      <dgm:prSet presAssocID="{DC4AA6D0-EA18-412C-944A-E04B2B43BAA5}" presName="sibTrans" presStyleLbl="sibTrans2D1" presStyleIdx="1" presStyleCnt="6"/>
      <dgm:spPr/>
    </dgm:pt>
    <dgm:pt modelId="{FBF7AC57-8D62-47F1-8409-E70C2DECDE68}" type="pres">
      <dgm:prSet presAssocID="{125EF01F-2C9F-47FE-941E-7FACA8204698}" presName="node" presStyleLbl="node1" presStyleIdx="2" presStyleCnt="6">
        <dgm:presLayoutVars>
          <dgm:bulletEnabled val="1"/>
        </dgm:presLayoutVars>
      </dgm:prSet>
      <dgm:spPr/>
    </dgm:pt>
    <dgm:pt modelId="{CE9E66EF-5370-4FA4-9A1F-C42DC7DF8C11}" type="pres">
      <dgm:prSet presAssocID="{125EF01F-2C9F-47FE-941E-7FACA8204698}" presName="dummy" presStyleCnt="0"/>
      <dgm:spPr/>
    </dgm:pt>
    <dgm:pt modelId="{7C79982A-E13D-4957-80C1-66FFAC066EC7}" type="pres">
      <dgm:prSet presAssocID="{9FD7CDFB-DF81-4371-968B-1A11277B06F0}" presName="sibTrans" presStyleLbl="sibTrans2D1" presStyleIdx="2" presStyleCnt="6"/>
      <dgm:spPr/>
    </dgm:pt>
    <dgm:pt modelId="{EC894F5D-7D54-4DD8-A323-6C4326EFF6AF}" type="pres">
      <dgm:prSet presAssocID="{5D531999-BBF5-4BDA-A1CC-0F0EDC8B2BF5}" presName="node" presStyleLbl="node1" presStyleIdx="3" presStyleCnt="6" custRadScaleRad="96825" custRadScaleInc="-1607">
        <dgm:presLayoutVars>
          <dgm:bulletEnabled val="1"/>
        </dgm:presLayoutVars>
      </dgm:prSet>
      <dgm:spPr/>
    </dgm:pt>
    <dgm:pt modelId="{D8BD2E39-897B-493F-9103-20032E03AAFA}" type="pres">
      <dgm:prSet presAssocID="{5D531999-BBF5-4BDA-A1CC-0F0EDC8B2BF5}" presName="dummy" presStyleCnt="0"/>
      <dgm:spPr/>
    </dgm:pt>
    <dgm:pt modelId="{9298429A-4168-45E1-974F-1AA78618153A}" type="pres">
      <dgm:prSet presAssocID="{19A87E0A-0ECF-4C52-A78A-78F46E30137F}" presName="sibTrans" presStyleLbl="sibTrans2D1" presStyleIdx="3" presStyleCnt="6"/>
      <dgm:spPr/>
    </dgm:pt>
    <dgm:pt modelId="{E3FD1DF1-4EFC-4DDF-845B-6D42D78C443E}" type="pres">
      <dgm:prSet presAssocID="{4206EC38-AB0A-43DF-B2A6-26A8B86575CE}" presName="node" presStyleLbl="node1" presStyleIdx="4" presStyleCnt="6" custRadScaleRad="96825" custRadScaleInc="-1607">
        <dgm:presLayoutVars>
          <dgm:bulletEnabled val="1"/>
        </dgm:presLayoutVars>
      </dgm:prSet>
      <dgm:spPr/>
    </dgm:pt>
    <dgm:pt modelId="{1FFC307E-BD2C-4143-80BB-6B9F741038BF}" type="pres">
      <dgm:prSet presAssocID="{4206EC38-AB0A-43DF-B2A6-26A8B86575CE}" presName="dummy" presStyleCnt="0"/>
      <dgm:spPr/>
    </dgm:pt>
    <dgm:pt modelId="{CF67F3CC-1734-45D2-A77C-A22333591F82}" type="pres">
      <dgm:prSet presAssocID="{8D2F0BDD-4A58-46AA-887B-EB61D537615D}" presName="sibTrans" presStyleLbl="sibTrans2D1" presStyleIdx="4" presStyleCnt="6" custLinFactNeighborY="0"/>
      <dgm:spPr/>
    </dgm:pt>
    <dgm:pt modelId="{BFBD1812-2270-489C-A8CB-055204C967CF}" type="pres">
      <dgm:prSet presAssocID="{07553406-F23E-4329-BDA3-8BFA6E08D294}" presName="node" presStyleLbl="node1" presStyleIdx="5" presStyleCnt="6" custRadScaleRad="98316" custRadScaleInc="3563">
        <dgm:presLayoutVars>
          <dgm:bulletEnabled val="1"/>
        </dgm:presLayoutVars>
      </dgm:prSet>
      <dgm:spPr/>
    </dgm:pt>
    <dgm:pt modelId="{300B60D7-70D6-4693-B198-FEE9A03FE6A3}" type="pres">
      <dgm:prSet presAssocID="{07553406-F23E-4329-BDA3-8BFA6E08D294}" presName="dummy" presStyleCnt="0"/>
      <dgm:spPr/>
    </dgm:pt>
    <dgm:pt modelId="{B86F0D14-EF2F-4A72-8EAA-67C2A9E3F531}" type="pres">
      <dgm:prSet presAssocID="{5F7B4984-B315-411C-8AF8-A87944F6C819}" presName="sibTrans" presStyleLbl="sibTrans2D1" presStyleIdx="5" presStyleCnt="6" custLinFactNeighborY="0"/>
      <dgm:spPr/>
    </dgm:pt>
  </dgm:ptLst>
  <dgm:cxnLst>
    <dgm:cxn modelId="{AF313900-68BA-4621-B58B-0980FF331874}" type="presOf" srcId="{F52DE196-69F1-430A-BD8F-D621D0CC2632}" destId="{66A4B662-CD9A-456D-B02D-63F09D6BC72D}" srcOrd="0" destOrd="0" presId="urn:microsoft.com/office/officeart/2005/8/layout/radial6"/>
    <dgm:cxn modelId="{66705602-BC6C-4969-987B-C016C506A7AB}" type="presOf" srcId="{AD16CE98-9C1A-4018-9262-64DF47A3454C}" destId="{85D7630E-B385-4224-A70C-367514FA4ED4}" srcOrd="0" destOrd="0" presId="urn:microsoft.com/office/officeart/2005/8/layout/radial6"/>
    <dgm:cxn modelId="{5B7EA309-3F88-4B8C-AEC1-92FDD8B1A8B2}" type="presOf" srcId="{8437967B-19CC-4E07-9146-28AC8A55FFA4}" destId="{091BF5D8-8110-487B-9877-C58E7430BD41}" srcOrd="0" destOrd="0" presId="urn:microsoft.com/office/officeart/2005/8/layout/radial6"/>
    <dgm:cxn modelId="{4842900B-FD34-4775-9DE6-FD82E0D5F4FD}" type="presOf" srcId="{C208C323-6E0B-4053-844E-F9E57835E2D3}" destId="{12E2BD70-4365-46C0-852B-C64984111B46}" srcOrd="0" destOrd="0" presId="urn:microsoft.com/office/officeart/2005/8/layout/radial6"/>
    <dgm:cxn modelId="{BC1A0311-957C-475B-8085-407B18457609}" type="presOf" srcId="{19A87E0A-0ECF-4C52-A78A-78F46E30137F}" destId="{9298429A-4168-45E1-974F-1AA78618153A}" srcOrd="0" destOrd="0" presId="urn:microsoft.com/office/officeart/2005/8/layout/radial6"/>
    <dgm:cxn modelId="{9603BC14-C85C-4BEB-8909-50E2197F168D}" srcId="{F52DE196-69F1-430A-BD8F-D621D0CC2632}" destId="{4206EC38-AB0A-43DF-B2A6-26A8B86575CE}" srcOrd="4" destOrd="0" parTransId="{EC48C684-6409-4DF0-940E-58D66B3E60CC}" sibTransId="{8D2F0BDD-4A58-46AA-887B-EB61D537615D}"/>
    <dgm:cxn modelId="{16BCFB27-C98D-46CA-B545-C3A5241132B4}" srcId="{F52DE196-69F1-430A-BD8F-D621D0CC2632}" destId="{8437967B-19CC-4E07-9146-28AC8A55FFA4}" srcOrd="0" destOrd="0" parTransId="{B2AF29D3-0081-4AF7-AFE5-9A1A7855FC9C}" sibTransId="{AD16CE98-9C1A-4018-9262-64DF47A3454C}"/>
    <dgm:cxn modelId="{A090C963-E056-4E33-A35C-649880FC066D}" type="presOf" srcId="{7E691675-5594-4369-9410-FACE29C5B813}" destId="{DB661B78-022D-46D5-B9C8-61F104512671}" srcOrd="0" destOrd="0" presId="urn:microsoft.com/office/officeart/2005/8/layout/radial6"/>
    <dgm:cxn modelId="{571A0F4A-A77D-4EDF-8A36-C77C775A4D92}" type="presOf" srcId="{9FD7CDFB-DF81-4371-968B-1A11277B06F0}" destId="{7C79982A-E13D-4957-80C1-66FFAC066EC7}" srcOrd="0" destOrd="0" presId="urn:microsoft.com/office/officeart/2005/8/layout/radial6"/>
    <dgm:cxn modelId="{5C1D836C-FEB3-4E66-A0F8-7D3FDBAA07E0}" srcId="{7E691675-5594-4369-9410-FACE29C5B813}" destId="{F52DE196-69F1-430A-BD8F-D621D0CC2632}" srcOrd="0" destOrd="0" parTransId="{BAEAFA26-25E2-450E-BB10-87298465C262}" sibTransId="{E7358B1D-9916-45D3-8547-5E853D55CE00}"/>
    <dgm:cxn modelId="{2554B74D-2747-445E-9836-B4F825F03C35}" type="presOf" srcId="{8D2F0BDD-4A58-46AA-887B-EB61D537615D}" destId="{CF67F3CC-1734-45D2-A77C-A22333591F82}" srcOrd="0" destOrd="0" presId="urn:microsoft.com/office/officeart/2005/8/layout/radial6"/>
    <dgm:cxn modelId="{B2A84272-46C3-4256-8E50-CC1266B5EBF9}" srcId="{F52DE196-69F1-430A-BD8F-D621D0CC2632}" destId="{C208C323-6E0B-4053-844E-F9E57835E2D3}" srcOrd="1" destOrd="0" parTransId="{A60AA58D-6532-4531-B180-D1BC6A9B1DA4}" sibTransId="{DC4AA6D0-EA18-412C-944A-E04B2B43BAA5}"/>
    <dgm:cxn modelId="{AA6835A9-BD5C-4FE7-8519-0798C181DD34}" type="presOf" srcId="{5D531999-BBF5-4BDA-A1CC-0F0EDC8B2BF5}" destId="{EC894F5D-7D54-4DD8-A323-6C4326EFF6AF}" srcOrd="0" destOrd="0" presId="urn:microsoft.com/office/officeart/2005/8/layout/radial6"/>
    <dgm:cxn modelId="{E530C2B0-8FF0-47B0-BE41-D02515F0D4CB}" type="presOf" srcId="{5F7B4984-B315-411C-8AF8-A87944F6C819}" destId="{B86F0D14-EF2F-4A72-8EAA-67C2A9E3F531}" srcOrd="0" destOrd="0" presId="urn:microsoft.com/office/officeart/2005/8/layout/radial6"/>
    <dgm:cxn modelId="{039FF4BE-99E2-4ECE-B736-42C0BBDA3689}" srcId="{F52DE196-69F1-430A-BD8F-D621D0CC2632}" destId="{07553406-F23E-4329-BDA3-8BFA6E08D294}" srcOrd="5" destOrd="0" parTransId="{D21EEBB6-942B-471C-9CE9-37D2A3497268}" sibTransId="{5F7B4984-B315-411C-8AF8-A87944F6C819}"/>
    <dgm:cxn modelId="{2E4BB7C4-DB08-423C-B081-725A1685B390}" srcId="{F52DE196-69F1-430A-BD8F-D621D0CC2632}" destId="{125EF01F-2C9F-47FE-941E-7FACA8204698}" srcOrd="2" destOrd="0" parTransId="{C6554018-54D3-477B-A96A-A4285C94A41A}" sibTransId="{9FD7CDFB-DF81-4371-968B-1A11277B06F0}"/>
    <dgm:cxn modelId="{A634E0C6-A102-4992-9C00-2B98A7736EF7}" type="presOf" srcId="{07553406-F23E-4329-BDA3-8BFA6E08D294}" destId="{BFBD1812-2270-489C-A8CB-055204C967CF}" srcOrd="0" destOrd="0" presId="urn:microsoft.com/office/officeart/2005/8/layout/radial6"/>
    <dgm:cxn modelId="{A8DBBDCA-38EA-40F7-8264-37D51CA59257}" type="presOf" srcId="{DC4AA6D0-EA18-412C-944A-E04B2B43BAA5}" destId="{CE99A830-67EB-4DC4-A324-C3158FE899BD}" srcOrd="0" destOrd="0" presId="urn:microsoft.com/office/officeart/2005/8/layout/radial6"/>
    <dgm:cxn modelId="{4EA6E5E0-4F6B-420A-BABA-6AFD55B28F79}" type="presOf" srcId="{125EF01F-2C9F-47FE-941E-7FACA8204698}" destId="{FBF7AC57-8D62-47F1-8409-E70C2DECDE68}" srcOrd="0" destOrd="0" presId="urn:microsoft.com/office/officeart/2005/8/layout/radial6"/>
    <dgm:cxn modelId="{E8BBB9F0-5D4D-419D-992A-1E7D3C84DAE2}" srcId="{F52DE196-69F1-430A-BD8F-D621D0CC2632}" destId="{5D531999-BBF5-4BDA-A1CC-0F0EDC8B2BF5}" srcOrd="3" destOrd="0" parTransId="{586496A5-E002-4D43-B951-48A9DCE2EDC5}" sibTransId="{19A87E0A-0ECF-4C52-A78A-78F46E30137F}"/>
    <dgm:cxn modelId="{6D526EF8-77C7-42DD-9A40-74C544639915}" type="presOf" srcId="{4206EC38-AB0A-43DF-B2A6-26A8B86575CE}" destId="{E3FD1DF1-4EFC-4DDF-845B-6D42D78C443E}" srcOrd="0" destOrd="0" presId="urn:microsoft.com/office/officeart/2005/8/layout/radial6"/>
    <dgm:cxn modelId="{7A4F5E81-2450-46F6-9870-C72FCACF3A77}" type="presParOf" srcId="{DB661B78-022D-46D5-B9C8-61F104512671}" destId="{66A4B662-CD9A-456D-B02D-63F09D6BC72D}" srcOrd="0" destOrd="0" presId="urn:microsoft.com/office/officeart/2005/8/layout/radial6"/>
    <dgm:cxn modelId="{D2ED0AC1-DF61-43E3-B0A8-1E3706E819CD}" type="presParOf" srcId="{DB661B78-022D-46D5-B9C8-61F104512671}" destId="{091BF5D8-8110-487B-9877-C58E7430BD41}" srcOrd="1" destOrd="0" presId="urn:microsoft.com/office/officeart/2005/8/layout/radial6"/>
    <dgm:cxn modelId="{19AA8DB7-DAA7-4EFD-91C7-C910B4D2A6F3}" type="presParOf" srcId="{DB661B78-022D-46D5-B9C8-61F104512671}" destId="{CDB11D82-44BD-47FE-ABCC-8DA68DA58250}" srcOrd="2" destOrd="0" presId="urn:microsoft.com/office/officeart/2005/8/layout/radial6"/>
    <dgm:cxn modelId="{6631FBFC-13A5-4A20-85B7-3B64980D21B6}" type="presParOf" srcId="{DB661B78-022D-46D5-B9C8-61F104512671}" destId="{85D7630E-B385-4224-A70C-367514FA4ED4}" srcOrd="3" destOrd="0" presId="urn:microsoft.com/office/officeart/2005/8/layout/radial6"/>
    <dgm:cxn modelId="{A71C5F66-B1E5-4CA9-8C00-F198C4CDC503}" type="presParOf" srcId="{DB661B78-022D-46D5-B9C8-61F104512671}" destId="{12E2BD70-4365-46C0-852B-C64984111B46}" srcOrd="4" destOrd="0" presId="urn:microsoft.com/office/officeart/2005/8/layout/radial6"/>
    <dgm:cxn modelId="{06C8BB47-DDDB-4A86-A828-96EEAC847B42}" type="presParOf" srcId="{DB661B78-022D-46D5-B9C8-61F104512671}" destId="{BEBD452C-45C3-4977-AADE-255151BD3B33}" srcOrd="5" destOrd="0" presId="urn:microsoft.com/office/officeart/2005/8/layout/radial6"/>
    <dgm:cxn modelId="{A8BCA411-4A67-4C75-B29D-EE5A508F7A83}" type="presParOf" srcId="{DB661B78-022D-46D5-B9C8-61F104512671}" destId="{CE99A830-67EB-4DC4-A324-C3158FE899BD}" srcOrd="6" destOrd="0" presId="urn:microsoft.com/office/officeart/2005/8/layout/radial6"/>
    <dgm:cxn modelId="{73EC2832-C455-4826-A50C-4C17FADCFAA5}" type="presParOf" srcId="{DB661B78-022D-46D5-B9C8-61F104512671}" destId="{FBF7AC57-8D62-47F1-8409-E70C2DECDE68}" srcOrd="7" destOrd="0" presId="urn:microsoft.com/office/officeart/2005/8/layout/radial6"/>
    <dgm:cxn modelId="{9FCF461B-44F0-446D-B1D9-4E69AD06B726}" type="presParOf" srcId="{DB661B78-022D-46D5-B9C8-61F104512671}" destId="{CE9E66EF-5370-4FA4-9A1F-C42DC7DF8C11}" srcOrd="8" destOrd="0" presId="urn:microsoft.com/office/officeart/2005/8/layout/radial6"/>
    <dgm:cxn modelId="{055655D7-7C24-43B1-97CF-E5062970C110}" type="presParOf" srcId="{DB661B78-022D-46D5-B9C8-61F104512671}" destId="{7C79982A-E13D-4957-80C1-66FFAC066EC7}" srcOrd="9" destOrd="0" presId="urn:microsoft.com/office/officeart/2005/8/layout/radial6"/>
    <dgm:cxn modelId="{59F4D67A-09B5-4E51-8B92-635E7F0B5A21}" type="presParOf" srcId="{DB661B78-022D-46D5-B9C8-61F104512671}" destId="{EC894F5D-7D54-4DD8-A323-6C4326EFF6AF}" srcOrd="10" destOrd="0" presId="urn:microsoft.com/office/officeart/2005/8/layout/radial6"/>
    <dgm:cxn modelId="{20C61F38-D297-4CFA-8F06-1F0FDF3E9B8C}" type="presParOf" srcId="{DB661B78-022D-46D5-B9C8-61F104512671}" destId="{D8BD2E39-897B-493F-9103-20032E03AAFA}" srcOrd="11" destOrd="0" presId="urn:microsoft.com/office/officeart/2005/8/layout/radial6"/>
    <dgm:cxn modelId="{29ED6231-DB59-48CF-A919-F161CB825C6D}" type="presParOf" srcId="{DB661B78-022D-46D5-B9C8-61F104512671}" destId="{9298429A-4168-45E1-974F-1AA78618153A}" srcOrd="12" destOrd="0" presId="urn:microsoft.com/office/officeart/2005/8/layout/radial6"/>
    <dgm:cxn modelId="{BAF38029-E51A-4CE6-8ABD-F8CCF3F15B9A}" type="presParOf" srcId="{DB661B78-022D-46D5-B9C8-61F104512671}" destId="{E3FD1DF1-4EFC-4DDF-845B-6D42D78C443E}" srcOrd="13" destOrd="0" presId="urn:microsoft.com/office/officeart/2005/8/layout/radial6"/>
    <dgm:cxn modelId="{33EB5A2D-1DD2-4E5A-BAC7-23D46B1BE7E9}" type="presParOf" srcId="{DB661B78-022D-46D5-B9C8-61F104512671}" destId="{1FFC307E-BD2C-4143-80BB-6B9F741038BF}" srcOrd="14" destOrd="0" presId="urn:microsoft.com/office/officeart/2005/8/layout/radial6"/>
    <dgm:cxn modelId="{DA845A56-93FA-4DF8-AD10-A4D8129D8EDE}" type="presParOf" srcId="{DB661B78-022D-46D5-B9C8-61F104512671}" destId="{CF67F3CC-1734-45D2-A77C-A22333591F82}" srcOrd="15" destOrd="0" presId="urn:microsoft.com/office/officeart/2005/8/layout/radial6"/>
    <dgm:cxn modelId="{86CFCB5B-EAD0-47BC-BCAF-07376E3DCEDF}" type="presParOf" srcId="{DB661B78-022D-46D5-B9C8-61F104512671}" destId="{BFBD1812-2270-489C-A8CB-055204C967CF}" srcOrd="16" destOrd="0" presId="urn:microsoft.com/office/officeart/2005/8/layout/radial6"/>
    <dgm:cxn modelId="{E5486B11-37ED-4D7B-A147-6724ECE09527}" type="presParOf" srcId="{DB661B78-022D-46D5-B9C8-61F104512671}" destId="{300B60D7-70D6-4693-B198-FEE9A03FE6A3}" srcOrd="17" destOrd="0" presId="urn:microsoft.com/office/officeart/2005/8/layout/radial6"/>
    <dgm:cxn modelId="{63A0B454-92EF-43D3-B627-D8AD1863D319}" type="presParOf" srcId="{DB661B78-022D-46D5-B9C8-61F104512671}" destId="{B86F0D14-EF2F-4A72-8EAA-67C2A9E3F531}"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4ACD8-4C70-4314-AD6E-CCDE82F03318}" type="doc">
      <dgm:prSet loTypeId="urn:microsoft.com/office/officeart/2005/8/layout/gear1" loCatId="relationship" qsTypeId="urn:microsoft.com/office/officeart/2005/8/quickstyle/simple1" qsCatId="simple" csTypeId="urn:microsoft.com/office/officeart/2005/8/colors/accent1_5" csCatId="accent1" phldr="1"/>
      <dgm:spPr/>
    </dgm:pt>
    <dgm:pt modelId="{B82EC6B9-0CF3-4BC9-AAD6-C2A17E5A6AB0}">
      <dgm:prSet phldrT="[Text]"/>
      <dgm:spPr/>
      <dgm:t>
        <a:bodyPr/>
        <a:lstStyle/>
        <a:p>
          <a:r>
            <a:rPr lang="en-US" b="1" dirty="0">
              <a:solidFill>
                <a:schemeClr val="bg1"/>
              </a:solidFill>
            </a:rPr>
            <a:t>Fair</a:t>
          </a:r>
          <a:r>
            <a:rPr lang="en-US" b="1" baseline="0" dirty="0">
              <a:solidFill>
                <a:schemeClr val="bg1"/>
              </a:solidFill>
            </a:rPr>
            <a:t> </a:t>
          </a:r>
        </a:p>
        <a:p>
          <a:r>
            <a:rPr lang="en-US" b="1" baseline="0" dirty="0">
              <a:solidFill>
                <a:schemeClr val="bg1"/>
              </a:solidFill>
            </a:rPr>
            <a:t>operating </a:t>
          </a:r>
        </a:p>
        <a:p>
          <a:r>
            <a:rPr lang="en-US" b="1" baseline="0" dirty="0">
              <a:solidFill>
                <a:schemeClr val="bg1"/>
              </a:solidFill>
            </a:rPr>
            <a:t>practices</a:t>
          </a:r>
          <a:endParaRPr lang="en-GB" b="1" dirty="0">
            <a:solidFill>
              <a:schemeClr val="bg1"/>
            </a:solidFill>
          </a:endParaRPr>
        </a:p>
      </dgm:t>
    </dgm:pt>
    <dgm:pt modelId="{536F6186-DA8D-4699-BDF8-A5D90B8F1135}" type="parTrans" cxnId="{2F21C65F-6ECB-4483-88B9-25178BF5FD51}">
      <dgm:prSet/>
      <dgm:spPr/>
      <dgm:t>
        <a:bodyPr/>
        <a:lstStyle/>
        <a:p>
          <a:endParaRPr lang="en-GB"/>
        </a:p>
      </dgm:t>
    </dgm:pt>
    <dgm:pt modelId="{CF00EFA5-3A8E-402C-B1CC-2238A94436B8}" type="sibTrans" cxnId="{2F21C65F-6ECB-4483-88B9-25178BF5FD51}">
      <dgm:prSet/>
      <dgm:spPr/>
      <dgm:t>
        <a:bodyPr/>
        <a:lstStyle/>
        <a:p>
          <a:endParaRPr lang="en-GB"/>
        </a:p>
      </dgm:t>
    </dgm:pt>
    <dgm:pt modelId="{5A16D806-B73D-4EE0-8910-1D94CBC2CC54}">
      <dgm:prSet phldrT="[Text]"/>
      <dgm:spPr/>
      <dgm:t>
        <a:bodyPr/>
        <a:lstStyle/>
        <a:p>
          <a:r>
            <a:rPr lang="en-US" b="1" dirty="0">
              <a:solidFill>
                <a:schemeClr val="bg1"/>
              </a:solidFill>
            </a:rPr>
            <a:t>Good community relations</a:t>
          </a:r>
          <a:endParaRPr lang="en-GB" b="1" dirty="0">
            <a:solidFill>
              <a:schemeClr val="bg1"/>
            </a:solidFill>
          </a:endParaRPr>
        </a:p>
      </dgm:t>
    </dgm:pt>
    <dgm:pt modelId="{6FF8B874-613D-468C-904C-01AD3796B8A7}" type="parTrans" cxnId="{41332BB2-E950-4C36-BFD2-35B673D51AE9}">
      <dgm:prSet/>
      <dgm:spPr/>
      <dgm:t>
        <a:bodyPr/>
        <a:lstStyle/>
        <a:p>
          <a:endParaRPr lang="en-GB"/>
        </a:p>
      </dgm:t>
    </dgm:pt>
    <dgm:pt modelId="{2708A207-7D08-40BE-ADE2-BA0B2D4E61B9}" type="sibTrans" cxnId="{41332BB2-E950-4C36-BFD2-35B673D51AE9}">
      <dgm:prSet/>
      <dgm:spPr/>
      <dgm:t>
        <a:bodyPr/>
        <a:lstStyle/>
        <a:p>
          <a:endParaRPr lang="en-GB"/>
        </a:p>
      </dgm:t>
    </dgm:pt>
    <dgm:pt modelId="{07568367-E7F7-4626-9303-CB4366F94707}">
      <dgm:prSet phldrT="[Text]"/>
      <dgm:spPr/>
      <dgm:t>
        <a:bodyPr/>
        <a:lstStyle/>
        <a:p>
          <a:r>
            <a:rPr lang="en-US" b="1" dirty="0">
              <a:solidFill>
                <a:schemeClr val="bg1"/>
              </a:solidFill>
            </a:rPr>
            <a:t>Loyalty of workers and customers</a:t>
          </a:r>
          <a:endParaRPr lang="en-GB" b="1" dirty="0">
            <a:solidFill>
              <a:schemeClr val="bg1"/>
            </a:solidFill>
          </a:endParaRPr>
        </a:p>
      </dgm:t>
    </dgm:pt>
    <dgm:pt modelId="{6A9A9EE5-83AA-4908-B6B5-EBFB3BD19A4A}" type="parTrans" cxnId="{9D084D90-F1A5-4286-BBFD-46BDF06F1B5D}">
      <dgm:prSet/>
      <dgm:spPr/>
      <dgm:t>
        <a:bodyPr/>
        <a:lstStyle/>
        <a:p>
          <a:endParaRPr lang="en-GB"/>
        </a:p>
      </dgm:t>
    </dgm:pt>
    <dgm:pt modelId="{4B715C65-D7A4-4688-8D51-C88A3C97B19C}" type="sibTrans" cxnId="{9D084D90-F1A5-4286-BBFD-46BDF06F1B5D}">
      <dgm:prSet/>
      <dgm:spPr/>
      <dgm:t>
        <a:bodyPr/>
        <a:lstStyle/>
        <a:p>
          <a:endParaRPr lang="en-GB"/>
        </a:p>
      </dgm:t>
    </dgm:pt>
    <dgm:pt modelId="{7C11B94A-BA46-42C7-85B8-1BBB51D68C11}" type="pres">
      <dgm:prSet presAssocID="{4034ACD8-4C70-4314-AD6E-CCDE82F03318}" presName="composite" presStyleCnt="0">
        <dgm:presLayoutVars>
          <dgm:chMax val="3"/>
          <dgm:animLvl val="lvl"/>
          <dgm:resizeHandles val="exact"/>
        </dgm:presLayoutVars>
      </dgm:prSet>
      <dgm:spPr/>
    </dgm:pt>
    <dgm:pt modelId="{2C98CB10-9321-43FF-A695-20C8A01E767D}" type="pres">
      <dgm:prSet presAssocID="{B82EC6B9-0CF3-4BC9-AAD6-C2A17E5A6AB0}" presName="gear1" presStyleLbl="node1" presStyleIdx="0" presStyleCnt="3" custLinFactNeighborX="-1341" custLinFactNeighborY="-1341">
        <dgm:presLayoutVars>
          <dgm:chMax val="1"/>
          <dgm:bulletEnabled val="1"/>
        </dgm:presLayoutVars>
      </dgm:prSet>
      <dgm:spPr/>
    </dgm:pt>
    <dgm:pt modelId="{01C1D8CE-B337-47BF-9A73-DDCB83D69C49}" type="pres">
      <dgm:prSet presAssocID="{B82EC6B9-0CF3-4BC9-AAD6-C2A17E5A6AB0}" presName="gear1srcNode" presStyleLbl="node1" presStyleIdx="0" presStyleCnt="3"/>
      <dgm:spPr/>
    </dgm:pt>
    <dgm:pt modelId="{940D8B80-034B-4879-A724-0B6809DA24FB}" type="pres">
      <dgm:prSet presAssocID="{B82EC6B9-0CF3-4BC9-AAD6-C2A17E5A6AB0}" presName="gear1dstNode" presStyleLbl="node1" presStyleIdx="0" presStyleCnt="3"/>
      <dgm:spPr/>
    </dgm:pt>
    <dgm:pt modelId="{0C2A3955-765F-4833-AF31-F51E86151E6F}" type="pres">
      <dgm:prSet presAssocID="{5A16D806-B73D-4EE0-8910-1D94CBC2CC54}" presName="gear2" presStyleLbl="node1" presStyleIdx="1" presStyleCnt="3">
        <dgm:presLayoutVars>
          <dgm:chMax val="1"/>
          <dgm:bulletEnabled val="1"/>
        </dgm:presLayoutVars>
      </dgm:prSet>
      <dgm:spPr/>
    </dgm:pt>
    <dgm:pt modelId="{0D83A14D-1B8C-4F9A-AC2E-B740A42FB355}" type="pres">
      <dgm:prSet presAssocID="{5A16D806-B73D-4EE0-8910-1D94CBC2CC54}" presName="gear2srcNode" presStyleLbl="node1" presStyleIdx="1" presStyleCnt="3"/>
      <dgm:spPr/>
    </dgm:pt>
    <dgm:pt modelId="{0883DFAF-6C5B-48D5-844F-4E69C463897E}" type="pres">
      <dgm:prSet presAssocID="{5A16D806-B73D-4EE0-8910-1D94CBC2CC54}" presName="gear2dstNode" presStyleLbl="node1" presStyleIdx="1" presStyleCnt="3"/>
      <dgm:spPr/>
    </dgm:pt>
    <dgm:pt modelId="{BEDD9B87-2022-4588-8491-ADAC8DEB1135}" type="pres">
      <dgm:prSet presAssocID="{07568367-E7F7-4626-9303-CB4366F94707}" presName="gear3" presStyleLbl="node1" presStyleIdx="2" presStyleCnt="3"/>
      <dgm:spPr/>
    </dgm:pt>
    <dgm:pt modelId="{74D51AC1-7CA4-4470-93A2-67E19DA04EDC}" type="pres">
      <dgm:prSet presAssocID="{07568367-E7F7-4626-9303-CB4366F94707}" presName="gear3tx" presStyleLbl="node1" presStyleIdx="2" presStyleCnt="3">
        <dgm:presLayoutVars>
          <dgm:chMax val="1"/>
          <dgm:bulletEnabled val="1"/>
        </dgm:presLayoutVars>
      </dgm:prSet>
      <dgm:spPr/>
    </dgm:pt>
    <dgm:pt modelId="{5DA02B9D-2AB3-4B39-A469-C4A76C9207D3}" type="pres">
      <dgm:prSet presAssocID="{07568367-E7F7-4626-9303-CB4366F94707}" presName="gear3srcNode" presStyleLbl="node1" presStyleIdx="2" presStyleCnt="3"/>
      <dgm:spPr/>
    </dgm:pt>
    <dgm:pt modelId="{51C11ECA-F136-4E38-B1CA-EDBD4909F749}" type="pres">
      <dgm:prSet presAssocID="{07568367-E7F7-4626-9303-CB4366F94707}" presName="gear3dstNode" presStyleLbl="node1" presStyleIdx="2" presStyleCnt="3"/>
      <dgm:spPr/>
    </dgm:pt>
    <dgm:pt modelId="{01D0826B-E9A2-419A-9DA3-36366788D25E}" type="pres">
      <dgm:prSet presAssocID="{CF00EFA5-3A8E-402C-B1CC-2238A94436B8}" presName="connector1" presStyleLbl="sibTrans2D1" presStyleIdx="0" presStyleCnt="3"/>
      <dgm:spPr/>
    </dgm:pt>
    <dgm:pt modelId="{8290FB44-2C11-4420-8B97-01E7C1D4B415}" type="pres">
      <dgm:prSet presAssocID="{2708A207-7D08-40BE-ADE2-BA0B2D4E61B9}" presName="connector2" presStyleLbl="sibTrans2D1" presStyleIdx="1" presStyleCnt="3"/>
      <dgm:spPr/>
    </dgm:pt>
    <dgm:pt modelId="{D661B6BC-0CC2-4CAF-8732-E92A503424CA}" type="pres">
      <dgm:prSet presAssocID="{4B715C65-D7A4-4688-8D51-C88A3C97B19C}" presName="connector3" presStyleLbl="sibTrans2D1" presStyleIdx="2" presStyleCnt="3"/>
      <dgm:spPr/>
    </dgm:pt>
  </dgm:ptLst>
  <dgm:cxnLst>
    <dgm:cxn modelId="{C4634109-CEC4-452B-9198-A89202412AEA}" type="presOf" srcId="{07568367-E7F7-4626-9303-CB4366F94707}" destId="{51C11ECA-F136-4E38-B1CA-EDBD4909F749}" srcOrd="3" destOrd="0" presId="urn:microsoft.com/office/officeart/2005/8/layout/gear1"/>
    <dgm:cxn modelId="{9C568511-34B0-4D1E-9259-04DC14DF4B46}" type="presOf" srcId="{5A16D806-B73D-4EE0-8910-1D94CBC2CC54}" destId="{0D83A14D-1B8C-4F9A-AC2E-B740A42FB355}" srcOrd="1" destOrd="0" presId="urn:microsoft.com/office/officeart/2005/8/layout/gear1"/>
    <dgm:cxn modelId="{41CF2613-F3A9-4D69-8DAD-35DEA0A0500D}" type="presOf" srcId="{B82EC6B9-0CF3-4BC9-AAD6-C2A17E5A6AB0}" destId="{01C1D8CE-B337-47BF-9A73-DDCB83D69C49}" srcOrd="1" destOrd="0" presId="urn:microsoft.com/office/officeart/2005/8/layout/gear1"/>
    <dgm:cxn modelId="{9F76F61A-9414-40AA-9261-12F5DE6673E5}" type="presOf" srcId="{5A16D806-B73D-4EE0-8910-1D94CBC2CC54}" destId="{0883DFAF-6C5B-48D5-844F-4E69C463897E}" srcOrd="2" destOrd="0" presId="urn:microsoft.com/office/officeart/2005/8/layout/gear1"/>
    <dgm:cxn modelId="{23A6281B-4E8C-4325-BE07-4CB634818E4B}" type="presOf" srcId="{4034ACD8-4C70-4314-AD6E-CCDE82F03318}" destId="{7C11B94A-BA46-42C7-85B8-1BBB51D68C11}" srcOrd="0" destOrd="0" presId="urn:microsoft.com/office/officeart/2005/8/layout/gear1"/>
    <dgm:cxn modelId="{1A65B123-EB62-4ED1-9B56-E26631EA81BC}" type="presOf" srcId="{B82EC6B9-0CF3-4BC9-AAD6-C2A17E5A6AB0}" destId="{940D8B80-034B-4879-A724-0B6809DA24FB}" srcOrd="2" destOrd="0" presId="urn:microsoft.com/office/officeart/2005/8/layout/gear1"/>
    <dgm:cxn modelId="{27F6682C-E4F8-48E1-AA33-E6D185063FB2}" type="presOf" srcId="{B82EC6B9-0CF3-4BC9-AAD6-C2A17E5A6AB0}" destId="{2C98CB10-9321-43FF-A695-20C8A01E767D}" srcOrd="0" destOrd="0" presId="urn:microsoft.com/office/officeart/2005/8/layout/gear1"/>
    <dgm:cxn modelId="{80FD9E5C-9CBA-435A-A855-C0D6A67D56E7}" type="presOf" srcId="{5A16D806-B73D-4EE0-8910-1D94CBC2CC54}" destId="{0C2A3955-765F-4833-AF31-F51E86151E6F}" srcOrd="0" destOrd="0" presId="urn:microsoft.com/office/officeart/2005/8/layout/gear1"/>
    <dgm:cxn modelId="{2F21C65F-6ECB-4483-88B9-25178BF5FD51}" srcId="{4034ACD8-4C70-4314-AD6E-CCDE82F03318}" destId="{B82EC6B9-0CF3-4BC9-AAD6-C2A17E5A6AB0}" srcOrd="0" destOrd="0" parTransId="{536F6186-DA8D-4699-BDF8-A5D90B8F1135}" sibTransId="{CF00EFA5-3A8E-402C-B1CC-2238A94436B8}"/>
    <dgm:cxn modelId="{784FA86A-A6E4-42B8-BCEA-76D63D92E181}" type="presOf" srcId="{07568367-E7F7-4626-9303-CB4366F94707}" destId="{74D51AC1-7CA4-4470-93A2-67E19DA04EDC}" srcOrd="1" destOrd="0" presId="urn:microsoft.com/office/officeart/2005/8/layout/gear1"/>
    <dgm:cxn modelId="{9D78FC5A-CA67-41CF-8918-EA328E990B45}" type="presOf" srcId="{CF00EFA5-3A8E-402C-B1CC-2238A94436B8}" destId="{01D0826B-E9A2-419A-9DA3-36366788D25E}" srcOrd="0" destOrd="0" presId="urn:microsoft.com/office/officeart/2005/8/layout/gear1"/>
    <dgm:cxn modelId="{948CC78D-F419-4A7A-8E51-0FED95E05D12}" type="presOf" srcId="{4B715C65-D7A4-4688-8D51-C88A3C97B19C}" destId="{D661B6BC-0CC2-4CAF-8732-E92A503424CA}" srcOrd="0" destOrd="0" presId="urn:microsoft.com/office/officeart/2005/8/layout/gear1"/>
    <dgm:cxn modelId="{9D084D90-F1A5-4286-BBFD-46BDF06F1B5D}" srcId="{4034ACD8-4C70-4314-AD6E-CCDE82F03318}" destId="{07568367-E7F7-4626-9303-CB4366F94707}" srcOrd="2" destOrd="0" parTransId="{6A9A9EE5-83AA-4908-B6B5-EBFB3BD19A4A}" sibTransId="{4B715C65-D7A4-4688-8D51-C88A3C97B19C}"/>
    <dgm:cxn modelId="{995DD4A6-4F14-4F8E-9A7D-DF437C7F9E20}" type="presOf" srcId="{07568367-E7F7-4626-9303-CB4366F94707}" destId="{5DA02B9D-2AB3-4B39-A469-C4A76C9207D3}" srcOrd="2" destOrd="0" presId="urn:microsoft.com/office/officeart/2005/8/layout/gear1"/>
    <dgm:cxn modelId="{41332BB2-E950-4C36-BFD2-35B673D51AE9}" srcId="{4034ACD8-4C70-4314-AD6E-CCDE82F03318}" destId="{5A16D806-B73D-4EE0-8910-1D94CBC2CC54}" srcOrd="1" destOrd="0" parTransId="{6FF8B874-613D-468C-904C-01AD3796B8A7}" sibTransId="{2708A207-7D08-40BE-ADE2-BA0B2D4E61B9}"/>
    <dgm:cxn modelId="{EA7529D9-CEAC-4694-8736-46FF621BC0FA}" type="presOf" srcId="{07568367-E7F7-4626-9303-CB4366F94707}" destId="{BEDD9B87-2022-4588-8491-ADAC8DEB1135}" srcOrd="0" destOrd="0" presId="urn:microsoft.com/office/officeart/2005/8/layout/gear1"/>
    <dgm:cxn modelId="{640F39F1-8DC6-4EAC-8D08-3331CBD918F7}" type="presOf" srcId="{2708A207-7D08-40BE-ADE2-BA0B2D4E61B9}" destId="{8290FB44-2C11-4420-8B97-01E7C1D4B415}" srcOrd="0" destOrd="0" presId="urn:microsoft.com/office/officeart/2005/8/layout/gear1"/>
    <dgm:cxn modelId="{5E6C1384-79C1-410E-9A3F-2633767D83F4}" type="presParOf" srcId="{7C11B94A-BA46-42C7-85B8-1BBB51D68C11}" destId="{2C98CB10-9321-43FF-A695-20C8A01E767D}" srcOrd="0" destOrd="0" presId="urn:microsoft.com/office/officeart/2005/8/layout/gear1"/>
    <dgm:cxn modelId="{CAA8C2B4-A48D-4F3A-8E43-7DA58A516359}" type="presParOf" srcId="{7C11B94A-BA46-42C7-85B8-1BBB51D68C11}" destId="{01C1D8CE-B337-47BF-9A73-DDCB83D69C49}" srcOrd="1" destOrd="0" presId="urn:microsoft.com/office/officeart/2005/8/layout/gear1"/>
    <dgm:cxn modelId="{BCB57D23-17AF-47B0-8B4A-75EEFF4A282C}" type="presParOf" srcId="{7C11B94A-BA46-42C7-85B8-1BBB51D68C11}" destId="{940D8B80-034B-4879-A724-0B6809DA24FB}" srcOrd="2" destOrd="0" presId="urn:microsoft.com/office/officeart/2005/8/layout/gear1"/>
    <dgm:cxn modelId="{54956B54-26D8-4CF2-80D9-4EBDF8129C33}" type="presParOf" srcId="{7C11B94A-BA46-42C7-85B8-1BBB51D68C11}" destId="{0C2A3955-765F-4833-AF31-F51E86151E6F}" srcOrd="3" destOrd="0" presId="urn:microsoft.com/office/officeart/2005/8/layout/gear1"/>
    <dgm:cxn modelId="{AFF7ECC2-1DA3-4989-A822-E3511ABA8145}" type="presParOf" srcId="{7C11B94A-BA46-42C7-85B8-1BBB51D68C11}" destId="{0D83A14D-1B8C-4F9A-AC2E-B740A42FB355}" srcOrd="4" destOrd="0" presId="urn:microsoft.com/office/officeart/2005/8/layout/gear1"/>
    <dgm:cxn modelId="{86A08E97-98CD-433E-A505-55C56B0F035E}" type="presParOf" srcId="{7C11B94A-BA46-42C7-85B8-1BBB51D68C11}" destId="{0883DFAF-6C5B-48D5-844F-4E69C463897E}" srcOrd="5" destOrd="0" presId="urn:microsoft.com/office/officeart/2005/8/layout/gear1"/>
    <dgm:cxn modelId="{DA451429-1C21-4389-BE12-E109C0619B61}" type="presParOf" srcId="{7C11B94A-BA46-42C7-85B8-1BBB51D68C11}" destId="{BEDD9B87-2022-4588-8491-ADAC8DEB1135}" srcOrd="6" destOrd="0" presId="urn:microsoft.com/office/officeart/2005/8/layout/gear1"/>
    <dgm:cxn modelId="{FC3C037C-7A3D-43D3-AFA4-8DDD0B886DC0}" type="presParOf" srcId="{7C11B94A-BA46-42C7-85B8-1BBB51D68C11}" destId="{74D51AC1-7CA4-4470-93A2-67E19DA04EDC}" srcOrd="7" destOrd="0" presId="urn:microsoft.com/office/officeart/2005/8/layout/gear1"/>
    <dgm:cxn modelId="{3C94D4E9-ABA0-4CC5-9A68-3C6108CEEBD0}" type="presParOf" srcId="{7C11B94A-BA46-42C7-85B8-1BBB51D68C11}" destId="{5DA02B9D-2AB3-4B39-A469-C4A76C9207D3}" srcOrd="8" destOrd="0" presId="urn:microsoft.com/office/officeart/2005/8/layout/gear1"/>
    <dgm:cxn modelId="{F80FE183-AA27-491F-8E6F-1538C60D93FE}" type="presParOf" srcId="{7C11B94A-BA46-42C7-85B8-1BBB51D68C11}" destId="{51C11ECA-F136-4E38-B1CA-EDBD4909F749}" srcOrd="9" destOrd="0" presId="urn:microsoft.com/office/officeart/2005/8/layout/gear1"/>
    <dgm:cxn modelId="{89EC08C0-B684-4215-BDF2-8864D08F4909}" type="presParOf" srcId="{7C11B94A-BA46-42C7-85B8-1BBB51D68C11}" destId="{01D0826B-E9A2-419A-9DA3-36366788D25E}" srcOrd="10" destOrd="0" presId="urn:microsoft.com/office/officeart/2005/8/layout/gear1"/>
    <dgm:cxn modelId="{ECC6D538-C45F-447F-82CD-0D75FB7060A4}" type="presParOf" srcId="{7C11B94A-BA46-42C7-85B8-1BBB51D68C11}" destId="{8290FB44-2C11-4420-8B97-01E7C1D4B415}" srcOrd="11" destOrd="0" presId="urn:microsoft.com/office/officeart/2005/8/layout/gear1"/>
    <dgm:cxn modelId="{4D4B4068-EF7E-47D2-9311-C8B8E708914E}" type="presParOf" srcId="{7C11B94A-BA46-42C7-85B8-1BBB51D68C11}" destId="{D661B6BC-0CC2-4CAF-8732-E92A503424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0D14-EF2F-4A72-8EAA-67C2A9E3F531}">
      <dsp:nvSpPr>
        <dsp:cNvPr id="0" name=""/>
        <dsp:cNvSpPr/>
      </dsp:nvSpPr>
      <dsp:spPr>
        <a:xfrm>
          <a:off x="2215266" y="688211"/>
          <a:ext cx="4198460" cy="4198460"/>
        </a:xfrm>
        <a:prstGeom prst="blockArc">
          <a:avLst>
            <a:gd name="adj1" fmla="val 12607699"/>
            <a:gd name="adj2" fmla="val 1613247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67F3CC-1734-45D2-A77C-A22333591F82}">
      <dsp:nvSpPr>
        <dsp:cNvPr id="0" name=""/>
        <dsp:cNvSpPr/>
      </dsp:nvSpPr>
      <dsp:spPr>
        <a:xfrm>
          <a:off x="2232493" y="657937"/>
          <a:ext cx="4198460" cy="4198460"/>
        </a:xfrm>
        <a:prstGeom prst="blockArc">
          <a:avLst>
            <a:gd name="adj1" fmla="val 8985018"/>
            <a:gd name="adj2" fmla="val 12549336"/>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8429A-4168-45E1-974F-1AA78618153A}">
      <dsp:nvSpPr>
        <dsp:cNvPr id="0" name=""/>
        <dsp:cNvSpPr/>
      </dsp:nvSpPr>
      <dsp:spPr>
        <a:xfrm>
          <a:off x="2212016" y="623596"/>
          <a:ext cx="4198460" cy="4198460"/>
        </a:xfrm>
        <a:prstGeom prst="blockArc">
          <a:avLst>
            <a:gd name="adj1" fmla="val 5443406"/>
            <a:gd name="adj2" fmla="val 8918026"/>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9982A-E13D-4957-80C1-66FFAC066EC7}">
      <dsp:nvSpPr>
        <dsp:cNvPr id="0" name=""/>
        <dsp:cNvSpPr/>
      </dsp:nvSpPr>
      <dsp:spPr>
        <a:xfrm>
          <a:off x="2214104" y="623624"/>
          <a:ext cx="4198460" cy="4198460"/>
        </a:xfrm>
        <a:prstGeom prst="blockArc">
          <a:avLst>
            <a:gd name="adj1" fmla="val 1927110"/>
            <a:gd name="adj2" fmla="val 5446905"/>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99A830-67EB-4DC4-A324-C3158FE899BD}">
      <dsp:nvSpPr>
        <dsp:cNvPr id="0" name=""/>
        <dsp:cNvSpPr/>
      </dsp:nvSpPr>
      <dsp:spPr>
        <a:xfrm>
          <a:off x="2174967" y="688607"/>
          <a:ext cx="4198460" cy="4198460"/>
        </a:xfrm>
        <a:prstGeom prst="blockArc">
          <a:avLst>
            <a:gd name="adj1" fmla="val 19800000"/>
            <a:gd name="adj2" fmla="val 1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7630E-B385-4224-A70C-367514FA4ED4}">
      <dsp:nvSpPr>
        <dsp:cNvPr id="0" name=""/>
        <dsp:cNvSpPr/>
      </dsp:nvSpPr>
      <dsp:spPr>
        <a:xfrm>
          <a:off x="2174967" y="688607"/>
          <a:ext cx="4198460" cy="4198460"/>
        </a:xfrm>
        <a:prstGeom prst="blockArc">
          <a:avLst>
            <a:gd name="adj1" fmla="val 16200000"/>
            <a:gd name="adj2" fmla="val 19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A4B662-CD9A-456D-B02D-63F09D6BC72D}">
      <dsp:nvSpPr>
        <dsp:cNvPr id="0" name=""/>
        <dsp:cNvSpPr/>
      </dsp:nvSpPr>
      <dsp:spPr>
        <a:xfrm>
          <a:off x="3580865" y="2036216"/>
          <a:ext cx="1273735" cy="1219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ISO 26000</a:t>
          </a:r>
        </a:p>
      </dsp:txBody>
      <dsp:txXfrm>
        <a:off x="3767399" y="2214848"/>
        <a:ext cx="900667" cy="862510"/>
      </dsp:txXfrm>
    </dsp:sp>
    <dsp:sp modelId="{091BF5D8-8110-487B-9877-C58E7430BD41}">
      <dsp:nvSpPr>
        <dsp:cNvPr id="0" name=""/>
        <dsp:cNvSpPr/>
      </dsp:nvSpPr>
      <dsp:spPr>
        <a:xfrm>
          <a:off x="3505200" y="-73159"/>
          <a:ext cx="1537992" cy="1618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UN Global Compact; UN Declaration of Human Rights</a:t>
          </a:r>
        </a:p>
      </dsp:txBody>
      <dsp:txXfrm>
        <a:off x="3730434" y="163868"/>
        <a:ext cx="1087524" cy="1144470"/>
      </dsp:txXfrm>
    </dsp:sp>
    <dsp:sp modelId="{12E2BD70-4365-46C0-852B-C64984111B46}">
      <dsp:nvSpPr>
        <dsp:cNvPr id="0" name=""/>
        <dsp:cNvSpPr/>
      </dsp:nvSpPr>
      <dsp:spPr>
        <a:xfrm>
          <a:off x="5265682" y="1010738"/>
          <a:ext cx="1570738" cy="15024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ILO</a:t>
          </a:r>
          <a:r>
            <a:rPr lang="en-US" sz="1400" b="1" kern="1200" baseline="0" dirty="0"/>
            <a:t> </a:t>
          </a:r>
          <a:endParaRPr lang="en-US" sz="1400" b="1" kern="1200" dirty="0"/>
        </a:p>
      </dsp:txBody>
      <dsp:txXfrm>
        <a:off x="5495711" y="1230769"/>
        <a:ext cx="1110680" cy="1062401"/>
      </dsp:txXfrm>
    </dsp:sp>
    <dsp:sp modelId="{FBF7AC57-8D62-47F1-8409-E70C2DECDE68}">
      <dsp:nvSpPr>
        <dsp:cNvPr id="0" name=""/>
        <dsp:cNvSpPr/>
      </dsp:nvSpPr>
      <dsp:spPr>
        <a:xfrm>
          <a:off x="5391387" y="3154040"/>
          <a:ext cx="1319327" cy="13193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UN  Sustainable Development Goals</a:t>
          </a:r>
        </a:p>
      </dsp:txBody>
      <dsp:txXfrm>
        <a:off x="5584598" y="3347251"/>
        <a:ext cx="932905" cy="932905"/>
      </dsp:txXfrm>
    </dsp:sp>
    <dsp:sp modelId="{EC894F5D-7D54-4DD8-A323-6C4326EFF6AF}">
      <dsp:nvSpPr>
        <dsp:cNvPr id="0" name=""/>
        <dsp:cNvSpPr/>
      </dsp:nvSpPr>
      <dsp:spPr>
        <a:xfrm>
          <a:off x="3625677" y="4114734"/>
          <a:ext cx="1319327" cy="13193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OECD </a:t>
          </a:r>
        </a:p>
        <a:p>
          <a:pPr marL="0" lvl="0" indent="0" algn="ctr" defTabSz="533400">
            <a:lnSpc>
              <a:spcPct val="90000"/>
            </a:lnSpc>
            <a:spcBef>
              <a:spcPct val="0"/>
            </a:spcBef>
            <a:spcAft>
              <a:spcPct val="35000"/>
            </a:spcAft>
            <a:buNone/>
          </a:pPr>
          <a:r>
            <a:rPr lang="en-US" sz="1200" b="1" kern="1200" dirty="0"/>
            <a:t>Organization for Economic Cooperation &amp; Development Guidelines</a:t>
          </a:r>
        </a:p>
      </dsp:txBody>
      <dsp:txXfrm>
        <a:off x="3818888" y="4307945"/>
        <a:ext cx="932905" cy="932905"/>
      </dsp:txXfrm>
    </dsp:sp>
    <dsp:sp modelId="{E3FD1DF1-4EFC-4DDF-845B-6D42D78C443E}">
      <dsp:nvSpPr>
        <dsp:cNvPr id="0" name=""/>
        <dsp:cNvSpPr/>
      </dsp:nvSpPr>
      <dsp:spPr>
        <a:xfrm>
          <a:off x="1899693" y="3131104"/>
          <a:ext cx="1319327" cy="13193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UN  Working Group on Business &amp; Human Rights</a:t>
          </a:r>
          <a:endParaRPr lang="en-US" sz="1400" b="1" kern="1200" dirty="0"/>
        </a:p>
      </dsp:txBody>
      <dsp:txXfrm>
        <a:off x="2092904" y="3324315"/>
        <a:ext cx="932905" cy="932905"/>
      </dsp:txXfrm>
    </dsp:sp>
    <dsp:sp modelId="{BFBD1812-2270-489C-A8CB-055204C967CF}">
      <dsp:nvSpPr>
        <dsp:cNvPr id="0" name=""/>
        <dsp:cNvSpPr/>
      </dsp:nvSpPr>
      <dsp:spPr>
        <a:xfrm>
          <a:off x="1880280" y="1097933"/>
          <a:ext cx="1319327" cy="13193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GRI  </a:t>
          </a:r>
        </a:p>
        <a:p>
          <a:pPr marL="0" lvl="0" indent="0" algn="ctr" defTabSz="622300">
            <a:lnSpc>
              <a:spcPct val="90000"/>
            </a:lnSpc>
            <a:spcBef>
              <a:spcPct val="0"/>
            </a:spcBef>
            <a:spcAft>
              <a:spcPct val="35000"/>
            </a:spcAft>
            <a:buNone/>
          </a:pPr>
          <a:r>
            <a:rPr lang="en-US" sz="1400" b="1" kern="1200" dirty="0"/>
            <a:t>Global </a:t>
          </a:r>
        </a:p>
        <a:p>
          <a:pPr marL="0" lvl="0" indent="0" algn="ctr" defTabSz="622300">
            <a:lnSpc>
              <a:spcPct val="90000"/>
            </a:lnSpc>
            <a:spcBef>
              <a:spcPct val="0"/>
            </a:spcBef>
            <a:spcAft>
              <a:spcPct val="35000"/>
            </a:spcAft>
            <a:buNone/>
          </a:pPr>
          <a:r>
            <a:rPr lang="en-US" sz="1400" b="1" kern="1200" dirty="0"/>
            <a:t>Reporting</a:t>
          </a:r>
        </a:p>
        <a:p>
          <a:pPr marL="0" lvl="0" indent="0" algn="ctr" defTabSz="622300">
            <a:lnSpc>
              <a:spcPct val="90000"/>
            </a:lnSpc>
            <a:spcBef>
              <a:spcPct val="0"/>
            </a:spcBef>
            <a:spcAft>
              <a:spcPct val="35000"/>
            </a:spcAft>
            <a:buNone/>
          </a:pPr>
          <a:r>
            <a:rPr lang="en-US" sz="1400" b="1" kern="1200" dirty="0"/>
            <a:t>Initiatives </a:t>
          </a:r>
        </a:p>
      </dsp:txBody>
      <dsp:txXfrm>
        <a:off x="2073491" y="1291144"/>
        <a:ext cx="932905" cy="932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CB10-9321-43FF-A695-20C8A01E767D}">
      <dsp:nvSpPr>
        <dsp:cNvPr id="0" name=""/>
        <dsp:cNvSpPr/>
      </dsp:nvSpPr>
      <dsp:spPr>
        <a:xfrm>
          <a:off x="2889492" y="2300530"/>
          <a:ext cx="2858611" cy="2858611"/>
        </a:xfrm>
        <a:prstGeom prst="gear9">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Fair</a:t>
          </a:r>
          <a:r>
            <a:rPr lang="en-US" sz="1600" b="1" kern="1200" baseline="0" dirty="0">
              <a:solidFill>
                <a:schemeClr val="bg1"/>
              </a:solidFill>
            </a:rPr>
            <a:t> </a:t>
          </a:r>
        </a:p>
        <a:p>
          <a:pPr marL="0" lvl="0" indent="0" algn="ctr" defTabSz="711200">
            <a:lnSpc>
              <a:spcPct val="90000"/>
            </a:lnSpc>
            <a:spcBef>
              <a:spcPct val="0"/>
            </a:spcBef>
            <a:spcAft>
              <a:spcPct val="35000"/>
            </a:spcAft>
            <a:buNone/>
          </a:pPr>
          <a:r>
            <a:rPr lang="en-US" sz="1600" b="1" kern="1200" baseline="0" dirty="0">
              <a:solidFill>
                <a:schemeClr val="bg1"/>
              </a:solidFill>
            </a:rPr>
            <a:t>operating </a:t>
          </a:r>
        </a:p>
        <a:p>
          <a:pPr marL="0" lvl="0" indent="0" algn="ctr" defTabSz="711200">
            <a:lnSpc>
              <a:spcPct val="90000"/>
            </a:lnSpc>
            <a:spcBef>
              <a:spcPct val="0"/>
            </a:spcBef>
            <a:spcAft>
              <a:spcPct val="35000"/>
            </a:spcAft>
            <a:buNone/>
          </a:pPr>
          <a:r>
            <a:rPr lang="en-US" sz="1600" b="1" kern="1200" baseline="0" dirty="0">
              <a:solidFill>
                <a:schemeClr val="bg1"/>
              </a:solidFill>
            </a:rPr>
            <a:t>practices</a:t>
          </a:r>
          <a:endParaRPr lang="en-GB" sz="1600" b="1" kern="1200" dirty="0">
            <a:solidFill>
              <a:schemeClr val="bg1"/>
            </a:solidFill>
          </a:endParaRPr>
        </a:p>
      </dsp:txBody>
      <dsp:txXfrm>
        <a:off x="3464200" y="2970146"/>
        <a:ext cx="1709195" cy="1469385"/>
      </dsp:txXfrm>
    </dsp:sp>
    <dsp:sp modelId="{0C2A3955-765F-4833-AF31-F51E86151E6F}">
      <dsp:nvSpPr>
        <dsp:cNvPr id="0" name=""/>
        <dsp:cNvSpPr/>
      </dsp:nvSpPr>
      <dsp:spPr>
        <a:xfrm>
          <a:off x="1264633" y="1663192"/>
          <a:ext cx="2078990" cy="2078990"/>
        </a:xfrm>
        <a:prstGeom prst="gear6">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Good community relations</a:t>
          </a:r>
          <a:endParaRPr lang="en-GB" sz="1600" b="1" kern="1200" dirty="0">
            <a:solidFill>
              <a:schemeClr val="bg1"/>
            </a:solidFill>
          </a:endParaRPr>
        </a:p>
      </dsp:txBody>
      <dsp:txXfrm>
        <a:off x="1788025" y="2189747"/>
        <a:ext cx="1032206" cy="1025880"/>
      </dsp:txXfrm>
    </dsp:sp>
    <dsp:sp modelId="{BEDD9B87-2022-4588-8491-ADAC8DEB1135}">
      <dsp:nvSpPr>
        <dsp:cNvPr id="0" name=""/>
        <dsp:cNvSpPr/>
      </dsp:nvSpPr>
      <dsp:spPr>
        <a:xfrm rot="20700000">
          <a:off x="2429080" y="228901"/>
          <a:ext cx="2036986" cy="2036986"/>
        </a:xfrm>
        <a:prstGeom prst="gear6">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Loyalty of workers and customers</a:t>
          </a:r>
          <a:endParaRPr lang="en-GB" sz="1600" b="1" kern="1200" dirty="0">
            <a:solidFill>
              <a:schemeClr val="bg1"/>
            </a:solidFill>
          </a:endParaRPr>
        </a:p>
      </dsp:txBody>
      <dsp:txXfrm rot="-20700000">
        <a:off x="2875851" y="675671"/>
        <a:ext cx="1143444" cy="1143444"/>
      </dsp:txXfrm>
    </dsp:sp>
    <dsp:sp modelId="{01D0826B-E9A2-419A-9DA3-36366788D25E}">
      <dsp:nvSpPr>
        <dsp:cNvPr id="0" name=""/>
        <dsp:cNvSpPr/>
      </dsp:nvSpPr>
      <dsp:spPr>
        <a:xfrm>
          <a:off x="2719188" y="1901123"/>
          <a:ext cx="3659023" cy="3659023"/>
        </a:xfrm>
        <a:prstGeom prst="circularArrow">
          <a:avLst>
            <a:gd name="adj1" fmla="val 4687"/>
            <a:gd name="adj2" fmla="val 299029"/>
            <a:gd name="adj3" fmla="val 2535849"/>
            <a:gd name="adj4" fmla="val 15819508"/>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0FB44-2C11-4420-8B97-01E7C1D4B415}">
      <dsp:nvSpPr>
        <dsp:cNvPr id="0" name=""/>
        <dsp:cNvSpPr/>
      </dsp:nvSpPr>
      <dsp:spPr>
        <a:xfrm>
          <a:off x="896448" y="1198885"/>
          <a:ext cx="2658508" cy="2658508"/>
        </a:xfrm>
        <a:prstGeom prst="leftCircularArrow">
          <a:avLst>
            <a:gd name="adj1" fmla="val 6452"/>
            <a:gd name="adj2" fmla="val 429999"/>
            <a:gd name="adj3" fmla="val 10489124"/>
            <a:gd name="adj4" fmla="val 14837806"/>
            <a:gd name="adj5" fmla="val 7527"/>
          </a:avLst>
        </a:prstGeom>
        <a:solidFill>
          <a:schemeClr val="accent1">
            <a:shade val="90000"/>
            <a:hueOff val="-432968"/>
            <a:satOff val="-45856"/>
            <a:lumOff val="284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1B6BC-0CC2-4CAF-8732-E92A503424CA}">
      <dsp:nvSpPr>
        <dsp:cNvPr id="0" name=""/>
        <dsp:cNvSpPr/>
      </dsp:nvSpPr>
      <dsp:spPr>
        <a:xfrm>
          <a:off x="1957904" y="-221580"/>
          <a:ext cx="2866408" cy="2866408"/>
        </a:xfrm>
        <a:prstGeom prst="circularArrow">
          <a:avLst>
            <a:gd name="adj1" fmla="val 5984"/>
            <a:gd name="adj2" fmla="val 394124"/>
            <a:gd name="adj3" fmla="val 13313824"/>
            <a:gd name="adj4" fmla="val 10508221"/>
            <a:gd name="adj5" fmla="val 6981"/>
          </a:avLst>
        </a:prstGeom>
        <a:solidFill>
          <a:schemeClr val="accent1">
            <a:shade val="90000"/>
            <a:hueOff val="-865937"/>
            <a:satOff val="-91713"/>
            <a:lumOff val="5691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32158-7690-A540-9AFF-1972294DFC9E}" type="datetimeFigureOut">
              <a:rPr lang="en-US" smtClean="0"/>
              <a:t>29-Mar-19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36214-961D-0A43-A4DE-7AC512EDE7DE}" type="slidenum">
              <a:rPr lang="en-US" smtClean="0"/>
              <a:t>‹#›</a:t>
            </a:fld>
            <a:endParaRPr lang="en-US"/>
          </a:p>
        </p:txBody>
      </p:sp>
    </p:spTree>
    <p:extLst>
      <p:ext uri="{BB962C8B-B14F-4D97-AF65-F5344CB8AC3E}">
        <p14:creationId xmlns:p14="http://schemas.microsoft.com/office/powerpoint/2010/main" val="203572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E0485F12-B195-42E3-A127-9DC856BE10A4}" type="slidenum">
              <a:rPr lang="en-US" smtClean="0"/>
              <a:pPr/>
              <a:t>7</a:t>
            </a:fld>
            <a:endParaRPr lang="en-US"/>
          </a:p>
        </p:txBody>
      </p:sp>
    </p:spTree>
    <p:extLst>
      <p:ext uri="{BB962C8B-B14F-4D97-AF65-F5344CB8AC3E}">
        <p14:creationId xmlns:p14="http://schemas.microsoft.com/office/powerpoint/2010/main" val="69178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85F12-B195-42E3-A127-9DC856BE10A4}" type="slidenum">
              <a:rPr lang="en-US" smtClean="0"/>
              <a:pPr/>
              <a:t>22</a:t>
            </a:fld>
            <a:endParaRPr lang="en-US"/>
          </a:p>
        </p:txBody>
      </p:sp>
    </p:spTree>
    <p:extLst>
      <p:ext uri="{BB962C8B-B14F-4D97-AF65-F5344CB8AC3E}">
        <p14:creationId xmlns:p14="http://schemas.microsoft.com/office/powerpoint/2010/main" val="205541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85F12-B195-42E3-A127-9DC856BE10A4}" type="slidenum">
              <a:rPr lang="en-US" smtClean="0"/>
              <a:pPr/>
              <a:t>29</a:t>
            </a:fld>
            <a:endParaRPr lang="en-US"/>
          </a:p>
        </p:txBody>
      </p:sp>
    </p:spTree>
    <p:extLst>
      <p:ext uri="{BB962C8B-B14F-4D97-AF65-F5344CB8AC3E}">
        <p14:creationId xmlns:p14="http://schemas.microsoft.com/office/powerpoint/2010/main" val="127946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7EE7A2A8-4ECB-4332-82E5-D6C670530EAA}" type="slidenum">
              <a:rPr lang="en-US" smtClean="0"/>
              <a:pPr/>
              <a:t>39</a:t>
            </a:fld>
            <a:endParaRPr lang="en-US"/>
          </a:p>
        </p:txBody>
      </p:sp>
    </p:spTree>
    <p:extLst>
      <p:ext uri="{BB962C8B-B14F-4D97-AF65-F5344CB8AC3E}">
        <p14:creationId xmlns:p14="http://schemas.microsoft.com/office/powerpoint/2010/main" val="1158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SP Logo and Tagline">
    <p:spTree>
      <p:nvGrpSpPr>
        <p:cNvPr id="1" name=""/>
        <p:cNvGrpSpPr/>
        <p:nvPr/>
      </p:nvGrpSpPr>
      <p:grpSpPr>
        <a:xfrm>
          <a:off x="0" y="0"/>
          <a:ext cx="0" cy="0"/>
          <a:chOff x="0" y="0"/>
          <a:chExt cx="0" cy="0"/>
        </a:xfrm>
      </p:grpSpPr>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a:stretch>
            <a:fillRect/>
          </a:stretch>
        </p:blipFill>
        <p:spPr>
          <a:xfrm>
            <a:off x="1752602" y="5554824"/>
            <a:ext cx="8686796" cy="4795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130" y="217616"/>
            <a:ext cx="10206990" cy="4086876"/>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_Key_Poi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486865" y="1640542"/>
            <a:ext cx="6661182" cy="3128682"/>
          </a:xfrm>
        </p:spPr>
        <p:txBody>
          <a:bodyPr anchor="ctr">
            <a:noAutofit/>
          </a:bodyPr>
          <a:lstStyle>
            <a:lvl1pPr marL="0" indent="0" algn="l">
              <a:buNone/>
              <a:defRPr sz="4000" b="1" i="0" baseline="0">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this slide to emphasize an important point.</a:t>
            </a:r>
          </a:p>
        </p:txBody>
      </p:sp>
      <p:grpSp>
        <p:nvGrpSpPr>
          <p:cNvPr id="5" name="Group 4"/>
          <p:cNvGrpSpPr/>
          <p:nvPr userDrawn="1"/>
        </p:nvGrpSpPr>
        <p:grpSpPr>
          <a:xfrm>
            <a:off x="2683440" y="-1231423"/>
            <a:ext cx="318654" cy="8152176"/>
            <a:chOff x="7495309" y="-180109"/>
            <a:chExt cx="318654" cy="7273636"/>
          </a:xfrm>
        </p:grpSpPr>
        <p:cxnSp>
          <p:nvCxnSpPr>
            <p:cNvPr id="6" name="Straight Connector 5"/>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userDrawn="1"/>
        </p:nvGraphicFramePr>
        <p:xfrm>
          <a:off x="0" y="-1685365"/>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accent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Key_Point">
    <p:spTree>
      <p:nvGrpSpPr>
        <p:cNvPr id="1" name=""/>
        <p:cNvGrpSpPr/>
        <p:nvPr/>
      </p:nvGrpSpPr>
      <p:grpSpPr>
        <a:xfrm>
          <a:off x="0" y="0"/>
          <a:ext cx="0" cy="0"/>
          <a:chOff x="0" y="0"/>
          <a:chExt cx="0" cy="0"/>
        </a:xfrm>
      </p:grpSpPr>
      <p:sp>
        <p:nvSpPr>
          <p:cNvPr id="11" name="Rectangle 10"/>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486865" y="1640542"/>
            <a:ext cx="6661182" cy="3128682"/>
          </a:xfrm>
        </p:spPr>
        <p:txBody>
          <a:bodyPr anchor="ctr">
            <a:noAutofit/>
          </a:bodyPr>
          <a:lstStyle>
            <a:lvl1pPr marL="0" indent="0" algn="l">
              <a:buNone/>
              <a:defRPr sz="4000" b="1" i="0" baseline="0">
                <a:solidFill>
                  <a:schemeClr val="tx2"/>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this slide to emphasize an important point.</a:t>
            </a:r>
          </a:p>
        </p:txBody>
      </p:sp>
      <p:grpSp>
        <p:nvGrpSpPr>
          <p:cNvPr id="5" name="Group 4"/>
          <p:cNvGrpSpPr/>
          <p:nvPr userDrawn="1"/>
        </p:nvGrpSpPr>
        <p:grpSpPr>
          <a:xfrm>
            <a:off x="2683440" y="-1231423"/>
            <a:ext cx="318654" cy="8152176"/>
            <a:chOff x="7495309" y="-180109"/>
            <a:chExt cx="318654" cy="7273636"/>
          </a:xfrm>
        </p:grpSpPr>
        <p:cxnSp>
          <p:nvCxnSpPr>
            <p:cNvPr id="6" name="Straight Connector 5"/>
            <p:cNvCxnSpPr/>
            <p:nvPr userDrawn="1"/>
          </p:nvCxnSpPr>
          <p:spPr>
            <a:xfrm>
              <a:off x="7495309"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653152"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813963"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userDrawn="1"/>
        </p:nvGraphicFramePr>
        <p:xfrm>
          <a:off x="0" y="-1685365"/>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sv-SE" dirty="0"/>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58644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32752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endParaRPr lang="en-US" dirty="0"/>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96926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Tree>
    <p:extLst>
      <p:ext uri="{BB962C8B-B14F-4D97-AF65-F5344CB8AC3E}">
        <p14:creationId xmlns:p14="http://schemas.microsoft.com/office/powerpoint/2010/main" val="316679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122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our Logo &amp; Taglin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a:blip r:embed="rId2"/>
          <a:stretch>
            <a:fillRect/>
          </a:stretch>
        </p:blipFill>
        <p:spPr>
          <a:xfrm>
            <a:off x="1752602" y="5554824"/>
            <a:ext cx="8686796" cy="479547"/>
          </a:xfrm>
          <a:prstGeom prst="rect">
            <a:avLst/>
          </a:prstGeom>
        </p:spPr>
      </p:pic>
      <p:pic>
        <p:nvPicPr>
          <p:cNvPr id="6" name="Picture 5">
            <a:extLst>
              <a:ext uri="{FF2B5EF4-FFF2-40B4-BE49-F238E27FC236}">
                <a16:creationId xmlns:a16="http://schemas.microsoft.com/office/drawing/2014/main" id="{D352C473-AEFC-4B31-8F81-BB64F766CC70}"/>
              </a:ext>
            </a:extLst>
          </p:cNvPr>
          <p:cNvPicPr>
            <a:picLocks noChangeAspect="1"/>
          </p:cNvPicPr>
          <p:nvPr userDrawn="1"/>
        </p:nvPicPr>
        <p:blipFill>
          <a:blip r:embed="rId3"/>
          <a:stretch>
            <a:fillRect/>
          </a:stretch>
        </p:blipFill>
        <p:spPr>
          <a:xfrm>
            <a:off x="2299063" y="1071154"/>
            <a:ext cx="7262948" cy="29419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4669484" y="-289079"/>
            <a:ext cx="318654" cy="9827418"/>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2098221" y="0"/>
            <a:ext cx="100937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hasCustomPrompt="1"/>
          </p:nvPr>
        </p:nvSpPr>
        <p:spPr>
          <a:xfrm>
            <a:off x="2637064" y="739873"/>
            <a:ext cx="8560179" cy="3812722"/>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baseline="0">
                <a:solidFill>
                  <a:schemeClr val="tx1"/>
                </a:solidFill>
              </a:defRPr>
            </a:lvl1pPr>
          </a:lstStyle>
          <a:p>
            <a:r>
              <a:rPr lang="en-US" dirty="0"/>
              <a:t>YOUR SAFETY PRESENTATION TITLE HERE</a:t>
            </a:r>
          </a:p>
        </p:txBody>
      </p:sp>
      <p:sp>
        <p:nvSpPr>
          <p:cNvPr id="16" name="Subtitle 2"/>
          <p:cNvSpPr>
            <a:spLocks noGrp="1"/>
          </p:cNvSpPr>
          <p:nvPr>
            <p:ph type="subTitle" idx="1" hasCustomPrompt="1"/>
          </p:nvPr>
        </p:nvSpPr>
        <p:spPr>
          <a:xfrm>
            <a:off x="2637064" y="4742481"/>
            <a:ext cx="9144000" cy="1655762"/>
          </a:xfrm>
        </p:spPr>
        <p:txBody>
          <a:bodyPr>
            <a:normAutofit/>
          </a:bodyPr>
          <a:lstStyle>
            <a:lvl1pPr marL="0" indent="0" algn="l">
              <a:buNone/>
              <a:defRPr sz="4000" b="1" i="0" baseline="0">
                <a:solidFill>
                  <a:schemeClr val="tx2"/>
                </a:solidFill>
                <a:latin typeface="Myriad Pro Bold Condensed" charset="0"/>
                <a:ea typeface="Myriad Pro Bold Condensed" charset="0"/>
                <a:cs typeface="Myriad Pro Bold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 Here</a:t>
            </a: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7" name="Rectangle 16"/>
          <p:cNvSpPr/>
          <p:nvPr userDrawn="1"/>
        </p:nvSpPr>
        <p:spPr>
          <a:xfrm flipV="1">
            <a:off x="0" y="0"/>
            <a:ext cx="12192000" cy="6859439"/>
          </a:xfrm>
          <a:prstGeom prst="rect">
            <a:avLst/>
          </a:prstGeom>
          <a:gradFill>
            <a:gsLst>
              <a:gs pos="75988">
                <a:srgbClr val="004927">
                  <a:alpha val="90000"/>
                </a:srgbClr>
              </a:gs>
              <a:gs pos="54000">
                <a:srgbClr val="00311A">
                  <a:alpha val="90000"/>
                </a:srgbClr>
              </a:gs>
              <a:gs pos="0">
                <a:schemeClr val="tx1">
                  <a:alpha val="85000"/>
                </a:schemeClr>
              </a:gs>
              <a:gs pos="100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2" name="Rectangle 11"/>
          <p:cNvSpPr/>
          <p:nvPr userDrawn="1"/>
        </p:nvSpPr>
        <p:spPr>
          <a:xfrm>
            <a:off x="2098221" y="0"/>
            <a:ext cx="10093779" cy="6109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2670316" y="1739226"/>
            <a:ext cx="318654" cy="5285028"/>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Subtitle 2"/>
          <p:cNvSpPr>
            <a:spLocks noGrp="1"/>
          </p:cNvSpPr>
          <p:nvPr>
            <p:ph type="subTitle" idx="1" hasCustomPrompt="1"/>
          </p:nvPr>
        </p:nvSpPr>
        <p:spPr>
          <a:xfrm>
            <a:off x="2545621" y="627266"/>
            <a:ext cx="7072943"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Overview</a:t>
            </a:r>
          </a:p>
        </p:txBody>
      </p:sp>
      <p:sp>
        <p:nvSpPr>
          <p:cNvPr id="15" name="Text Placeholder 2"/>
          <p:cNvSpPr>
            <a:spLocks noGrp="1"/>
          </p:cNvSpPr>
          <p:nvPr>
            <p:ph type="body" sz="quarter" idx="10"/>
          </p:nvPr>
        </p:nvSpPr>
        <p:spPr>
          <a:xfrm>
            <a:off x="3374966" y="1739226"/>
            <a:ext cx="7782937" cy="39491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a:off x="2670316" y="-139456"/>
            <a:ext cx="318654" cy="7235200"/>
            <a:chOff x="7495309" y="-180109"/>
            <a:chExt cx="318654" cy="7273636"/>
          </a:xfrm>
        </p:grpSpPr>
        <p:cxnSp>
          <p:nvCxnSpPr>
            <p:cNvPr id="9" name="Straight Connector 8"/>
            <p:cNvCxnSpPr/>
            <p:nvPr userDrawn="1"/>
          </p:nvCxnSpPr>
          <p:spPr>
            <a:xfrm>
              <a:off x="7495309" y="-180109"/>
              <a:ext cx="0" cy="727363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itle 1"/>
          <p:cNvSpPr>
            <a:spLocks noGrp="1"/>
          </p:cNvSpPr>
          <p:nvPr>
            <p:ph type="ctrTitle" hasCustomPrompt="1"/>
          </p:nvPr>
        </p:nvSpPr>
        <p:spPr>
          <a:xfrm>
            <a:off x="3486150" y="1122363"/>
            <a:ext cx="7181850" cy="2335212"/>
          </a:xfrm>
        </p:spPr>
        <p:txBody>
          <a:bodyPr anchor="b"/>
          <a:lstStyle>
            <a:lvl1pPr algn="l">
              <a:defRPr sz="6000"/>
            </a:lvl1pPr>
          </a:lstStyle>
          <a:p>
            <a:r>
              <a:rPr lang="en-US" dirty="0"/>
              <a:t>SECTION TITLE</a:t>
            </a:r>
          </a:p>
        </p:txBody>
      </p:sp>
      <p:sp>
        <p:nvSpPr>
          <p:cNvPr id="16" name="Subtitle 2"/>
          <p:cNvSpPr>
            <a:spLocks noGrp="1"/>
          </p:cNvSpPr>
          <p:nvPr>
            <p:ph type="subTitle" idx="1" hasCustomPrompt="1"/>
          </p:nvPr>
        </p:nvSpPr>
        <p:spPr>
          <a:xfrm>
            <a:off x="3486150" y="3602038"/>
            <a:ext cx="7181850" cy="311593"/>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Here</a:t>
            </a: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10576920"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5113281"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1"/>
          </p:nvPr>
        </p:nvSpPr>
        <p:spPr>
          <a:xfrm>
            <a:off x="6210795" y="1947553"/>
            <a:ext cx="5143005"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10576920"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10576920"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5113281"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5113281"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1" hasCustomPrompt="1"/>
          </p:nvPr>
        </p:nvSpPr>
        <p:spPr>
          <a:xfrm>
            <a:off x="6222362" y="801741"/>
            <a:ext cx="5131438" cy="4791539"/>
          </a:xfrm>
          <a:solidFill>
            <a:schemeClr val="bg2"/>
          </a:solidFill>
        </p:spPr>
        <p:txBody>
          <a:bodyPr bIns="731520" anchor="ctr">
            <a:normAutofit/>
          </a:bodyPr>
          <a:lstStyle>
            <a:lvl1pPr marL="0" indent="0" algn="ctr">
              <a:buNone/>
              <a:defRPr sz="1800">
                <a:solidFill>
                  <a:schemeClr val="bg1"/>
                </a:solidFill>
              </a:defRPr>
            </a:lvl1pPr>
          </a:lstStyle>
          <a:p>
            <a:r>
              <a:rPr lang="en-US" dirty="0"/>
              <a:t>Click Icon to Insert Photo</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439"/>
            <a:ext cx="12192000" cy="6859439"/>
          </a:xfrm>
          <a:prstGeom prst="rect">
            <a:avLst/>
          </a:prstGeom>
          <a:gradFill>
            <a:gsLst>
              <a:gs pos="54000">
                <a:srgbClr val="00311A"/>
              </a:gs>
              <a:gs pos="0">
                <a:schemeClr val="tx1"/>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accent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extLst>
      <p:ext uri="{BB962C8B-B14F-4D97-AF65-F5344CB8AC3E}">
        <p14:creationId xmlns:p14="http://schemas.microsoft.com/office/powerpoint/2010/main" val="1253342630"/>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717" r:id="rId3"/>
    <p:sldLayoutId id="2147483701" r:id="rId4"/>
    <p:sldLayoutId id="2147483702" r:id="rId5"/>
    <p:sldLayoutId id="2147483703" r:id="rId6"/>
    <p:sldLayoutId id="2147483705" r:id="rId7"/>
    <p:sldLayoutId id="2147483718" r:id="rId8"/>
    <p:sldLayoutId id="2147483716" r:id="rId9"/>
    <p:sldLayoutId id="2147483720" r:id="rId10"/>
    <p:sldLayoutId id="2147483719" r:id="rId11"/>
    <p:sldLayoutId id="2147483721" r:id="rId12"/>
    <p:sldLayoutId id="2147483722" r:id="rId13"/>
    <p:sldLayoutId id="2147483723" r:id="rId14"/>
    <p:sldLayoutId id="2147483724" r:id="rId15"/>
    <p:sldLayoutId id="2147483725" r:id="rId16"/>
  </p:sldLayoutIdLst>
  <p:hf hdr="0" dt="0"/>
  <p:txStyles>
    <p:titleStyle>
      <a:lvl1pPr algn="l" defTabSz="914400" rtl="0" eaLnBrk="1" latinLnBrk="0" hangingPunct="1">
        <a:lnSpc>
          <a:spcPct val="90000"/>
        </a:lnSpc>
        <a:spcBef>
          <a:spcPct val="0"/>
        </a:spcBef>
        <a:buNone/>
        <a:defRPr sz="6000" b="1" i="0" kern="1200">
          <a:solidFill>
            <a:schemeClr val="accent2"/>
          </a:solidFill>
          <a:latin typeface="Myriad Pro Semibold" charset="0"/>
          <a:ea typeface="Myriad Pro Semibold" charset="0"/>
          <a:cs typeface="Myriad Pro Semi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2"/>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2"/>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7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Core Content </a:t>
            </a:r>
          </a:p>
        </p:txBody>
      </p:sp>
      <p:sp>
        <p:nvSpPr>
          <p:cNvPr id="3" name="Subtitle 2"/>
          <p:cNvSpPr>
            <a:spLocks noGrp="1"/>
          </p:cNvSpPr>
          <p:nvPr>
            <p:ph type="subTitle" idx="1"/>
          </p:nvPr>
        </p:nvSpPr>
        <p:spPr/>
        <p:txBody>
          <a:bodyPr>
            <a:noAutofit/>
          </a:bodyPr>
          <a:lstStyle/>
          <a:p>
            <a:pPr>
              <a:buFont typeface="Arial" pitchFamily="34" charset="0"/>
              <a:buChar char="•"/>
            </a:pPr>
            <a:r>
              <a:rPr lang="en-US" sz="2600" dirty="0"/>
              <a:t> Seven principles </a:t>
            </a:r>
          </a:p>
          <a:p>
            <a:pPr>
              <a:buFont typeface="Arial" pitchFamily="34" charset="0"/>
              <a:buChar char="•"/>
            </a:pPr>
            <a:r>
              <a:rPr lang="en-US" sz="2600" dirty="0"/>
              <a:t> Seven core subjects and their related issues</a:t>
            </a:r>
          </a:p>
          <a:p>
            <a:pPr>
              <a:buFont typeface="Arial" pitchFamily="34" charset="0"/>
              <a:buChar char="•"/>
            </a:pPr>
            <a:endParaRPr lang="en-US" sz="2600" dirty="0"/>
          </a:p>
        </p:txBody>
      </p:sp>
    </p:spTree>
    <p:extLst>
      <p:ext uri="{BB962C8B-B14F-4D97-AF65-F5344CB8AC3E}">
        <p14:creationId xmlns:p14="http://schemas.microsoft.com/office/powerpoint/2010/main" val="18801208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6528" b="8333"/>
          <a:stretch/>
        </p:blipFill>
        <p:spPr>
          <a:xfrm>
            <a:off x="0" y="0"/>
            <a:ext cx="12192000" cy="7092562"/>
          </a:xfrm>
          <a:prstGeom prst="rect">
            <a:avLst/>
          </a:prstGeom>
          <a:ln>
            <a:solidFill>
              <a:srgbClr val="FF0000"/>
            </a:solidFill>
          </a:ln>
        </p:spPr>
      </p:pic>
    </p:spTree>
    <p:extLst>
      <p:ext uri="{BB962C8B-B14F-4D97-AF65-F5344CB8AC3E}">
        <p14:creationId xmlns:p14="http://schemas.microsoft.com/office/powerpoint/2010/main" val="184864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solidFill>
                  <a:srgbClr val="0070C0"/>
                </a:solidFill>
              </a:rPr>
              <a:t>The 7 Principles</a:t>
            </a:r>
          </a:p>
        </p:txBody>
      </p:sp>
      <p:sp>
        <p:nvSpPr>
          <p:cNvPr id="6" name="Content Placeholder 5"/>
          <p:cNvSpPr>
            <a:spLocks noGrp="1"/>
          </p:cNvSpPr>
          <p:nvPr>
            <p:ph idx="1"/>
          </p:nvPr>
        </p:nvSpPr>
        <p:spPr/>
        <p:txBody>
          <a:bodyPr>
            <a:normAutofit/>
          </a:bodyPr>
          <a:lstStyle/>
          <a:p>
            <a:pPr marL="514350" indent="-514350">
              <a:lnSpc>
                <a:spcPct val="100000"/>
              </a:lnSpc>
              <a:buFont typeface="+mj-lt"/>
              <a:buAutoNum type="arabicPeriod"/>
            </a:pPr>
            <a:r>
              <a:rPr lang="en-US" dirty="0"/>
              <a:t>Accountability</a:t>
            </a:r>
          </a:p>
          <a:p>
            <a:pPr marL="514350" indent="-514350">
              <a:lnSpc>
                <a:spcPct val="100000"/>
              </a:lnSpc>
              <a:buFont typeface="+mj-lt"/>
              <a:buAutoNum type="arabicPeriod"/>
            </a:pPr>
            <a:r>
              <a:rPr lang="en-US" dirty="0"/>
              <a:t>Transparency</a:t>
            </a:r>
          </a:p>
          <a:p>
            <a:pPr marL="514350" indent="-514350">
              <a:lnSpc>
                <a:spcPct val="100000"/>
              </a:lnSpc>
              <a:buFont typeface="+mj-lt"/>
              <a:buAutoNum type="arabicPeriod"/>
            </a:pPr>
            <a:r>
              <a:rPr lang="en-US" dirty="0"/>
              <a:t>Ethical </a:t>
            </a:r>
            <a:r>
              <a:rPr lang="en-US" dirty="0" err="1"/>
              <a:t>behaviour</a:t>
            </a:r>
            <a:endParaRPr lang="en-US" dirty="0"/>
          </a:p>
          <a:p>
            <a:pPr marL="514350" indent="-514350">
              <a:lnSpc>
                <a:spcPct val="100000"/>
              </a:lnSpc>
              <a:buFont typeface="+mj-lt"/>
              <a:buAutoNum type="arabicPeriod"/>
            </a:pPr>
            <a:r>
              <a:rPr lang="en-US" dirty="0"/>
              <a:t>Respect for stakeholder interests</a:t>
            </a:r>
          </a:p>
          <a:p>
            <a:pPr marL="514350" indent="-514350">
              <a:lnSpc>
                <a:spcPct val="100000"/>
              </a:lnSpc>
              <a:buFont typeface="+mj-lt"/>
              <a:buAutoNum type="arabicPeriod"/>
            </a:pPr>
            <a:r>
              <a:rPr lang="en-US" dirty="0"/>
              <a:t>Respect for the rule of law</a:t>
            </a:r>
          </a:p>
          <a:p>
            <a:pPr marL="514350" indent="-514350">
              <a:lnSpc>
                <a:spcPct val="100000"/>
              </a:lnSpc>
              <a:buFont typeface="+mj-lt"/>
              <a:buAutoNum type="arabicPeriod"/>
            </a:pPr>
            <a:r>
              <a:rPr lang="en-US" dirty="0"/>
              <a:t>Respect for international norms of behavior</a:t>
            </a:r>
          </a:p>
          <a:p>
            <a:pPr marL="514350" indent="-514350">
              <a:lnSpc>
                <a:spcPct val="100000"/>
              </a:lnSpc>
              <a:buFont typeface="+mj-lt"/>
              <a:buAutoNum type="arabicPeriod"/>
            </a:pPr>
            <a:r>
              <a:rPr lang="en-US" dirty="0"/>
              <a:t>Respect for human rights</a:t>
            </a:r>
          </a:p>
        </p:txBody>
      </p:sp>
    </p:spTree>
    <p:extLst>
      <p:ext uri="{BB962C8B-B14F-4D97-AF65-F5344CB8AC3E}">
        <p14:creationId xmlns:p14="http://schemas.microsoft.com/office/powerpoint/2010/main" val="66383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Accountability and Transparency</a:t>
            </a:r>
          </a:p>
        </p:txBody>
      </p:sp>
      <p:sp>
        <p:nvSpPr>
          <p:cNvPr id="4" name="Content Placeholder 3"/>
          <p:cNvSpPr>
            <a:spLocks noGrp="1"/>
          </p:cNvSpPr>
          <p:nvPr>
            <p:ph idx="1"/>
          </p:nvPr>
        </p:nvSpPr>
        <p:spPr/>
        <p:txBody>
          <a:bodyPr>
            <a:noAutofit/>
          </a:bodyPr>
          <a:lstStyle/>
          <a:p>
            <a:pPr algn="just">
              <a:lnSpc>
                <a:spcPct val="100000"/>
              </a:lnSpc>
            </a:pPr>
            <a:r>
              <a:rPr lang="en-US" dirty="0"/>
              <a:t>Accountability is the: “state of being answerable for decisions and activities to the organization’s governing bodies, legal authorities and, more broadly, its stakeholders” (those who are affected by its actions)</a:t>
            </a:r>
          </a:p>
          <a:p>
            <a:pPr algn="just">
              <a:lnSpc>
                <a:spcPct val="100000"/>
              </a:lnSpc>
            </a:pPr>
            <a:r>
              <a:rPr lang="en-US" dirty="0"/>
              <a:t>Transparency is “openness about decisions and activities that affect society, the economy and the environment, and willingness to communicate these in a clear, accurate, timely, honest and complete manner”</a:t>
            </a:r>
          </a:p>
          <a:p>
            <a:pPr algn="just">
              <a:lnSpc>
                <a:spcPct val="100000"/>
              </a:lnSpc>
            </a:pPr>
            <a:endParaRPr lang="en-US" dirty="0"/>
          </a:p>
          <a:p>
            <a:pPr algn="just">
              <a:lnSpc>
                <a:spcPct val="100000"/>
              </a:lnSpc>
              <a:buNone/>
            </a:pPr>
            <a:r>
              <a:rPr lang="en-US" sz="2000" dirty="0"/>
              <a:t>Source:  ISO 26000:2010  Clause  2.1 and 2.24</a:t>
            </a:r>
          </a:p>
        </p:txBody>
      </p:sp>
    </p:spTree>
    <p:extLst>
      <p:ext uri="{BB962C8B-B14F-4D97-AF65-F5344CB8AC3E}">
        <p14:creationId xmlns:p14="http://schemas.microsoft.com/office/powerpoint/2010/main" val="59110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63F-2F9E-4D51-B812-122418A90642}"/>
              </a:ext>
            </a:extLst>
          </p:cNvPr>
          <p:cNvSpPr>
            <a:spLocks noGrp="1"/>
          </p:cNvSpPr>
          <p:nvPr>
            <p:ph type="title"/>
          </p:nvPr>
        </p:nvSpPr>
        <p:spPr/>
        <p:txBody>
          <a:bodyPr/>
          <a:lstStyle/>
          <a:p>
            <a:pPr algn="ctr"/>
            <a:r>
              <a:rPr lang="en-US" sz="4000" dirty="0">
                <a:solidFill>
                  <a:srgbClr val="0070C0"/>
                </a:solidFill>
              </a:rPr>
              <a:t>Accountability and Transparency</a:t>
            </a:r>
            <a:endParaRPr lang="en-US" sz="4000" dirty="0"/>
          </a:p>
        </p:txBody>
      </p:sp>
      <p:sp>
        <p:nvSpPr>
          <p:cNvPr id="8" name="Content Placeholder 7"/>
          <p:cNvSpPr>
            <a:spLocks noGrp="1"/>
          </p:cNvSpPr>
          <p:nvPr>
            <p:ph idx="1"/>
          </p:nvPr>
        </p:nvSpPr>
        <p:spPr/>
        <p:txBody>
          <a:bodyPr>
            <a:normAutofit/>
          </a:bodyPr>
          <a:lstStyle/>
          <a:p>
            <a:pPr>
              <a:lnSpc>
                <a:spcPct val="100000"/>
              </a:lnSpc>
            </a:pPr>
            <a:r>
              <a:rPr lang="en-US" dirty="0"/>
              <a:t>Accountability and Transparency involve taking responsibility for decisions and policies; the top decision-makers, as well as everyone throughout a chain of command.</a:t>
            </a:r>
          </a:p>
          <a:p>
            <a:pPr algn="just">
              <a:lnSpc>
                <a:spcPct val="100000"/>
              </a:lnSpc>
            </a:pPr>
            <a:endParaRPr lang="en-US" dirty="0"/>
          </a:p>
          <a:p>
            <a:pPr algn="just">
              <a:lnSpc>
                <a:spcPct val="100000"/>
              </a:lnSpc>
            </a:pPr>
            <a:r>
              <a:rPr lang="en-US" dirty="0"/>
              <a:t>Leaders need to know and acknowledge who has made what specific decisions</a:t>
            </a:r>
          </a:p>
        </p:txBody>
      </p:sp>
    </p:spTree>
    <p:extLst>
      <p:ext uri="{BB962C8B-B14F-4D97-AF65-F5344CB8AC3E}">
        <p14:creationId xmlns:p14="http://schemas.microsoft.com/office/powerpoint/2010/main" val="185179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70C0"/>
                </a:solidFill>
              </a:rPr>
              <a:t>Principle of Ethical </a:t>
            </a:r>
            <a:r>
              <a:rPr lang="en-US" sz="4000" dirty="0" err="1">
                <a:solidFill>
                  <a:srgbClr val="0070C0"/>
                </a:solidFill>
              </a:rPr>
              <a:t>Behaviour</a:t>
            </a:r>
            <a:endParaRPr lang="en-US" sz="4000" dirty="0">
              <a:solidFill>
                <a:srgbClr val="0070C0"/>
              </a:solidFill>
            </a:endParaRPr>
          </a:p>
        </p:txBody>
      </p:sp>
      <p:sp>
        <p:nvSpPr>
          <p:cNvPr id="4" name="Content Placeholder 3"/>
          <p:cNvSpPr>
            <a:spLocks noGrp="1"/>
          </p:cNvSpPr>
          <p:nvPr>
            <p:ph idx="1"/>
          </p:nvPr>
        </p:nvSpPr>
        <p:spPr>
          <a:xfrm>
            <a:off x="828964" y="1890277"/>
            <a:ext cx="10515600" cy="4351338"/>
          </a:xfrm>
        </p:spPr>
        <p:txBody>
          <a:bodyPr>
            <a:noAutofit/>
          </a:bodyPr>
          <a:lstStyle/>
          <a:p>
            <a:pPr algn="just">
              <a:lnSpc>
                <a:spcPct val="100000"/>
              </a:lnSpc>
            </a:pPr>
            <a:r>
              <a:rPr lang="en-US" dirty="0"/>
              <a:t>Ethical </a:t>
            </a:r>
            <a:r>
              <a:rPr lang="en-US" dirty="0" err="1"/>
              <a:t>behaviour</a:t>
            </a:r>
            <a:r>
              <a:rPr lang="en-US" dirty="0"/>
              <a:t> involves deciding what is the right course of action, </a:t>
            </a:r>
            <a:r>
              <a:rPr lang="en-US" u="sng" dirty="0"/>
              <a:t>day to day </a:t>
            </a:r>
          </a:p>
          <a:p>
            <a:pPr algn="just">
              <a:lnSpc>
                <a:spcPct val="100000"/>
              </a:lnSpc>
            </a:pPr>
            <a:endParaRPr lang="en-US" dirty="0"/>
          </a:p>
          <a:p>
            <a:pPr algn="just">
              <a:lnSpc>
                <a:spcPct val="100000"/>
              </a:lnSpc>
            </a:pPr>
            <a:r>
              <a:rPr lang="en-US" dirty="0"/>
              <a:t>Ethical behavior is defined as “</a:t>
            </a:r>
            <a:r>
              <a:rPr lang="en-US" dirty="0" err="1"/>
              <a:t>behaviour</a:t>
            </a:r>
            <a:r>
              <a:rPr lang="en-US" dirty="0"/>
              <a:t> that is in accordance with accepted principles of right or good conduct in the context of a particular situation…” </a:t>
            </a:r>
          </a:p>
          <a:p>
            <a:pPr algn="just">
              <a:lnSpc>
                <a:spcPct val="100000"/>
              </a:lnSpc>
            </a:pPr>
            <a:endParaRPr lang="en-US" dirty="0"/>
          </a:p>
          <a:p>
            <a:pPr algn="just">
              <a:lnSpc>
                <a:spcPct val="100000"/>
              </a:lnSpc>
            </a:pPr>
            <a:r>
              <a:rPr lang="en-US" u="sng" dirty="0"/>
              <a:t>Ask yourself:  would you be comfortable if your actions were to become public knowledge?</a:t>
            </a:r>
          </a:p>
          <a:p>
            <a:pPr lvl="1">
              <a:lnSpc>
                <a:spcPct val="100000"/>
              </a:lnSpc>
              <a:buNone/>
            </a:pPr>
            <a:r>
              <a:rPr lang="en-US" sz="2000" dirty="0"/>
              <a:t>Source:  ISO 26000:2010 Clause 2.7</a:t>
            </a:r>
          </a:p>
        </p:txBody>
      </p:sp>
    </p:spTree>
    <p:extLst>
      <p:ext uri="{BB962C8B-B14F-4D97-AF65-F5344CB8AC3E}">
        <p14:creationId xmlns:p14="http://schemas.microsoft.com/office/powerpoint/2010/main" val="204918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Principle of Respect for 	stakeholder interests</a:t>
            </a:r>
          </a:p>
        </p:txBody>
      </p:sp>
      <p:sp>
        <p:nvSpPr>
          <p:cNvPr id="4" name="Content Placeholder 3"/>
          <p:cNvSpPr>
            <a:spLocks noGrp="1"/>
          </p:cNvSpPr>
          <p:nvPr>
            <p:ph idx="1"/>
          </p:nvPr>
        </p:nvSpPr>
        <p:spPr/>
        <p:txBody>
          <a:bodyPr>
            <a:normAutofit/>
          </a:bodyPr>
          <a:lstStyle/>
          <a:p>
            <a:pPr>
              <a:lnSpc>
                <a:spcPct val="100000"/>
              </a:lnSpc>
            </a:pPr>
            <a:r>
              <a:rPr lang="en-US" dirty="0"/>
              <a:t>Identifying groups of stakeholders  - those who are affected by your decisions and actions - and responding to their concerns. </a:t>
            </a:r>
          </a:p>
          <a:p>
            <a:pPr>
              <a:lnSpc>
                <a:spcPct val="100000"/>
              </a:lnSpc>
            </a:pPr>
            <a:r>
              <a:rPr lang="en-US" dirty="0"/>
              <a:t>It does </a:t>
            </a:r>
            <a:r>
              <a:rPr lang="en-US" u="sng" dirty="0"/>
              <a:t>not</a:t>
            </a:r>
            <a:r>
              <a:rPr lang="en-US" dirty="0"/>
              <a:t> mean letting them make your decisions.</a:t>
            </a:r>
          </a:p>
          <a:p>
            <a:pPr>
              <a:lnSpc>
                <a:spcPct val="100000"/>
              </a:lnSpc>
              <a:buNone/>
            </a:pPr>
            <a:r>
              <a:rPr lang="en-US" dirty="0"/>
              <a:t>  </a:t>
            </a:r>
          </a:p>
          <a:p>
            <a:pPr marL="0" indent="0">
              <a:lnSpc>
                <a:spcPct val="100000"/>
              </a:lnSpc>
              <a:buNone/>
            </a:pPr>
            <a:r>
              <a:rPr lang="en-US" b="1" dirty="0"/>
              <a:t>Note</a:t>
            </a:r>
            <a:r>
              <a:rPr lang="en-US" dirty="0"/>
              <a:t> that, by definition, “social responsibility” is not decided in a vacuum; it always involves reference to the guiding principles, and awareness of  impacts on others</a:t>
            </a:r>
          </a:p>
          <a:p>
            <a:pPr>
              <a:lnSpc>
                <a:spcPct val="100000"/>
              </a:lnSpc>
              <a:buNone/>
            </a:pPr>
            <a:endParaRPr lang="en-US" dirty="0"/>
          </a:p>
          <a:p>
            <a:pPr>
              <a:lnSpc>
                <a:spcPct val="100000"/>
              </a:lnSpc>
              <a:buNone/>
            </a:pPr>
            <a:endParaRPr lang="en-US" dirty="0"/>
          </a:p>
        </p:txBody>
      </p:sp>
    </p:spTree>
    <p:extLst>
      <p:ext uri="{BB962C8B-B14F-4D97-AF65-F5344CB8AC3E}">
        <p14:creationId xmlns:p14="http://schemas.microsoft.com/office/powerpoint/2010/main" val="214693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79"/>
            <a:ext cx="10515600" cy="1325563"/>
          </a:xfrm>
        </p:spPr>
        <p:txBody>
          <a:bodyPr>
            <a:noAutofit/>
          </a:bodyPr>
          <a:lstStyle/>
          <a:p>
            <a:pPr algn="ctr"/>
            <a:r>
              <a:rPr lang="en-US" sz="4000" dirty="0">
                <a:solidFill>
                  <a:srgbClr val="0070C0"/>
                </a:solidFill>
              </a:rPr>
              <a:t>Principle of Respect for the rule of law</a:t>
            </a:r>
          </a:p>
        </p:txBody>
      </p:sp>
      <p:sp>
        <p:nvSpPr>
          <p:cNvPr id="4" name="Content Placeholder 3"/>
          <p:cNvSpPr>
            <a:spLocks noGrp="1"/>
          </p:cNvSpPr>
          <p:nvPr>
            <p:ph idx="1"/>
          </p:nvPr>
        </p:nvSpPr>
        <p:spPr/>
        <p:txBody>
          <a:bodyPr>
            <a:normAutofit/>
          </a:bodyPr>
          <a:lstStyle/>
          <a:p>
            <a:pPr>
              <a:lnSpc>
                <a:spcPct val="100000"/>
              </a:lnSpc>
            </a:pPr>
            <a:r>
              <a:rPr lang="en-US" dirty="0"/>
              <a:t>“In the context of social responsibility, respect for the rule of law means that an organization complies with all applicable laws and regulations….</a:t>
            </a:r>
            <a:r>
              <a:rPr lang="en-US" u="sng" dirty="0"/>
              <a:t>even if they are not adequately enforced.”</a:t>
            </a:r>
          </a:p>
          <a:p>
            <a:pPr>
              <a:lnSpc>
                <a:spcPct val="100000"/>
              </a:lnSpc>
            </a:pPr>
            <a:endParaRPr lang="en-US" dirty="0"/>
          </a:p>
          <a:p>
            <a:pPr marL="0" indent="0">
              <a:lnSpc>
                <a:spcPct val="100000"/>
              </a:lnSpc>
              <a:buNone/>
            </a:pPr>
            <a:endParaRPr lang="en-US" dirty="0"/>
          </a:p>
          <a:p>
            <a:pPr>
              <a:lnSpc>
                <a:spcPct val="100000"/>
              </a:lnSpc>
            </a:pPr>
            <a:endParaRPr lang="en-US" dirty="0"/>
          </a:p>
          <a:p>
            <a:pPr lvl="1">
              <a:lnSpc>
                <a:spcPct val="100000"/>
              </a:lnSpc>
              <a:buNone/>
            </a:pPr>
            <a:r>
              <a:rPr lang="en-US" sz="2000" dirty="0"/>
              <a:t>Source:  ISO 26000:2010 Clause 4.6</a:t>
            </a:r>
          </a:p>
        </p:txBody>
      </p:sp>
    </p:spTree>
    <p:extLst>
      <p:ext uri="{BB962C8B-B14F-4D97-AF65-F5344CB8AC3E}">
        <p14:creationId xmlns:p14="http://schemas.microsoft.com/office/powerpoint/2010/main" val="336834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1325563"/>
          </a:xfrm>
        </p:spPr>
        <p:txBody>
          <a:bodyPr vert="horz" lIns="91440" tIns="45720" rIns="91440" bIns="45720" rtlCol="0" anchor="ctr">
            <a:noAutofit/>
          </a:bodyPr>
          <a:lstStyle/>
          <a:p>
            <a:pPr algn="ctr"/>
            <a:r>
              <a:rPr lang="en-US" sz="4000" dirty="0">
                <a:solidFill>
                  <a:srgbClr val="0070C0"/>
                </a:solidFill>
              </a:rPr>
              <a:t>Principle of Respect for international norms of </a:t>
            </a:r>
            <a:r>
              <a:rPr lang="en-US" sz="4000" dirty="0" err="1">
                <a:solidFill>
                  <a:srgbClr val="0070C0"/>
                </a:solidFill>
              </a:rPr>
              <a:t>behaviour</a:t>
            </a:r>
            <a:endParaRPr lang="en-US" sz="4000" dirty="0">
              <a:solidFill>
                <a:srgbClr val="0070C0"/>
              </a:solidFill>
            </a:endParaRPr>
          </a:p>
        </p:txBody>
      </p:sp>
      <p:sp>
        <p:nvSpPr>
          <p:cNvPr id="4" name="Content Placeholder 3"/>
          <p:cNvSpPr>
            <a:spLocks noGrp="1"/>
          </p:cNvSpPr>
          <p:nvPr>
            <p:ph idx="1"/>
          </p:nvPr>
        </p:nvSpPr>
        <p:spPr>
          <a:xfrm>
            <a:off x="838200" y="1899516"/>
            <a:ext cx="10515600" cy="4351338"/>
          </a:xfrm>
        </p:spPr>
        <p:txBody>
          <a:bodyPr>
            <a:noAutofit/>
          </a:bodyPr>
          <a:lstStyle/>
          <a:p>
            <a:pPr>
              <a:lnSpc>
                <a:spcPct val="100000"/>
              </a:lnSpc>
            </a:pPr>
            <a:r>
              <a:rPr lang="en-US" dirty="0"/>
              <a:t>“In situations where the law or its implementation does not provide for adequate environmental or social safeguards, an organization should strive to respect, as a minimum, international norms of </a:t>
            </a:r>
            <a:r>
              <a:rPr lang="en-US" dirty="0" err="1"/>
              <a:t>behaviour</a:t>
            </a:r>
            <a:r>
              <a:rPr lang="en-US" dirty="0"/>
              <a:t>.”</a:t>
            </a:r>
          </a:p>
          <a:p>
            <a:pPr>
              <a:lnSpc>
                <a:spcPct val="100000"/>
              </a:lnSpc>
              <a:buNone/>
            </a:pPr>
            <a:endParaRPr lang="en-US" dirty="0"/>
          </a:p>
          <a:p>
            <a:pPr>
              <a:lnSpc>
                <a:spcPct val="100000"/>
              </a:lnSpc>
            </a:pPr>
            <a:r>
              <a:rPr lang="en-US" dirty="0"/>
              <a:t>International norms of behavior are “…derived from customary international law, generally accepted principles of international law, or intergovernmental agreements that are universally or nearly universally recognized.”</a:t>
            </a:r>
          </a:p>
          <a:p>
            <a:pPr>
              <a:lnSpc>
                <a:spcPct val="100000"/>
              </a:lnSpc>
            </a:pPr>
            <a:endParaRPr lang="en-US" dirty="0"/>
          </a:p>
        </p:txBody>
      </p:sp>
      <p:pic>
        <p:nvPicPr>
          <p:cNvPr id="5" name="Picture 2" descr="T:\Internationella Sekretariat\ISO\ISO-TMB-WG Social Responsibility\04 Projects\PPO\PPO SAG\0d339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597" y="6186854"/>
            <a:ext cx="9525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2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1325563"/>
          </a:xfrm>
        </p:spPr>
        <p:txBody>
          <a:bodyPr vert="horz" lIns="91440" tIns="45720" rIns="91440" bIns="45720" rtlCol="0" anchor="ctr">
            <a:noAutofit/>
          </a:bodyPr>
          <a:lstStyle/>
          <a:p>
            <a:pPr algn="ctr"/>
            <a:r>
              <a:rPr lang="en-US" sz="4000" dirty="0">
                <a:solidFill>
                  <a:srgbClr val="0070C0"/>
                </a:solidFill>
              </a:rPr>
              <a:t>Principle of Respect for international norms of </a:t>
            </a:r>
            <a:r>
              <a:rPr lang="en-US" sz="4000" dirty="0" err="1">
                <a:solidFill>
                  <a:srgbClr val="0070C0"/>
                </a:solidFill>
              </a:rPr>
              <a:t>behaviour</a:t>
            </a:r>
            <a:endParaRPr lang="en-US" sz="4000" dirty="0">
              <a:solidFill>
                <a:srgbClr val="0070C0"/>
              </a:solidFill>
            </a:endParaRPr>
          </a:p>
        </p:txBody>
      </p:sp>
      <p:sp>
        <p:nvSpPr>
          <p:cNvPr id="4" name="Content Placeholder 3"/>
          <p:cNvSpPr>
            <a:spLocks noGrp="1"/>
          </p:cNvSpPr>
          <p:nvPr>
            <p:ph idx="1"/>
          </p:nvPr>
        </p:nvSpPr>
        <p:spPr>
          <a:xfrm>
            <a:off x="838200" y="1862571"/>
            <a:ext cx="10515600" cy="4351338"/>
          </a:xfrm>
        </p:spPr>
        <p:txBody>
          <a:bodyPr>
            <a:noAutofit/>
          </a:bodyPr>
          <a:lstStyle/>
          <a:p>
            <a:r>
              <a:rPr lang="en-US" dirty="0"/>
              <a:t>These can be found in authoritative international instruments from organizations such as the United Nations, International </a:t>
            </a:r>
            <a:r>
              <a:rPr lang="en-US" dirty="0" err="1"/>
              <a:t>Labour</a:t>
            </a:r>
            <a:r>
              <a:rPr lang="en-US" dirty="0"/>
              <a:t> Organization (ILO).</a:t>
            </a:r>
          </a:p>
          <a:p>
            <a:pPr marL="0" indent="0">
              <a:buNone/>
            </a:pPr>
            <a:br>
              <a:rPr lang="en-US" dirty="0"/>
            </a:br>
            <a:r>
              <a:rPr lang="en-US" dirty="0"/>
              <a:t>    </a:t>
            </a:r>
            <a:r>
              <a:rPr lang="en-US" sz="2000" dirty="0"/>
              <a:t>Sources:  ISO 26000:2010 Clause 2.11 and  4.7</a:t>
            </a:r>
          </a:p>
        </p:txBody>
      </p:sp>
      <p:pic>
        <p:nvPicPr>
          <p:cNvPr id="5" name="Picture 2" descr="T:\Internationella Sekretariat\ISO\ISO-TMB-WG Social Responsibility\04 Projects\PPO\PPO SAG\0d339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597" y="6186854"/>
            <a:ext cx="9525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5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a:t>ISO 26000 &amp; Sustainability</a:t>
            </a:r>
          </a:p>
        </p:txBody>
      </p:sp>
      <p:sp>
        <p:nvSpPr>
          <p:cNvPr id="3" name="Subtitle 2"/>
          <p:cNvSpPr>
            <a:spLocks noGrp="1"/>
          </p:cNvSpPr>
          <p:nvPr>
            <p:ph type="subTitle" idx="1"/>
          </p:nvPr>
        </p:nvSpPr>
        <p:spPr/>
        <p:txBody>
          <a:bodyPr>
            <a:normAutofit fontScale="92500" lnSpcReduction="20000"/>
          </a:bodyPr>
          <a:lstStyle/>
          <a:p>
            <a:pPr algn="ctr"/>
            <a:r>
              <a:rPr lang="en-US" dirty="0"/>
              <a:t>Dr. Yassin Darwish, CSP, ASP,</a:t>
            </a:r>
          </a:p>
          <a:p>
            <a:pPr algn="ctr"/>
            <a:r>
              <a:rPr lang="en-US" dirty="0"/>
              <a:t>CMIOSH</a:t>
            </a:r>
          </a:p>
          <a:p>
            <a:pPr algn="ctr"/>
            <a:r>
              <a:rPr lang="en-US" dirty="0"/>
              <a:t>ASSP GR IX Area 2 Director</a:t>
            </a:r>
          </a:p>
        </p:txBody>
      </p:sp>
    </p:spTree>
    <p:extLst>
      <p:ext uri="{BB962C8B-B14F-4D97-AF65-F5344CB8AC3E}">
        <p14:creationId xmlns:p14="http://schemas.microsoft.com/office/powerpoint/2010/main" val="130066625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Principle of Respect for </a:t>
            </a:r>
            <a:br>
              <a:rPr lang="en-US" sz="4000" dirty="0">
                <a:solidFill>
                  <a:srgbClr val="0070C0"/>
                </a:solidFill>
              </a:rPr>
            </a:br>
            <a:r>
              <a:rPr lang="en-US" sz="4000" dirty="0">
                <a:solidFill>
                  <a:srgbClr val="0070C0"/>
                </a:solidFill>
              </a:rPr>
              <a:t>human rights</a:t>
            </a:r>
          </a:p>
        </p:txBody>
      </p:sp>
      <p:sp>
        <p:nvSpPr>
          <p:cNvPr id="4" name="Content Placeholder 3"/>
          <p:cNvSpPr>
            <a:spLocks noGrp="1"/>
          </p:cNvSpPr>
          <p:nvPr>
            <p:ph idx="1"/>
          </p:nvPr>
        </p:nvSpPr>
        <p:spPr/>
        <p:txBody>
          <a:bodyPr>
            <a:normAutofit/>
          </a:bodyPr>
          <a:lstStyle/>
          <a:p>
            <a:r>
              <a:rPr lang="en-US" dirty="0"/>
              <a:t>ISO 26000 urges its users to identify the vulnerable populations among its stakeholders, and to work to ensure their fair treatment</a:t>
            </a:r>
          </a:p>
          <a:p>
            <a:endParaRPr lang="en-US" dirty="0"/>
          </a:p>
          <a:p>
            <a:r>
              <a:rPr lang="en-US" dirty="0"/>
              <a:t>“..In situations where human rights are not protected, take steps to respect human rights and avoid taking advantage of these situations…”</a:t>
            </a:r>
          </a:p>
          <a:p>
            <a:endParaRPr lang="en-US" dirty="0"/>
          </a:p>
          <a:p>
            <a:pPr lvl="1">
              <a:buNone/>
            </a:pPr>
            <a:r>
              <a:rPr lang="en-US" sz="2000" dirty="0"/>
              <a:t>Source: ISO 26000:2010 Clause 4.8</a:t>
            </a:r>
          </a:p>
          <a:p>
            <a:endParaRPr lang="en-US" dirty="0"/>
          </a:p>
        </p:txBody>
      </p:sp>
    </p:spTree>
    <p:extLst>
      <p:ext uri="{BB962C8B-B14F-4D97-AF65-F5344CB8AC3E}">
        <p14:creationId xmlns:p14="http://schemas.microsoft.com/office/powerpoint/2010/main" val="159015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70C0"/>
                </a:solidFill>
              </a:rPr>
              <a:t>The 7 Core Subjects</a:t>
            </a:r>
            <a:endParaRPr lang="en-US" sz="4000" dirty="0"/>
          </a:p>
        </p:txBody>
      </p:sp>
      <p:sp>
        <p:nvSpPr>
          <p:cNvPr id="4" name="Content Placeholder 3">
            <a:extLst>
              <a:ext uri="{FF2B5EF4-FFF2-40B4-BE49-F238E27FC236}">
                <a16:creationId xmlns:a16="http://schemas.microsoft.com/office/drawing/2014/main" id="{2015261E-C964-4796-990D-DB2004E3E6C9}"/>
              </a:ext>
            </a:extLst>
          </p:cNvPr>
          <p:cNvSpPr>
            <a:spLocks noGrp="1"/>
          </p:cNvSpPr>
          <p:nvPr>
            <p:ph idx="1"/>
          </p:nvPr>
        </p:nvSpPr>
        <p:spPr/>
        <p:txBody>
          <a:bodyPr/>
          <a:lstStyle/>
          <a:p>
            <a:endParaRPr lang="en-US" dirty="0"/>
          </a:p>
        </p:txBody>
      </p:sp>
      <p:grpSp>
        <p:nvGrpSpPr>
          <p:cNvPr id="3" name="Group 13"/>
          <p:cNvGrpSpPr>
            <a:grpSpLocks/>
          </p:cNvGrpSpPr>
          <p:nvPr/>
        </p:nvGrpSpPr>
        <p:grpSpPr bwMode="auto">
          <a:xfrm>
            <a:off x="2819401" y="990600"/>
            <a:ext cx="5943600" cy="5761182"/>
            <a:chOff x="1953273" y="1214422"/>
            <a:chExt cx="5237454" cy="5237454"/>
          </a:xfrm>
        </p:grpSpPr>
        <p:sp>
          <p:nvSpPr>
            <p:cNvPr id="5" name="Oval 4"/>
            <p:cNvSpPr/>
            <p:nvPr/>
          </p:nvSpPr>
          <p:spPr>
            <a:xfrm>
              <a:off x="1953273" y="1214422"/>
              <a:ext cx="5237454" cy="5237454"/>
            </a:xfrm>
            <a:prstGeom prst="ellipse">
              <a:avLst/>
            </a:prstGeom>
            <a:noFill/>
            <a:ln w="38100">
              <a:solidFill>
                <a:srgbClr val="0070C0"/>
              </a:solidFill>
              <a:prstDash val="sysDash"/>
            </a:ln>
            <a:effectLst/>
          </p:spPr>
          <p:style>
            <a:lnRef idx="2">
              <a:schemeClr val="accent2"/>
            </a:lnRef>
            <a:fillRef idx="1">
              <a:schemeClr val="lt1"/>
            </a:fillRef>
            <a:effectRef idx="0">
              <a:schemeClr val="accent2"/>
            </a:effectRef>
            <a:fontRef idx="minor">
              <a:schemeClr val="dk1"/>
            </a:fontRef>
          </p:style>
          <p:txBody>
            <a:bodyPr spcFirstLastPara="1" anchor="b">
              <a:prstTxWarp prst="textButton">
                <a:avLst/>
              </a:prstTxWarp>
            </a:bodyPr>
            <a:lstStyle/>
            <a:p>
              <a:pPr algn="ctr">
                <a:defRPr/>
              </a:pPr>
              <a:r>
                <a:rPr lang="en-US" b="1" dirty="0">
                  <a:solidFill>
                    <a:schemeClr val="tx1"/>
                  </a:solidFill>
                  <a:latin typeface="Calibri"/>
                  <a:cs typeface="Calibri"/>
                </a:rPr>
                <a:t>Holistic Integrated Approach</a:t>
              </a:r>
            </a:p>
            <a:p>
              <a:pPr algn="ctr">
                <a:defRPr/>
              </a:pPr>
              <a:endParaRPr lang="en-US" b="1" dirty="0">
                <a:solidFill>
                  <a:schemeClr val="tx1"/>
                </a:solidFill>
                <a:latin typeface="Calibri"/>
                <a:cs typeface="Calibri"/>
              </a:endParaRPr>
            </a:p>
            <a:p>
              <a:pPr algn="ctr">
                <a:defRPr/>
              </a:pPr>
              <a:endParaRPr lang="en-US" sz="2000"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r>
                <a:rPr lang="en-US" b="1" dirty="0">
                  <a:solidFill>
                    <a:schemeClr val="bg1"/>
                  </a:solidFill>
                  <a:latin typeface="Calibri"/>
                  <a:cs typeface="Calibri"/>
                </a:rPr>
                <a:t>Interdependence</a:t>
              </a:r>
            </a:p>
          </p:txBody>
        </p:sp>
        <p:sp>
          <p:nvSpPr>
            <p:cNvPr id="6" name="Oval 5"/>
            <p:cNvSpPr/>
            <p:nvPr/>
          </p:nvSpPr>
          <p:spPr>
            <a:xfrm>
              <a:off x="3032590" y="1717961"/>
              <a:ext cx="1505768" cy="1505768"/>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72000" bIns="360000" anchor="ctr"/>
            <a:lstStyle/>
            <a:p>
              <a:pPr algn="ctr">
                <a:lnSpc>
                  <a:spcPct val="80000"/>
                </a:lnSpc>
                <a:defRPr/>
              </a:pPr>
              <a:r>
                <a:rPr lang="en-US" sz="1400" b="1" dirty="0">
                  <a:solidFill>
                    <a:schemeClr val="bg1"/>
                  </a:solidFill>
                  <a:latin typeface="Calibri"/>
                  <a:cs typeface="Calibri"/>
                </a:rPr>
                <a:t>Community Involvement and </a:t>
              </a:r>
            </a:p>
            <a:p>
              <a:pPr algn="ctr">
                <a:lnSpc>
                  <a:spcPct val="80000"/>
                </a:lnSpc>
                <a:defRPr/>
              </a:pPr>
              <a:r>
                <a:rPr lang="en-US" sz="1400" b="1" dirty="0">
                  <a:solidFill>
                    <a:schemeClr val="bg1"/>
                  </a:solidFill>
                  <a:latin typeface="Calibri"/>
                  <a:cs typeface="Calibri"/>
                </a:rPr>
                <a:t>Development</a:t>
              </a:r>
            </a:p>
          </p:txBody>
        </p:sp>
        <p:sp>
          <p:nvSpPr>
            <p:cNvPr id="7" name="Oval 6"/>
            <p:cNvSpPr/>
            <p:nvPr/>
          </p:nvSpPr>
          <p:spPr>
            <a:xfrm>
              <a:off x="4605645" y="1717960"/>
              <a:ext cx="1505768" cy="150576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0" rIns="0" bIns="360000" anchor="ctr"/>
            <a:lstStyle/>
            <a:p>
              <a:pPr algn="ctr">
                <a:lnSpc>
                  <a:spcPct val="80000"/>
                </a:lnSpc>
                <a:defRPr/>
              </a:pPr>
              <a:endParaRPr lang="en-US" sz="1400" b="1">
                <a:solidFill>
                  <a:schemeClr val="bg1"/>
                </a:solidFill>
                <a:latin typeface="Calibri"/>
                <a:cs typeface="Calibri"/>
              </a:endParaRPr>
            </a:p>
            <a:p>
              <a:pPr algn="ctr">
                <a:lnSpc>
                  <a:spcPct val="80000"/>
                </a:lnSpc>
                <a:defRPr/>
              </a:pPr>
              <a:r>
                <a:rPr lang="en-US" sz="1400" b="1">
                  <a:solidFill>
                    <a:schemeClr val="bg1"/>
                  </a:solidFill>
                  <a:latin typeface="Calibri"/>
                  <a:cs typeface="Calibri"/>
                </a:rPr>
                <a:t>Human </a:t>
              </a:r>
              <a:endParaRPr lang="en-US" sz="1400" b="1" dirty="0">
                <a:solidFill>
                  <a:schemeClr val="bg1"/>
                </a:solidFill>
                <a:latin typeface="Calibri"/>
                <a:cs typeface="Calibri"/>
              </a:endParaRPr>
            </a:p>
            <a:p>
              <a:pPr algn="ctr">
                <a:lnSpc>
                  <a:spcPct val="80000"/>
                </a:lnSpc>
                <a:defRPr/>
              </a:pPr>
              <a:r>
                <a:rPr lang="en-US" sz="1400" b="1" dirty="0">
                  <a:solidFill>
                    <a:schemeClr val="bg1"/>
                  </a:solidFill>
                  <a:latin typeface="Calibri"/>
                  <a:cs typeface="Calibri"/>
                </a:rPr>
                <a:t>Rights</a:t>
              </a:r>
            </a:p>
          </p:txBody>
        </p:sp>
        <p:sp>
          <p:nvSpPr>
            <p:cNvPr id="8" name="Oval 7"/>
            <p:cNvSpPr/>
            <p:nvPr/>
          </p:nvSpPr>
          <p:spPr>
            <a:xfrm>
              <a:off x="5392173" y="3080264"/>
              <a:ext cx="1505768" cy="1505768"/>
            </a:xfrm>
            <a:prstGeom prst="ellipse">
              <a:avLst/>
            </a:prstGeom>
            <a:solidFill>
              <a:srgbClr val="FF5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52000" tIns="0" rIns="0" bIns="0" anchor="ctr"/>
            <a:lstStyle/>
            <a:p>
              <a:pPr algn="ctr">
                <a:lnSpc>
                  <a:spcPct val="80000"/>
                </a:lnSpc>
                <a:defRPr/>
              </a:pPr>
              <a:r>
                <a:rPr lang="en-US" sz="1400" b="1" dirty="0" err="1">
                  <a:solidFill>
                    <a:schemeClr val="bg1"/>
                  </a:solidFill>
                  <a:latin typeface="Calibri"/>
                  <a:cs typeface="Calibri"/>
                </a:rPr>
                <a:t>Labour</a:t>
              </a:r>
              <a:r>
                <a:rPr lang="en-US" sz="1400" b="1" dirty="0">
                  <a:solidFill>
                    <a:schemeClr val="bg1"/>
                  </a:solidFill>
                  <a:latin typeface="Calibri"/>
                  <a:cs typeface="Calibri"/>
                </a:rPr>
                <a:t> Practices</a:t>
              </a:r>
            </a:p>
          </p:txBody>
        </p:sp>
        <p:sp>
          <p:nvSpPr>
            <p:cNvPr id="9" name="Oval 8"/>
            <p:cNvSpPr/>
            <p:nvPr/>
          </p:nvSpPr>
          <p:spPr>
            <a:xfrm>
              <a:off x="2875222" y="4497602"/>
              <a:ext cx="1505768" cy="1505768"/>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360000" rIns="0" bIns="0" anchor="ctr"/>
            <a:lstStyle/>
            <a:p>
              <a:pPr algn="ctr">
                <a:lnSpc>
                  <a:spcPct val="80000"/>
                </a:lnSpc>
                <a:defRPr/>
              </a:pPr>
              <a:r>
                <a:rPr lang="en-US" sz="1400" b="1" dirty="0">
                  <a:solidFill>
                    <a:schemeClr val="bg1"/>
                  </a:solidFill>
                  <a:latin typeface="Calibri"/>
                  <a:cs typeface="Calibri"/>
                </a:rPr>
                <a:t>Fair Operating Practices</a:t>
              </a:r>
            </a:p>
          </p:txBody>
        </p:sp>
        <p:sp>
          <p:nvSpPr>
            <p:cNvPr id="10" name="Oval 9"/>
            <p:cNvSpPr/>
            <p:nvPr/>
          </p:nvSpPr>
          <p:spPr>
            <a:xfrm>
              <a:off x="2090585" y="2934183"/>
              <a:ext cx="1505768" cy="150576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360000" rIns="72000" bIns="0" anchor="t"/>
            <a:lstStyle/>
            <a:p>
              <a:pPr algn="ctr">
                <a:lnSpc>
                  <a:spcPct val="80000"/>
                </a:lnSpc>
                <a:defRPr/>
              </a:pPr>
              <a:r>
                <a:rPr lang="en-US" sz="1400" b="1" dirty="0">
                  <a:latin typeface="Calibri"/>
                  <a:cs typeface="Calibri"/>
                </a:rPr>
                <a:t>Consumer Issues</a:t>
              </a:r>
            </a:p>
          </p:txBody>
        </p:sp>
        <p:sp>
          <p:nvSpPr>
            <p:cNvPr id="11" name="Oval 10"/>
            <p:cNvSpPr/>
            <p:nvPr/>
          </p:nvSpPr>
          <p:spPr>
            <a:xfrm>
              <a:off x="4663809" y="4497602"/>
              <a:ext cx="1586862" cy="1580171"/>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252000" bIns="0" anchor="ctr"/>
            <a:lstStyle/>
            <a:p>
              <a:pPr algn="ctr">
                <a:lnSpc>
                  <a:spcPct val="80000"/>
                </a:lnSpc>
                <a:defRPr/>
              </a:pPr>
              <a:r>
                <a:rPr lang="en-US" sz="1400" b="1">
                  <a:solidFill>
                    <a:schemeClr val="bg1"/>
                  </a:solidFill>
                  <a:latin typeface="Calibri"/>
                  <a:cs typeface="Calibri"/>
                </a:rPr>
                <a:t>      The Environment</a:t>
              </a:r>
              <a:endParaRPr lang="en-US" sz="1400" b="1" dirty="0">
                <a:solidFill>
                  <a:schemeClr val="bg1"/>
                </a:solidFill>
                <a:latin typeface="Calibri"/>
                <a:cs typeface="Calibri"/>
              </a:endParaRPr>
            </a:p>
          </p:txBody>
        </p:sp>
        <p:sp>
          <p:nvSpPr>
            <p:cNvPr id="12" name="Oval 11"/>
            <p:cNvSpPr/>
            <p:nvPr/>
          </p:nvSpPr>
          <p:spPr>
            <a:xfrm>
              <a:off x="3267540" y="2699670"/>
              <a:ext cx="2532832" cy="2415511"/>
            </a:xfrm>
            <a:prstGeom prst="ellipse">
              <a:avLst/>
            </a:prstGeom>
            <a:solidFill>
              <a:srgbClr val="FFFF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lstStyle/>
            <a:p>
              <a:pPr algn="ctr">
                <a:defRPr/>
              </a:pPr>
              <a:r>
                <a:rPr lang="en-US" sz="1600" b="1" dirty="0">
                  <a:latin typeface="Calibri"/>
                  <a:cs typeface="Calibri"/>
                </a:rPr>
                <a:t>Organizational</a:t>
              </a: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200" b="1" dirty="0">
                <a:latin typeface="Calibri"/>
                <a:cs typeface="Calibri"/>
              </a:endParaRPr>
            </a:p>
            <a:p>
              <a:pPr algn="ctr">
                <a:defRPr/>
              </a:pPr>
              <a:endParaRPr lang="en-US" sz="12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r>
                <a:rPr lang="en-US" sz="1600" b="1" dirty="0">
                  <a:latin typeface="Calibri"/>
                  <a:cs typeface="Calibri"/>
                </a:rPr>
                <a:t>Governance</a:t>
              </a:r>
            </a:p>
          </p:txBody>
        </p:sp>
        <p:sp>
          <p:nvSpPr>
            <p:cNvPr id="13" name="Oval 12"/>
            <p:cNvSpPr/>
            <p:nvPr/>
          </p:nvSpPr>
          <p:spPr>
            <a:xfrm>
              <a:off x="3770015" y="3196161"/>
              <a:ext cx="1473453" cy="1438972"/>
            </a:xfrm>
            <a:prstGeom prst="ellipse">
              <a:avLst/>
            </a:prstGeom>
            <a:solidFill>
              <a:srgbClr val="0066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rIns="0" anchor="ctr"/>
            <a:lstStyle/>
            <a:p>
              <a:pPr algn="ctr">
                <a:defRPr/>
              </a:pPr>
              <a:r>
                <a:rPr lang="en-US" sz="1600" b="1" dirty="0">
                  <a:solidFill>
                    <a:schemeClr val="bg1"/>
                  </a:solidFill>
                  <a:latin typeface="Calibri"/>
                  <a:cs typeface="Calibri"/>
                </a:rPr>
                <a:t>Organization</a:t>
              </a:r>
            </a:p>
          </p:txBody>
        </p:sp>
      </p:grpSp>
    </p:spTree>
    <p:extLst>
      <p:ext uri="{BB962C8B-B14F-4D97-AF65-F5344CB8AC3E}">
        <p14:creationId xmlns:p14="http://schemas.microsoft.com/office/powerpoint/2010/main" val="92464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rPr>
              <a:t>The 7 core subjects</a:t>
            </a:r>
          </a:p>
        </p:txBody>
      </p:sp>
      <p:sp>
        <p:nvSpPr>
          <p:cNvPr id="7" name="Content Placeholder 6"/>
          <p:cNvSpPr>
            <a:spLocks noGrp="1"/>
          </p:cNvSpPr>
          <p:nvPr>
            <p:ph sz="half" idx="1"/>
          </p:nvPr>
        </p:nvSpPr>
        <p:spPr>
          <a:xfrm>
            <a:off x="838200" y="1594725"/>
            <a:ext cx="5181600" cy="4351338"/>
          </a:xfrm>
        </p:spPr>
        <p:txBody>
          <a:bodyPr>
            <a:noAutofit/>
          </a:bodyPr>
          <a:lstStyle/>
          <a:p>
            <a:pPr>
              <a:lnSpc>
                <a:spcPct val="100000"/>
              </a:lnSpc>
            </a:pPr>
            <a:r>
              <a:rPr lang="en-US" sz="2600" b="1" dirty="0">
                <a:latin typeface="Verdana" panose="020B0604030504040204" pitchFamily="34" charset="0"/>
                <a:ea typeface="Verdana" panose="020B0604030504040204" pitchFamily="34" charset="0"/>
              </a:rPr>
              <a:t>Each</a:t>
            </a:r>
            <a:r>
              <a:rPr lang="en-US" sz="2600" dirty="0">
                <a:latin typeface="Verdana" panose="020B0604030504040204" pitchFamily="34" charset="0"/>
                <a:ea typeface="Verdana" panose="020B0604030504040204" pitchFamily="34" charset="0"/>
              </a:rPr>
              <a:t> of the 7 </a:t>
            </a:r>
            <a:r>
              <a:rPr lang="en-US" sz="2600" b="1" dirty="0">
                <a:latin typeface="Verdana" panose="020B0604030504040204" pitchFamily="34" charset="0"/>
                <a:ea typeface="Verdana" panose="020B0604030504040204" pitchFamily="34" charset="0"/>
              </a:rPr>
              <a:t>core subjects</a:t>
            </a:r>
            <a:r>
              <a:rPr lang="en-US" sz="2600" dirty="0">
                <a:latin typeface="Verdana" panose="020B0604030504040204" pitchFamily="34" charset="0"/>
                <a:ea typeface="Verdana" panose="020B0604030504040204" pitchFamily="34" charset="0"/>
              </a:rPr>
              <a:t> is relevant to every organization and should be considered.</a:t>
            </a:r>
          </a:p>
          <a:p>
            <a:pPr>
              <a:lnSpc>
                <a:spcPct val="100000"/>
              </a:lnSpc>
            </a:pPr>
            <a:r>
              <a:rPr lang="en-US" sz="2600" dirty="0">
                <a:latin typeface="Verdana" panose="020B0604030504040204" pitchFamily="34" charset="0"/>
                <a:ea typeface="Verdana" panose="020B0604030504040204" pitchFamily="34" charset="0"/>
              </a:rPr>
              <a:t>Users then review </a:t>
            </a:r>
            <a:r>
              <a:rPr lang="en-US" sz="2600" b="1" dirty="0">
                <a:latin typeface="Verdana" panose="020B0604030504040204" pitchFamily="34" charset="0"/>
                <a:ea typeface="Verdana" panose="020B0604030504040204" pitchFamily="34" charset="0"/>
              </a:rPr>
              <a:t>specific issues</a:t>
            </a:r>
            <a:r>
              <a:rPr lang="en-US" sz="2600" dirty="0">
                <a:latin typeface="Verdana" panose="020B0604030504040204" pitchFamily="34" charset="0"/>
                <a:ea typeface="Verdana" panose="020B0604030504040204" pitchFamily="34" charset="0"/>
              </a:rPr>
              <a:t> (37 in all) listed under each core subject to identify those issues that are relevant and significant.</a:t>
            </a:r>
          </a:p>
          <a:p>
            <a:pPr>
              <a:lnSpc>
                <a:spcPct val="100000"/>
              </a:lnSpc>
            </a:pPr>
            <a:r>
              <a:rPr lang="en-US" sz="2600" dirty="0">
                <a:latin typeface="Verdana" panose="020B0604030504040204" pitchFamily="34" charset="0"/>
                <a:ea typeface="Verdana" panose="020B0604030504040204" pitchFamily="34" charset="0"/>
              </a:rPr>
              <a:t>Not all of the 37 specific issues will be relevant to each user.  </a:t>
            </a:r>
          </a:p>
          <a:p>
            <a:pPr>
              <a:lnSpc>
                <a:spcPct val="100000"/>
              </a:lnSpc>
            </a:pPr>
            <a:endParaRPr lang="en-US" sz="2600" dirty="0">
              <a:latin typeface="Verdana" panose="020B0604030504040204" pitchFamily="34" charset="0"/>
              <a:ea typeface="Verdana" panose="020B0604030504040204" pitchFamily="34" charset="0"/>
            </a:endParaRPr>
          </a:p>
          <a:p>
            <a:pPr>
              <a:lnSpc>
                <a:spcPct val="100000"/>
              </a:lnSpc>
            </a:pPr>
            <a:endParaRPr lang="en-US" sz="2600" dirty="0">
              <a:latin typeface="Verdana" panose="020B0604030504040204" pitchFamily="34" charset="0"/>
              <a:ea typeface="Verdana" panose="020B0604030504040204" pitchFamily="34" charset="0"/>
            </a:endParaRPr>
          </a:p>
        </p:txBody>
      </p:sp>
      <p:sp>
        <p:nvSpPr>
          <p:cNvPr id="8" name="Content Placeholder 7"/>
          <p:cNvSpPr>
            <a:spLocks noGrp="1"/>
          </p:cNvSpPr>
          <p:nvPr>
            <p:ph sz="half" idx="2"/>
          </p:nvPr>
        </p:nvSpPr>
        <p:spPr>
          <a:xfrm>
            <a:off x="6172200" y="1613188"/>
            <a:ext cx="5181600" cy="4351338"/>
          </a:xfrm>
        </p:spPr>
        <p:txBody>
          <a:bodyPr>
            <a:noAutofit/>
          </a:bodyPr>
          <a:lstStyle/>
          <a:p>
            <a:pPr>
              <a:lnSpc>
                <a:spcPct val="100000"/>
              </a:lnSpc>
            </a:pPr>
            <a:r>
              <a:rPr lang="en-US" sz="2600" b="1" dirty="0">
                <a:latin typeface="Verdana" panose="020B0604030504040204" pitchFamily="34" charset="0"/>
                <a:ea typeface="Verdana" panose="020B0604030504040204" pitchFamily="34" charset="0"/>
              </a:rPr>
              <a:t>Cross-cutting considerations appear in all the 7 core subjects:</a:t>
            </a:r>
          </a:p>
          <a:p>
            <a:pPr lvl="1">
              <a:lnSpc>
                <a:spcPct val="100000"/>
              </a:lnSpc>
              <a:buFont typeface="Wingdings" pitchFamily="2" charset="2"/>
              <a:buChar char="Ø"/>
            </a:pPr>
            <a:r>
              <a:rPr lang="en-US" sz="2200" dirty="0">
                <a:latin typeface="Verdana" panose="020B0604030504040204" pitchFamily="34" charset="0"/>
                <a:ea typeface="Verdana" panose="020B0604030504040204" pitchFamily="34" charset="0"/>
              </a:rPr>
              <a:t>economic aspects</a:t>
            </a:r>
          </a:p>
          <a:p>
            <a:pPr lvl="1">
              <a:lnSpc>
                <a:spcPct val="100000"/>
              </a:lnSpc>
              <a:buFont typeface="Wingdings" pitchFamily="2" charset="2"/>
              <a:buChar char="Ø"/>
            </a:pPr>
            <a:r>
              <a:rPr lang="en-US" sz="2200" dirty="0">
                <a:latin typeface="Verdana" panose="020B0604030504040204" pitchFamily="34" charset="0"/>
                <a:ea typeface="Verdana" panose="020B0604030504040204" pitchFamily="34" charset="0"/>
              </a:rPr>
              <a:t>health and safety</a:t>
            </a:r>
          </a:p>
          <a:p>
            <a:pPr lvl="1">
              <a:lnSpc>
                <a:spcPct val="100000"/>
              </a:lnSpc>
              <a:buFont typeface="Wingdings" pitchFamily="2" charset="2"/>
              <a:buChar char="Ø"/>
            </a:pPr>
            <a:r>
              <a:rPr lang="en-US" sz="2200" dirty="0">
                <a:latin typeface="Verdana" panose="020B0604030504040204" pitchFamily="34" charset="0"/>
                <a:ea typeface="Verdana" panose="020B0604030504040204" pitchFamily="34" charset="0"/>
              </a:rPr>
              <a:t>the value chain</a:t>
            </a:r>
          </a:p>
          <a:p>
            <a:pPr lvl="1">
              <a:lnSpc>
                <a:spcPct val="100000"/>
              </a:lnSpc>
              <a:buFont typeface="Wingdings" pitchFamily="2" charset="2"/>
              <a:buChar char="Ø"/>
            </a:pPr>
            <a:r>
              <a:rPr lang="en-US" sz="2200" dirty="0">
                <a:latin typeface="Verdana" panose="020B0604030504040204" pitchFamily="34" charset="0"/>
                <a:ea typeface="Verdana" panose="020B0604030504040204" pitchFamily="34" charset="0"/>
              </a:rPr>
              <a:t>gender balance</a:t>
            </a:r>
          </a:p>
          <a:p>
            <a:pPr lvl="1">
              <a:lnSpc>
                <a:spcPct val="100000"/>
              </a:lnSpc>
              <a:buFont typeface="Wingdings" pitchFamily="2" charset="2"/>
              <a:buChar char="Ø"/>
            </a:pPr>
            <a:r>
              <a:rPr lang="en-US" sz="2200" dirty="0">
                <a:latin typeface="Verdana" panose="020B0604030504040204" pitchFamily="34" charset="0"/>
                <a:ea typeface="Verdana" panose="020B0604030504040204" pitchFamily="34" charset="0"/>
              </a:rPr>
              <a:t>communication with stakeholders</a:t>
            </a:r>
          </a:p>
          <a:p>
            <a:pPr marL="457200" lvl="1" indent="0">
              <a:lnSpc>
                <a:spcPct val="100000"/>
              </a:lnSpc>
              <a:buNone/>
            </a:pPr>
            <a:endParaRPr lang="en-US" sz="2800" dirty="0"/>
          </a:p>
          <a:p>
            <a:pPr marL="457200" lvl="1" indent="0">
              <a:lnSpc>
                <a:spcPct val="100000"/>
              </a:lnSpc>
              <a:buNone/>
            </a:pPr>
            <a:r>
              <a:rPr lang="en-US" sz="2000" i="1" dirty="0">
                <a:solidFill>
                  <a:schemeClr val="bg1"/>
                </a:solidFill>
              </a:rPr>
              <a:t>See Appendix for the complete list of issues for each Core Subject</a:t>
            </a:r>
            <a:endParaRPr lang="en-US" sz="2000" dirty="0">
              <a:solidFill>
                <a:schemeClr val="bg1"/>
              </a:solidFill>
            </a:endParaRPr>
          </a:p>
        </p:txBody>
      </p:sp>
    </p:spTree>
    <p:extLst>
      <p:ext uri="{BB962C8B-B14F-4D97-AF65-F5344CB8AC3E}">
        <p14:creationId xmlns:p14="http://schemas.microsoft.com/office/powerpoint/2010/main" val="217786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Organizational governance</a:t>
            </a:r>
          </a:p>
        </p:txBody>
      </p:sp>
      <p:sp>
        <p:nvSpPr>
          <p:cNvPr id="5" name="Content Placeholder 4"/>
          <p:cNvSpPr>
            <a:spLocks noGrp="1"/>
          </p:cNvSpPr>
          <p:nvPr>
            <p:ph idx="1"/>
          </p:nvPr>
        </p:nvSpPr>
        <p:spPr/>
        <p:txBody>
          <a:bodyPr>
            <a:noAutofit/>
          </a:bodyPr>
          <a:lstStyle/>
          <a:p>
            <a:pPr>
              <a:lnSpc>
                <a:spcPct val="100000"/>
              </a:lnSpc>
            </a:pPr>
            <a:r>
              <a:rPr lang="en-US" dirty="0"/>
              <a:t>Leaders should practice and promote ethical behavior, accountability and transparency </a:t>
            </a:r>
          </a:p>
          <a:p>
            <a:pPr>
              <a:lnSpc>
                <a:spcPct val="100000"/>
              </a:lnSpc>
            </a:pPr>
            <a:r>
              <a:rPr lang="en-US" dirty="0"/>
              <a:t>ISO 26000 suggests tools for integrating SR into core organizational decisions</a:t>
            </a:r>
            <a:br>
              <a:rPr lang="en-US" dirty="0"/>
            </a:br>
            <a:endParaRPr lang="en-US" dirty="0"/>
          </a:p>
        </p:txBody>
      </p:sp>
    </p:spTree>
    <p:extLst>
      <p:ext uri="{BB962C8B-B14F-4D97-AF65-F5344CB8AC3E}">
        <p14:creationId xmlns:p14="http://schemas.microsoft.com/office/powerpoint/2010/main" val="368145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Organizational governance</a:t>
            </a:r>
          </a:p>
        </p:txBody>
      </p:sp>
      <p:sp>
        <p:nvSpPr>
          <p:cNvPr id="5" name="Content Placeholder 4"/>
          <p:cNvSpPr>
            <a:spLocks noGrp="1"/>
          </p:cNvSpPr>
          <p:nvPr>
            <p:ph idx="1"/>
          </p:nvPr>
        </p:nvSpPr>
        <p:spPr/>
        <p:txBody>
          <a:bodyPr>
            <a:noAutofit/>
          </a:bodyPr>
          <a:lstStyle/>
          <a:p>
            <a:pPr>
              <a:lnSpc>
                <a:spcPct val="100000"/>
              </a:lnSpc>
              <a:buNone/>
            </a:pPr>
            <a:r>
              <a:rPr lang="en-US" dirty="0">
                <a:solidFill>
                  <a:schemeClr val="bg1"/>
                </a:solidFill>
              </a:rPr>
              <a:t>Some specific issues for SR improvement:</a:t>
            </a:r>
          </a:p>
          <a:p>
            <a:pPr lvl="1">
              <a:lnSpc>
                <a:spcPct val="100000"/>
              </a:lnSpc>
            </a:pPr>
            <a:r>
              <a:rPr lang="en-US" dirty="0"/>
              <a:t>Develop incentives for performance on social responsibility</a:t>
            </a:r>
          </a:p>
          <a:p>
            <a:pPr lvl="1">
              <a:lnSpc>
                <a:spcPct val="100000"/>
              </a:lnSpc>
            </a:pPr>
            <a:r>
              <a:rPr lang="en-US" dirty="0"/>
              <a:t>Adjust organizational structure to include third-party review of sensitive areas such as financial management, etc.</a:t>
            </a:r>
          </a:p>
          <a:p>
            <a:pPr lvl="1">
              <a:lnSpc>
                <a:spcPct val="100000"/>
              </a:lnSpc>
            </a:pPr>
            <a:r>
              <a:rPr lang="en-US" dirty="0"/>
              <a:t>Create ways to track decisions and their implementation, to ensure accountability and follow-through</a:t>
            </a:r>
          </a:p>
          <a:p>
            <a:pPr lvl="1">
              <a:lnSpc>
                <a:spcPct val="100000"/>
              </a:lnSpc>
            </a:pPr>
            <a:r>
              <a:rPr lang="en-US" dirty="0"/>
              <a:t>Implement processes for meaningful (two-way) communication with stakeholders </a:t>
            </a:r>
          </a:p>
        </p:txBody>
      </p:sp>
    </p:spTree>
    <p:extLst>
      <p:ext uri="{BB962C8B-B14F-4D97-AF65-F5344CB8AC3E}">
        <p14:creationId xmlns:p14="http://schemas.microsoft.com/office/powerpoint/2010/main" val="3430432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4000" dirty="0">
                <a:solidFill>
                  <a:srgbClr val="0070C0"/>
                </a:solidFill>
              </a:rPr>
              <a:t>Human rights</a:t>
            </a:r>
          </a:p>
        </p:txBody>
      </p:sp>
      <p:sp>
        <p:nvSpPr>
          <p:cNvPr id="5" name="Content Placeholder 4"/>
          <p:cNvSpPr>
            <a:spLocks noGrp="1"/>
          </p:cNvSpPr>
          <p:nvPr>
            <p:ph idx="1"/>
          </p:nvPr>
        </p:nvSpPr>
        <p:spPr/>
        <p:txBody>
          <a:bodyPr>
            <a:noAutofit/>
          </a:bodyPr>
          <a:lstStyle/>
          <a:p>
            <a:pPr>
              <a:lnSpc>
                <a:spcPct val="100000"/>
              </a:lnSpc>
            </a:pPr>
            <a:r>
              <a:rPr lang="en-US" dirty="0"/>
              <a:t>ISO 26000 encourages users to identify and respond to members of vulnerable groups within their sphere of influence</a:t>
            </a:r>
          </a:p>
          <a:p>
            <a:pPr>
              <a:lnSpc>
                <a:spcPct val="100000"/>
              </a:lnSpc>
            </a:pPr>
            <a:r>
              <a:rPr lang="en-US" dirty="0"/>
              <a:t>Users should avoid complicity;  that is, avoid assisting those abusing others, and avoid benefiting directly from abuses committed by someone else</a:t>
            </a:r>
          </a:p>
          <a:p>
            <a:pPr>
              <a:lnSpc>
                <a:spcPct val="100000"/>
              </a:lnSpc>
            </a:pPr>
            <a:endParaRPr lang="en-US" dirty="0"/>
          </a:p>
        </p:txBody>
      </p:sp>
    </p:spTree>
    <p:extLst>
      <p:ext uri="{BB962C8B-B14F-4D97-AF65-F5344CB8AC3E}">
        <p14:creationId xmlns:p14="http://schemas.microsoft.com/office/powerpoint/2010/main" val="207625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4000" dirty="0">
                <a:solidFill>
                  <a:srgbClr val="0070C0"/>
                </a:solidFill>
              </a:rPr>
              <a:t>Human rights</a:t>
            </a:r>
          </a:p>
        </p:txBody>
      </p:sp>
      <p:sp>
        <p:nvSpPr>
          <p:cNvPr id="5" name="Content Placeholder 4"/>
          <p:cNvSpPr>
            <a:spLocks noGrp="1"/>
          </p:cNvSpPr>
          <p:nvPr>
            <p:ph idx="1"/>
          </p:nvPr>
        </p:nvSpPr>
        <p:spPr/>
        <p:txBody>
          <a:bodyPr>
            <a:noAutofit/>
          </a:bodyPr>
          <a:lstStyle/>
          <a:p>
            <a:pPr>
              <a:lnSpc>
                <a:spcPct val="100000"/>
              </a:lnSpc>
              <a:buNone/>
            </a:pPr>
            <a:r>
              <a:rPr lang="en-US" dirty="0">
                <a:solidFill>
                  <a:schemeClr val="bg1"/>
                </a:solidFill>
              </a:rPr>
              <a:t>Some specific issues for SR improvemen</a:t>
            </a:r>
            <a:r>
              <a:rPr lang="en-US" dirty="0">
                <a:solidFill>
                  <a:srgbClr val="002060"/>
                </a:solidFill>
              </a:rPr>
              <a:t>t</a:t>
            </a:r>
            <a:r>
              <a:rPr lang="en-US" sz="2600" dirty="0">
                <a:solidFill>
                  <a:srgbClr val="002060"/>
                </a:solidFill>
              </a:rPr>
              <a:t>:</a:t>
            </a:r>
          </a:p>
          <a:p>
            <a:pPr>
              <a:lnSpc>
                <a:spcPct val="100000"/>
              </a:lnSpc>
            </a:pPr>
            <a:r>
              <a:rPr lang="en-US" sz="2400" dirty="0"/>
              <a:t>develop mechanisms for “due diligence”: ways to identify, address and prevent actual or potential human rights damage resulting from your activities</a:t>
            </a:r>
          </a:p>
          <a:p>
            <a:pPr>
              <a:lnSpc>
                <a:spcPct val="100000"/>
              </a:lnSpc>
            </a:pPr>
            <a:r>
              <a:rPr lang="en-US" sz="2400" dirty="0"/>
              <a:t>examine the treatment of vulnerable groups in your context, such as: indigenous peoples, girls and women, those historically discriminated against on the basis of race, ethnicity or religion, people with disabilities, the elderly, migrants, etc.</a:t>
            </a:r>
          </a:p>
          <a:p>
            <a:pPr>
              <a:lnSpc>
                <a:spcPct val="100000"/>
              </a:lnSpc>
            </a:pPr>
            <a:r>
              <a:rPr lang="en-US" sz="2400" dirty="0"/>
              <a:t>provide remedy and grievance procedures</a:t>
            </a:r>
            <a:endParaRPr lang="en-US" sz="2400" dirty="0">
              <a:solidFill>
                <a:schemeClr val="tx2">
                  <a:lumMod val="75000"/>
                </a:schemeClr>
              </a:solidFill>
            </a:endParaRPr>
          </a:p>
        </p:txBody>
      </p:sp>
    </p:spTree>
    <p:extLst>
      <p:ext uri="{BB962C8B-B14F-4D97-AF65-F5344CB8AC3E}">
        <p14:creationId xmlns:p14="http://schemas.microsoft.com/office/powerpoint/2010/main" val="2832608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1325563"/>
          </a:xfrm>
        </p:spPr>
        <p:txBody>
          <a:bodyPr>
            <a:noAutofit/>
          </a:bodyPr>
          <a:lstStyle/>
          <a:p>
            <a:pPr algn="ctr"/>
            <a:r>
              <a:rPr lang="en-US" sz="4000" dirty="0" err="1">
                <a:solidFill>
                  <a:srgbClr val="0070C0"/>
                </a:solidFill>
              </a:rPr>
              <a:t>Labour</a:t>
            </a:r>
            <a:r>
              <a:rPr lang="en-US" sz="4000" dirty="0">
                <a:solidFill>
                  <a:srgbClr val="0070C0"/>
                </a:solidFill>
              </a:rPr>
              <a:t> practices</a:t>
            </a:r>
          </a:p>
        </p:txBody>
      </p:sp>
      <p:sp>
        <p:nvSpPr>
          <p:cNvPr id="5" name="Content Placeholder 4"/>
          <p:cNvSpPr>
            <a:spLocks noGrp="1"/>
          </p:cNvSpPr>
          <p:nvPr>
            <p:ph idx="1"/>
          </p:nvPr>
        </p:nvSpPr>
        <p:spPr>
          <a:xfrm>
            <a:off x="838200" y="1862570"/>
            <a:ext cx="10515600" cy="4351338"/>
          </a:xfrm>
        </p:spPr>
        <p:txBody>
          <a:bodyPr>
            <a:normAutofit/>
          </a:bodyPr>
          <a:lstStyle/>
          <a:p>
            <a:pPr>
              <a:lnSpc>
                <a:spcPct val="100000"/>
              </a:lnSpc>
            </a:pPr>
            <a:r>
              <a:rPr lang="en-US" dirty="0"/>
              <a:t>Everyone should be able to earn a living wage through freely chosen work (not forced labor or slavery)</a:t>
            </a:r>
          </a:p>
          <a:p>
            <a:pPr>
              <a:lnSpc>
                <a:spcPct val="100000"/>
              </a:lnSpc>
            </a:pPr>
            <a:r>
              <a:rPr lang="en-US" dirty="0"/>
              <a:t>All workers should experience just and favorable conditions at work</a:t>
            </a:r>
          </a:p>
          <a:p>
            <a:pPr>
              <a:lnSpc>
                <a:spcPct val="100000"/>
              </a:lnSpc>
            </a:pPr>
            <a:r>
              <a:rPr lang="en-US" dirty="0"/>
              <a:t>Responsibility goes beyond workplaces that an organization owns or directly controls</a:t>
            </a:r>
          </a:p>
          <a:p>
            <a:pPr>
              <a:lnSpc>
                <a:spcPct val="100000"/>
              </a:lnSpc>
            </a:pPr>
            <a:endParaRPr lang="en-US" dirty="0"/>
          </a:p>
        </p:txBody>
      </p:sp>
    </p:spTree>
    <p:extLst>
      <p:ext uri="{BB962C8B-B14F-4D97-AF65-F5344CB8AC3E}">
        <p14:creationId xmlns:p14="http://schemas.microsoft.com/office/powerpoint/2010/main" val="203503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err="1">
                <a:solidFill>
                  <a:srgbClr val="0070C0"/>
                </a:solidFill>
              </a:rPr>
              <a:t>Labour</a:t>
            </a:r>
            <a:r>
              <a:rPr lang="en-US" sz="4000" dirty="0">
                <a:solidFill>
                  <a:srgbClr val="0070C0"/>
                </a:solidFill>
              </a:rPr>
              <a:t> practices</a:t>
            </a:r>
          </a:p>
        </p:txBody>
      </p:sp>
      <p:sp>
        <p:nvSpPr>
          <p:cNvPr id="5" name="Content Placeholder 4"/>
          <p:cNvSpPr>
            <a:spLocks noGrp="1"/>
          </p:cNvSpPr>
          <p:nvPr>
            <p:ph idx="1"/>
          </p:nvPr>
        </p:nvSpPr>
        <p:spPr>
          <a:xfrm>
            <a:off x="838200" y="1690688"/>
            <a:ext cx="10515600" cy="5061093"/>
          </a:xfrm>
        </p:spPr>
        <p:txBody>
          <a:bodyPr>
            <a:normAutofit fontScale="85000" lnSpcReduction="20000"/>
          </a:bodyPr>
          <a:lstStyle/>
          <a:p>
            <a:pPr>
              <a:lnSpc>
                <a:spcPct val="120000"/>
              </a:lnSpc>
              <a:buNone/>
            </a:pPr>
            <a:r>
              <a:rPr lang="en-US" sz="3000" dirty="0">
                <a:solidFill>
                  <a:schemeClr val="bg1"/>
                </a:solidFill>
              </a:rPr>
              <a:t>Some specific issues for SR improvement:</a:t>
            </a:r>
          </a:p>
          <a:p>
            <a:pPr lvl="1">
              <a:lnSpc>
                <a:spcPct val="120000"/>
              </a:lnSpc>
            </a:pPr>
            <a:r>
              <a:rPr lang="en-US" sz="2600" dirty="0"/>
              <a:t>Eliminate child </a:t>
            </a:r>
            <a:r>
              <a:rPr lang="en-US" sz="2600" dirty="0" err="1"/>
              <a:t>labour</a:t>
            </a:r>
            <a:r>
              <a:rPr lang="en-US" sz="2600" dirty="0"/>
              <a:t> and forced </a:t>
            </a:r>
            <a:r>
              <a:rPr lang="en-US" sz="2600" dirty="0" err="1"/>
              <a:t>labour</a:t>
            </a:r>
            <a:r>
              <a:rPr lang="en-US" sz="2600" dirty="0"/>
              <a:t> </a:t>
            </a:r>
            <a:r>
              <a:rPr lang="en-US" sz="2600" dirty="0">
                <a:solidFill>
                  <a:srgbClr val="008000"/>
                </a:solidFill>
              </a:rPr>
              <a:t>(*)</a:t>
            </a:r>
          </a:p>
          <a:p>
            <a:pPr lvl="1">
              <a:lnSpc>
                <a:spcPct val="120000"/>
              </a:lnSpc>
            </a:pPr>
            <a:r>
              <a:rPr lang="en-US" sz="2600" dirty="0"/>
              <a:t>Comply with laws and regulations on the rights of unions and collective bargaining, and social protection (medical coverage, disability leave, etc. </a:t>
            </a:r>
            <a:r>
              <a:rPr lang="en-US" sz="2600" dirty="0">
                <a:solidFill>
                  <a:srgbClr val="008000"/>
                </a:solidFill>
              </a:rPr>
              <a:t>(*)</a:t>
            </a:r>
          </a:p>
          <a:p>
            <a:pPr lvl="1">
              <a:lnSpc>
                <a:spcPct val="120000"/>
              </a:lnSpc>
            </a:pPr>
            <a:r>
              <a:rPr lang="en-US" sz="2600" dirty="0"/>
              <a:t>Eliminate discrimination in hiring and dismissals </a:t>
            </a:r>
            <a:r>
              <a:rPr lang="en-US" sz="2600" dirty="0">
                <a:solidFill>
                  <a:srgbClr val="008000"/>
                </a:solidFill>
              </a:rPr>
              <a:t>(*)</a:t>
            </a:r>
          </a:p>
          <a:p>
            <a:pPr marL="0" indent="0">
              <a:lnSpc>
                <a:spcPct val="120000"/>
              </a:lnSpc>
              <a:buNone/>
            </a:pPr>
            <a:r>
              <a:rPr lang="en-US" sz="2200" dirty="0">
                <a:solidFill>
                  <a:srgbClr val="008000"/>
                </a:solidFill>
              </a:rPr>
              <a:t>(*) These are recognized as basic human rights (ISO 26000:2010, 6.3)</a:t>
            </a:r>
          </a:p>
          <a:p>
            <a:pPr lvl="1">
              <a:lnSpc>
                <a:spcPct val="120000"/>
              </a:lnSpc>
            </a:pPr>
            <a:r>
              <a:rPr lang="en-US" sz="2600" dirty="0"/>
              <a:t>Understand and control the health and safety risk involved in activities; provide safety equipment and training</a:t>
            </a:r>
          </a:p>
          <a:p>
            <a:pPr lvl="1">
              <a:lnSpc>
                <a:spcPct val="120000"/>
              </a:lnSpc>
            </a:pPr>
            <a:r>
              <a:rPr lang="en-US" sz="2600" dirty="0"/>
              <a:t>Consider the impact on workers’ family lives when making scheduling decisions</a:t>
            </a:r>
          </a:p>
          <a:p>
            <a:pPr lvl="1">
              <a:lnSpc>
                <a:spcPct val="120000"/>
              </a:lnSpc>
            </a:pPr>
            <a:r>
              <a:rPr lang="en-US" sz="2600" dirty="0"/>
              <a:t>Avoid contracting with suppliers or sub-contractors who use unfair or abusive </a:t>
            </a:r>
            <a:r>
              <a:rPr lang="en-US" sz="2600" dirty="0" err="1"/>
              <a:t>labour</a:t>
            </a:r>
            <a:r>
              <a:rPr lang="en-US" sz="2600" dirty="0"/>
              <a:t> practices, including child </a:t>
            </a:r>
            <a:r>
              <a:rPr lang="en-US" sz="2600" dirty="0" err="1"/>
              <a:t>labour</a:t>
            </a:r>
            <a:endParaRPr lang="en-US" sz="2600" dirty="0">
              <a:solidFill>
                <a:schemeClr val="tx2">
                  <a:lumMod val="50000"/>
                </a:schemeClr>
              </a:solidFill>
            </a:endParaRPr>
          </a:p>
        </p:txBody>
      </p:sp>
    </p:spTree>
    <p:extLst>
      <p:ext uri="{BB962C8B-B14F-4D97-AF65-F5344CB8AC3E}">
        <p14:creationId xmlns:p14="http://schemas.microsoft.com/office/powerpoint/2010/main" val="2506750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70C0"/>
                </a:solidFill>
              </a:rPr>
              <a:t>Environment</a:t>
            </a:r>
            <a:r>
              <a:rPr lang="en-US" sz="3200" dirty="0"/>
              <a:t> </a:t>
            </a:r>
          </a:p>
        </p:txBody>
      </p:sp>
      <p:sp>
        <p:nvSpPr>
          <p:cNvPr id="4" name="Content Placeholder 3"/>
          <p:cNvSpPr>
            <a:spLocks noGrp="1"/>
          </p:cNvSpPr>
          <p:nvPr>
            <p:ph idx="1"/>
          </p:nvPr>
        </p:nvSpPr>
        <p:spPr/>
        <p:txBody>
          <a:bodyPr>
            <a:normAutofit/>
          </a:bodyPr>
          <a:lstStyle/>
          <a:p>
            <a:pPr>
              <a:lnSpc>
                <a:spcPct val="100000"/>
              </a:lnSpc>
              <a:buNone/>
            </a:pPr>
            <a:r>
              <a:rPr lang="en-US" dirty="0">
                <a:solidFill>
                  <a:schemeClr val="bg1"/>
                </a:solidFill>
              </a:rPr>
              <a:t>Some specific issues for SR improvement:</a:t>
            </a:r>
          </a:p>
          <a:p>
            <a:pPr>
              <a:lnSpc>
                <a:spcPct val="100000"/>
              </a:lnSpc>
            </a:pPr>
            <a:r>
              <a:rPr lang="en-US" sz="2400" dirty="0"/>
              <a:t>Prevent pollution; reduce emissions of pollutants into the air, water and soil as much as possible</a:t>
            </a:r>
          </a:p>
          <a:p>
            <a:pPr>
              <a:lnSpc>
                <a:spcPct val="100000"/>
              </a:lnSpc>
            </a:pPr>
            <a:r>
              <a:rPr lang="en-US" sz="2400" dirty="0"/>
              <a:t>Practice green procurement – evaluate suppliers of goods and services on their environmental impacts</a:t>
            </a:r>
            <a:endParaRPr lang="en-US" sz="2400" b="1" dirty="0">
              <a:solidFill>
                <a:srgbClr val="FF0000"/>
              </a:solidFill>
            </a:endParaRPr>
          </a:p>
          <a:p>
            <a:pPr>
              <a:lnSpc>
                <a:spcPct val="100000"/>
              </a:lnSpc>
            </a:pPr>
            <a:r>
              <a:rPr lang="en-US" sz="2400" dirty="0"/>
              <a:t>Use sustainable, renewable resources whenever possible</a:t>
            </a:r>
          </a:p>
          <a:p>
            <a:pPr>
              <a:lnSpc>
                <a:spcPct val="100000"/>
              </a:lnSpc>
            </a:pPr>
            <a:r>
              <a:rPr lang="en-US" sz="2400" dirty="0"/>
              <a:t>Conserve water in operations</a:t>
            </a:r>
          </a:p>
          <a:p>
            <a:pPr>
              <a:lnSpc>
                <a:spcPct val="100000"/>
              </a:lnSpc>
            </a:pPr>
            <a:r>
              <a:rPr lang="en-US" sz="2400" dirty="0"/>
              <a:t>Practice life-cycle approach(including disposal) – aim to reduce waste, re-use products or components, and re-cycle materials</a:t>
            </a:r>
          </a:p>
          <a:p>
            <a:pPr>
              <a:lnSpc>
                <a:spcPct val="100000"/>
              </a:lnSpc>
            </a:pPr>
            <a:endParaRPr lang="en-US" sz="2400" dirty="0"/>
          </a:p>
        </p:txBody>
      </p:sp>
    </p:spTree>
    <p:extLst>
      <p:ext uri="{BB962C8B-B14F-4D97-AF65-F5344CB8AC3E}">
        <p14:creationId xmlns:p14="http://schemas.microsoft.com/office/powerpoint/2010/main" val="37198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Introduction</a:t>
            </a:r>
          </a:p>
        </p:txBody>
      </p:sp>
      <p:sp>
        <p:nvSpPr>
          <p:cNvPr id="3" name="Text Placeholder 2"/>
          <p:cNvSpPr>
            <a:spLocks noGrp="1"/>
          </p:cNvSpPr>
          <p:nvPr>
            <p:ph type="body" sz="quarter" idx="10"/>
          </p:nvPr>
        </p:nvSpPr>
        <p:spPr/>
        <p:txBody>
          <a:bodyPr/>
          <a:lstStyle/>
          <a:p>
            <a:r>
              <a:rPr lang="en-US" dirty="0"/>
              <a:t>About ISO 26000 </a:t>
            </a:r>
          </a:p>
          <a:p>
            <a:r>
              <a:rPr lang="en-US" dirty="0"/>
              <a:t>The core content</a:t>
            </a:r>
          </a:p>
          <a:p>
            <a:r>
              <a:rPr lang="en-US" dirty="0">
                <a:solidFill>
                  <a:schemeClr val="bg1"/>
                </a:solidFill>
              </a:rPr>
              <a:t>How to use ISO 26000</a:t>
            </a:r>
          </a:p>
          <a:p>
            <a:endParaRPr lang="en-US" dirty="0"/>
          </a:p>
        </p:txBody>
      </p:sp>
    </p:spTree>
    <p:extLst>
      <p:ext uri="{BB962C8B-B14F-4D97-AF65-F5344CB8AC3E}">
        <p14:creationId xmlns:p14="http://schemas.microsoft.com/office/powerpoint/2010/main" val="149703176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70C0"/>
                </a:solidFill>
              </a:rPr>
              <a:t>Fair operating practices</a:t>
            </a:r>
          </a:p>
        </p:txBody>
      </p:sp>
      <p:sp>
        <p:nvSpPr>
          <p:cNvPr id="4" name="Content Placeholder 3"/>
          <p:cNvSpPr>
            <a:spLocks noGrp="1"/>
          </p:cNvSpPr>
          <p:nvPr>
            <p:ph idx="1"/>
          </p:nvPr>
        </p:nvSpPr>
        <p:spPr>
          <a:xfrm>
            <a:off x="838200" y="1825625"/>
            <a:ext cx="10515600" cy="4351338"/>
          </a:xfrm>
        </p:spPr>
        <p:txBody>
          <a:bodyPr>
            <a:normAutofit/>
          </a:bodyPr>
          <a:lstStyle/>
          <a:p>
            <a:pPr>
              <a:buNone/>
            </a:pPr>
            <a:r>
              <a:rPr lang="en-US" dirty="0">
                <a:solidFill>
                  <a:schemeClr val="bg1"/>
                </a:solidFill>
              </a:rPr>
              <a:t>Some specific issues for SR improvement:</a:t>
            </a:r>
          </a:p>
          <a:p>
            <a:r>
              <a:rPr lang="en-US" sz="2400" dirty="0"/>
              <a:t>Practice honesty – don’t ask for or accept bribes; don’t attempt to break laws through use of political influence</a:t>
            </a:r>
          </a:p>
          <a:p>
            <a:r>
              <a:rPr lang="en-US" sz="2400" dirty="0"/>
              <a:t>Respect property rights; pay fair compensation for property you acquire or use</a:t>
            </a:r>
          </a:p>
          <a:p>
            <a:r>
              <a:rPr lang="en-US" sz="2400" dirty="0"/>
              <a:t>Treat suppliers and customers/consumers fairly, including prompt payment of bills and prompt attention to problems</a:t>
            </a:r>
          </a:p>
          <a:p>
            <a:r>
              <a:rPr lang="en-US" sz="2400" dirty="0"/>
              <a:t>Examine your value chain/supply chain, and be sure you are paying enough to enable your suppliers to fulfill their own social responsibilities</a:t>
            </a:r>
          </a:p>
        </p:txBody>
      </p:sp>
    </p:spTree>
    <p:extLst>
      <p:ext uri="{BB962C8B-B14F-4D97-AF65-F5344CB8AC3E}">
        <p14:creationId xmlns:p14="http://schemas.microsoft.com/office/powerpoint/2010/main" val="4167360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70C0"/>
                </a:solidFill>
              </a:rPr>
              <a:t>Consumer issues</a:t>
            </a:r>
          </a:p>
        </p:txBody>
      </p:sp>
      <p:sp>
        <p:nvSpPr>
          <p:cNvPr id="4" name="Content Placeholder 3"/>
          <p:cNvSpPr>
            <a:spLocks noGrp="1"/>
          </p:cNvSpPr>
          <p:nvPr>
            <p:ph idx="1"/>
          </p:nvPr>
        </p:nvSpPr>
        <p:spPr/>
        <p:txBody>
          <a:bodyPr>
            <a:noAutofit/>
          </a:bodyPr>
          <a:lstStyle/>
          <a:p>
            <a:pPr>
              <a:buNone/>
            </a:pPr>
            <a:r>
              <a:rPr lang="en-US" dirty="0">
                <a:solidFill>
                  <a:schemeClr val="bg1"/>
                </a:solidFill>
              </a:rPr>
              <a:t>Some specific issues for SR improvement:</a:t>
            </a:r>
          </a:p>
          <a:p>
            <a:r>
              <a:rPr lang="en-US" sz="2400" dirty="0"/>
              <a:t>Protect consumers’ health and safety; design and test products to ensure this</a:t>
            </a:r>
          </a:p>
          <a:p>
            <a:r>
              <a:rPr lang="en-US" sz="2400" dirty="0"/>
              <a:t>Reduce waste by minimizing packing material and, if appropriate, offer recycling and disposal services</a:t>
            </a:r>
          </a:p>
          <a:p>
            <a:r>
              <a:rPr lang="en-US" sz="2400" dirty="0"/>
              <a:t>Eliminate or minimize negative health and environmental impacts of products and services, such as noise or waste</a:t>
            </a:r>
          </a:p>
          <a:p>
            <a:r>
              <a:rPr lang="en-US" sz="2400" dirty="0"/>
              <a:t>Pay particular attention to the information needs of vulnerable individuals (for example, those with limited vision or hearing, or poor reading ability)</a:t>
            </a:r>
          </a:p>
        </p:txBody>
      </p:sp>
    </p:spTree>
    <p:extLst>
      <p:ext uri="{BB962C8B-B14F-4D97-AF65-F5344CB8AC3E}">
        <p14:creationId xmlns:p14="http://schemas.microsoft.com/office/powerpoint/2010/main" val="470165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Community involvement and development</a:t>
            </a:r>
          </a:p>
        </p:txBody>
      </p:sp>
      <p:sp>
        <p:nvSpPr>
          <p:cNvPr id="5" name="Content Placeholder 4"/>
          <p:cNvSpPr>
            <a:spLocks noGrp="1"/>
          </p:cNvSpPr>
          <p:nvPr>
            <p:ph idx="1"/>
          </p:nvPr>
        </p:nvSpPr>
        <p:spPr/>
        <p:txBody>
          <a:bodyPr>
            <a:normAutofit/>
          </a:bodyPr>
          <a:lstStyle/>
          <a:p>
            <a:pPr marL="0" indent="0">
              <a:lnSpc>
                <a:spcPct val="100000"/>
              </a:lnSpc>
              <a:buNone/>
            </a:pPr>
            <a:r>
              <a:rPr lang="en-US" dirty="0"/>
              <a:t>Actions that benefit communities - such as job creation, skill development, and provision of health, welfare and  other services - should be integrated into the core “business model”</a:t>
            </a:r>
          </a:p>
        </p:txBody>
      </p:sp>
    </p:spTree>
    <p:extLst>
      <p:ext uri="{BB962C8B-B14F-4D97-AF65-F5344CB8AC3E}">
        <p14:creationId xmlns:p14="http://schemas.microsoft.com/office/powerpoint/2010/main" val="355854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Community involvement and development</a:t>
            </a:r>
          </a:p>
        </p:txBody>
      </p:sp>
      <p:sp>
        <p:nvSpPr>
          <p:cNvPr id="5" name="Content Placeholder 4"/>
          <p:cNvSpPr>
            <a:spLocks noGrp="1"/>
          </p:cNvSpPr>
          <p:nvPr>
            <p:ph idx="1"/>
          </p:nvPr>
        </p:nvSpPr>
        <p:spPr/>
        <p:txBody>
          <a:bodyPr>
            <a:noAutofit/>
          </a:bodyPr>
          <a:lstStyle/>
          <a:p>
            <a:pPr>
              <a:lnSpc>
                <a:spcPct val="120000"/>
              </a:lnSpc>
              <a:buNone/>
            </a:pPr>
            <a:r>
              <a:rPr lang="en-US" dirty="0">
                <a:solidFill>
                  <a:schemeClr val="bg1"/>
                </a:solidFill>
              </a:rPr>
              <a:t>Some specific issues for SR improvement:</a:t>
            </a:r>
          </a:p>
          <a:p>
            <a:pPr>
              <a:lnSpc>
                <a:spcPct val="120000"/>
              </a:lnSpc>
            </a:pPr>
            <a:r>
              <a:rPr lang="en-US" sz="2400" dirty="0"/>
              <a:t>Consult directly with community members before designing programs</a:t>
            </a:r>
          </a:p>
          <a:p>
            <a:pPr>
              <a:lnSpc>
                <a:spcPct val="120000"/>
              </a:lnSpc>
            </a:pPr>
            <a:r>
              <a:rPr lang="en-US" sz="2400" dirty="0"/>
              <a:t>Focus on increasing local procurement and hiring</a:t>
            </a:r>
          </a:p>
          <a:p>
            <a:pPr>
              <a:lnSpc>
                <a:spcPct val="120000"/>
              </a:lnSpc>
            </a:pPr>
            <a:r>
              <a:rPr lang="en-US" sz="2400" dirty="0"/>
              <a:t>When investing in a community, consider the economic, social, and environmental impacts of your investment</a:t>
            </a:r>
          </a:p>
          <a:p>
            <a:pPr>
              <a:lnSpc>
                <a:spcPct val="120000"/>
              </a:lnSpc>
            </a:pPr>
            <a:r>
              <a:rPr lang="en-US" sz="2400" dirty="0"/>
              <a:t>Respect the traditional uses of natural resources by local populations, especially indigenous peoples</a:t>
            </a:r>
          </a:p>
        </p:txBody>
      </p:sp>
    </p:spTree>
    <p:extLst>
      <p:ext uri="{BB962C8B-B14F-4D97-AF65-F5344CB8AC3E}">
        <p14:creationId xmlns:p14="http://schemas.microsoft.com/office/powerpoint/2010/main" val="2580881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Community involvement and development</a:t>
            </a:r>
          </a:p>
        </p:txBody>
      </p:sp>
      <p:sp>
        <p:nvSpPr>
          <p:cNvPr id="5" name="Content Placeholder 4"/>
          <p:cNvSpPr>
            <a:spLocks noGrp="1"/>
          </p:cNvSpPr>
          <p:nvPr>
            <p:ph idx="1"/>
          </p:nvPr>
        </p:nvSpPr>
        <p:spPr/>
        <p:txBody>
          <a:bodyPr>
            <a:noAutofit/>
          </a:bodyPr>
          <a:lstStyle/>
          <a:p>
            <a:pPr>
              <a:lnSpc>
                <a:spcPct val="120000"/>
              </a:lnSpc>
              <a:buNone/>
            </a:pPr>
            <a:r>
              <a:rPr lang="en-US" dirty="0">
                <a:solidFill>
                  <a:schemeClr val="bg1"/>
                </a:solidFill>
              </a:rPr>
              <a:t>Some specific issues for SR improvement:</a:t>
            </a:r>
          </a:p>
          <a:p>
            <a:pPr>
              <a:lnSpc>
                <a:spcPct val="120000"/>
              </a:lnSpc>
            </a:pPr>
            <a:r>
              <a:rPr lang="en-US" sz="2400" dirty="0"/>
              <a:t>Fulfill tax and other legal responsibilities as described in law, even when punishments are not likely</a:t>
            </a:r>
          </a:p>
          <a:p>
            <a:pPr>
              <a:lnSpc>
                <a:spcPct val="120000"/>
              </a:lnSpc>
            </a:pPr>
            <a:r>
              <a:rPr lang="en-US" sz="2400" dirty="0"/>
              <a:t>Consider “social investment”:  programs and infrastructure which will improve quality of life, and which will increase the capacity of the community to develop sustainably</a:t>
            </a:r>
          </a:p>
        </p:txBody>
      </p:sp>
    </p:spTree>
    <p:extLst>
      <p:ext uri="{BB962C8B-B14F-4D97-AF65-F5344CB8AC3E}">
        <p14:creationId xmlns:p14="http://schemas.microsoft.com/office/powerpoint/2010/main" val="3004341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solidFill>
                  <a:srgbClr val="0070C0"/>
                </a:solidFill>
              </a:rPr>
              <a:t>A note:  “Community involvement and development” is different from philanthropy</a:t>
            </a:r>
          </a:p>
        </p:txBody>
      </p:sp>
      <p:sp>
        <p:nvSpPr>
          <p:cNvPr id="6" name="Content Placeholder 5"/>
          <p:cNvSpPr>
            <a:spLocks noGrp="1"/>
          </p:cNvSpPr>
          <p:nvPr>
            <p:ph idx="1"/>
          </p:nvPr>
        </p:nvSpPr>
        <p:spPr/>
        <p:txBody>
          <a:bodyPr>
            <a:noAutofit/>
          </a:bodyPr>
          <a:lstStyle/>
          <a:p>
            <a:r>
              <a:rPr lang="en-US" dirty="0"/>
              <a:t>Philanthropic giving is an important element of SR use of wealth, in many cultures.  However, philanthropy is basically “top down” (the giver decides what projects and programs to fund).</a:t>
            </a:r>
          </a:p>
          <a:p>
            <a:pPr>
              <a:buNone/>
            </a:pPr>
            <a:r>
              <a:rPr lang="en-US" b="1" i="1" dirty="0"/>
              <a:t>  SR in the ISO 26000 context should encourage reciprocity – benefits and obligations for all involved – rather than exalting “givers” and  treating “receivers” as dependants</a:t>
            </a:r>
          </a:p>
          <a:p>
            <a:r>
              <a:rPr lang="en-US" dirty="0"/>
              <a:t>This is also an important point for charitable organizations to keep in mind, as their recipients are also  some of their stakeholders.</a:t>
            </a:r>
          </a:p>
          <a:p>
            <a:endParaRPr lang="en-US" dirty="0"/>
          </a:p>
        </p:txBody>
      </p:sp>
    </p:spTree>
    <p:extLst>
      <p:ext uri="{BB962C8B-B14F-4D97-AF65-F5344CB8AC3E}">
        <p14:creationId xmlns:p14="http://schemas.microsoft.com/office/powerpoint/2010/main" val="1518224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79"/>
            <a:ext cx="10515600" cy="1325563"/>
          </a:xfrm>
        </p:spPr>
        <p:txBody>
          <a:bodyPr>
            <a:noAutofit/>
          </a:bodyPr>
          <a:lstStyle/>
          <a:p>
            <a:pPr algn="ctr"/>
            <a:r>
              <a:rPr lang="en-US" sz="4000" dirty="0">
                <a:solidFill>
                  <a:srgbClr val="0070C0"/>
                </a:solidFill>
              </a:rPr>
              <a:t>Stakeholder engagement and communication: a crucial component</a:t>
            </a:r>
          </a:p>
        </p:txBody>
      </p:sp>
      <p:sp>
        <p:nvSpPr>
          <p:cNvPr id="4" name="Content Placeholder 3"/>
          <p:cNvSpPr>
            <a:spLocks noGrp="1"/>
          </p:cNvSpPr>
          <p:nvPr>
            <p:ph idx="1"/>
          </p:nvPr>
        </p:nvSpPr>
        <p:spPr/>
        <p:txBody>
          <a:bodyPr>
            <a:noAutofit/>
          </a:bodyPr>
          <a:lstStyle/>
          <a:p>
            <a:pPr>
              <a:lnSpc>
                <a:spcPct val="100000"/>
              </a:lnSpc>
            </a:pPr>
            <a:r>
              <a:rPr lang="en-US" sz="2600" dirty="0"/>
              <a:t>“Stakeholder identification and engagement are central to addressing an organization’s social responsibility.”</a:t>
            </a:r>
          </a:p>
          <a:p>
            <a:pPr>
              <a:lnSpc>
                <a:spcPct val="100000"/>
              </a:lnSpc>
            </a:pPr>
            <a:r>
              <a:rPr lang="en-US" sz="2600" dirty="0"/>
              <a:t>Communication establishes channels for exchanging knowledge, suggestions, complaints and ideas for solutions.  </a:t>
            </a:r>
          </a:p>
          <a:p>
            <a:pPr>
              <a:lnSpc>
                <a:spcPct val="100000"/>
              </a:lnSpc>
            </a:pPr>
            <a:r>
              <a:rPr lang="en-US" sz="2600" dirty="0"/>
              <a:t>Identifying stakeholders and developing channels of communication with them is one of the most rewarding </a:t>
            </a:r>
            <a:r>
              <a:rPr lang="en-US" sz="2600" u="sng" dirty="0"/>
              <a:t>and</a:t>
            </a:r>
            <a:r>
              <a:rPr lang="en-US" sz="2600" dirty="0"/>
              <a:t> most challenging parts of Social Responsibility.</a:t>
            </a:r>
          </a:p>
          <a:p>
            <a:pPr>
              <a:lnSpc>
                <a:spcPct val="100000"/>
              </a:lnSpc>
            </a:pPr>
            <a:r>
              <a:rPr lang="en-US" sz="2600" dirty="0"/>
              <a:t>Start to communicate respect and willingness to engage </a:t>
            </a:r>
            <a:r>
              <a:rPr lang="en-US" sz="2600" b="1" dirty="0"/>
              <a:t>before</a:t>
            </a:r>
            <a:r>
              <a:rPr lang="en-US" sz="2600" dirty="0"/>
              <a:t> a crisis emerges. </a:t>
            </a:r>
          </a:p>
          <a:p>
            <a:pPr>
              <a:lnSpc>
                <a:spcPct val="100000"/>
              </a:lnSpc>
            </a:pPr>
            <a:r>
              <a:rPr lang="en-US" sz="2600" dirty="0"/>
              <a:t>The goal is to build trust and credibility for the long term, not to find “quick fixes” for problems.</a:t>
            </a:r>
          </a:p>
          <a:p>
            <a:pPr>
              <a:lnSpc>
                <a:spcPct val="100000"/>
              </a:lnSpc>
            </a:pPr>
            <a:endParaRPr lang="en-US" sz="2600" dirty="0"/>
          </a:p>
        </p:txBody>
      </p:sp>
    </p:spTree>
    <p:extLst>
      <p:ext uri="{BB962C8B-B14F-4D97-AF65-F5344CB8AC3E}">
        <p14:creationId xmlns:p14="http://schemas.microsoft.com/office/powerpoint/2010/main" val="89644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70C0"/>
                </a:solidFill>
              </a:rPr>
              <a:t>Stakeholder Definition</a:t>
            </a:r>
          </a:p>
        </p:txBody>
      </p:sp>
      <p:sp>
        <p:nvSpPr>
          <p:cNvPr id="4" name="Content Placeholder 3"/>
          <p:cNvSpPr>
            <a:spLocks noGrp="1"/>
          </p:cNvSpPr>
          <p:nvPr>
            <p:ph idx="1"/>
          </p:nvPr>
        </p:nvSpPr>
        <p:spPr/>
        <p:txBody>
          <a:bodyPr>
            <a:noAutofit/>
          </a:bodyPr>
          <a:lstStyle/>
          <a:p>
            <a:pPr>
              <a:lnSpc>
                <a:spcPct val="100000"/>
              </a:lnSpc>
            </a:pPr>
            <a:r>
              <a:rPr lang="en-US" dirty="0"/>
              <a:t>ISO 26000 </a:t>
            </a:r>
            <a:r>
              <a:rPr lang="en-US" u="sng" dirty="0"/>
              <a:t>defines</a:t>
            </a:r>
            <a:r>
              <a:rPr lang="en-US" dirty="0"/>
              <a:t> a “stakeholder” as “an individual or group that has an interest in any decision or activity of an organization.”</a:t>
            </a:r>
          </a:p>
          <a:p>
            <a:pPr>
              <a:lnSpc>
                <a:spcPct val="100000"/>
              </a:lnSpc>
            </a:pPr>
            <a:endParaRPr lang="en-US" dirty="0"/>
          </a:p>
          <a:p>
            <a:pPr>
              <a:lnSpc>
                <a:spcPct val="100000"/>
              </a:lnSpc>
            </a:pPr>
            <a:r>
              <a:rPr lang="en-US" dirty="0"/>
              <a:t>“Stakeholder engagement” is defined as “activity undertaken to create opportunities for dialogue between an organization and one or more of its stakeholders, with the aim of providing an informed basis for the organization’s decisions.”</a:t>
            </a:r>
          </a:p>
        </p:txBody>
      </p:sp>
    </p:spTree>
    <p:extLst>
      <p:ext uri="{BB962C8B-B14F-4D97-AF65-F5344CB8AC3E}">
        <p14:creationId xmlns:p14="http://schemas.microsoft.com/office/powerpoint/2010/main" val="206607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rPr>
              <a:t>Stakeholders</a:t>
            </a:r>
          </a:p>
        </p:txBody>
      </p:sp>
      <p:sp>
        <p:nvSpPr>
          <p:cNvPr id="2" name="Content Placeholder 1">
            <a:extLst>
              <a:ext uri="{FF2B5EF4-FFF2-40B4-BE49-F238E27FC236}">
                <a16:creationId xmlns:a16="http://schemas.microsoft.com/office/drawing/2014/main" id="{D9A262A1-1089-45D3-987C-044FB0834C55}"/>
              </a:ext>
            </a:extLst>
          </p:cNvPr>
          <p:cNvSpPr>
            <a:spLocks noGrp="1"/>
          </p:cNvSpPr>
          <p:nvPr>
            <p:ph idx="1"/>
          </p:nvPr>
        </p:nvSpPr>
        <p:spPr/>
        <p:txBody>
          <a:bodyPr>
            <a:noAutofit/>
          </a:bodyPr>
          <a:lstStyle/>
          <a:p>
            <a:pPr>
              <a:lnSpc>
                <a:spcPct val="100000"/>
              </a:lnSpc>
            </a:pPr>
            <a:r>
              <a:rPr lang="en-US" dirty="0"/>
              <a:t>Stakeholders are people or groups who are affected by the actions of your organization.  Often they also have the ability to affect you. </a:t>
            </a:r>
          </a:p>
          <a:p>
            <a:pPr>
              <a:lnSpc>
                <a:spcPct val="100000"/>
              </a:lnSpc>
            </a:pPr>
            <a:r>
              <a:rPr lang="en-US" dirty="0"/>
              <a:t>Stakeholder categories include  workers, clients, purchasers, consumers, owners, investors, government officials, community residents, and suppliers.   </a:t>
            </a:r>
          </a:p>
        </p:txBody>
      </p:sp>
    </p:spTree>
    <p:extLst>
      <p:ext uri="{BB962C8B-B14F-4D97-AF65-F5344CB8AC3E}">
        <p14:creationId xmlns:p14="http://schemas.microsoft.com/office/powerpoint/2010/main" val="473818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417"/>
            <a:ext cx="10515600" cy="1325563"/>
          </a:xfrm>
        </p:spPr>
        <p:txBody>
          <a:bodyPr>
            <a:noAutofit/>
          </a:bodyPr>
          <a:lstStyle/>
          <a:p>
            <a:pPr algn="ctr"/>
            <a:r>
              <a:rPr lang="en-US" sz="3200" dirty="0">
                <a:solidFill>
                  <a:srgbClr val="0070C0"/>
                </a:solidFill>
              </a:rPr>
              <a:t>In order to improve organizational performance, stakeholder engagement should:</a:t>
            </a:r>
          </a:p>
        </p:txBody>
      </p:sp>
      <p:sp>
        <p:nvSpPr>
          <p:cNvPr id="3" name="Content Placeholder 2"/>
          <p:cNvSpPr>
            <a:spLocks noGrp="1"/>
          </p:cNvSpPr>
          <p:nvPr>
            <p:ph idx="1"/>
          </p:nvPr>
        </p:nvSpPr>
        <p:spPr/>
        <p:txBody>
          <a:bodyPr>
            <a:noAutofit/>
          </a:bodyPr>
          <a:lstStyle/>
          <a:p>
            <a:pPr>
              <a:lnSpc>
                <a:spcPct val="120000"/>
              </a:lnSpc>
            </a:pPr>
            <a:r>
              <a:rPr lang="en-US" dirty="0"/>
              <a:t>Include leaders of different stakeholder groups (ex. community, workers, stockholders), and also seek to involve the broader population to ensure fairness and to obtain different viewpoints</a:t>
            </a:r>
          </a:p>
          <a:p>
            <a:pPr>
              <a:lnSpc>
                <a:spcPct val="120000"/>
              </a:lnSpc>
            </a:pPr>
            <a:r>
              <a:rPr lang="en-US" dirty="0"/>
              <a:t>Emphasize </a:t>
            </a:r>
            <a:r>
              <a:rPr lang="en-US" u="sng" dirty="0"/>
              <a:t>two-way</a:t>
            </a:r>
            <a:r>
              <a:rPr lang="en-US" dirty="0"/>
              <a:t> communication </a:t>
            </a:r>
          </a:p>
          <a:p>
            <a:pPr>
              <a:lnSpc>
                <a:spcPct val="120000"/>
              </a:lnSpc>
            </a:pPr>
            <a:r>
              <a:rPr lang="en-US" dirty="0"/>
              <a:t>Keep a realistic and positive tone;  avoid making vague or ambitious promises that can’t be kept</a:t>
            </a:r>
          </a:p>
          <a:p>
            <a:pPr>
              <a:lnSpc>
                <a:spcPct val="120000"/>
              </a:lnSpc>
            </a:pPr>
            <a:r>
              <a:rPr lang="en-US" dirty="0"/>
              <a:t>NOT be used mainly as a vehicle for publicity or photo opportunities</a:t>
            </a:r>
          </a:p>
        </p:txBody>
      </p:sp>
    </p:spTree>
    <p:extLst>
      <p:ext uri="{BB962C8B-B14F-4D97-AF65-F5344CB8AC3E}">
        <p14:creationId xmlns:p14="http://schemas.microsoft.com/office/powerpoint/2010/main" val="180874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About ISO 26000</a:t>
            </a:r>
          </a:p>
        </p:txBody>
      </p:sp>
      <p:sp>
        <p:nvSpPr>
          <p:cNvPr id="4" name="Subtitle 3">
            <a:extLst>
              <a:ext uri="{FF2B5EF4-FFF2-40B4-BE49-F238E27FC236}">
                <a16:creationId xmlns:a16="http://schemas.microsoft.com/office/drawing/2014/main" id="{B9933645-948F-448C-9BA8-2FD55486D72D}"/>
              </a:ext>
            </a:extLst>
          </p:cNvPr>
          <p:cNvSpPr>
            <a:spLocks noGrp="1"/>
          </p:cNvSpPr>
          <p:nvPr>
            <p:ph type="subTitle" idx="1"/>
          </p:nvPr>
        </p:nvSpPr>
        <p:spPr/>
        <p:txBody>
          <a:bodyPr>
            <a:normAutofit fontScale="85000" lnSpcReduction="20000"/>
          </a:bodyPr>
          <a:lstStyle/>
          <a:p>
            <a:endParaRPr lang="en-US"/>
          </a:p>
        </p:txBody>
      </p:sp>
    </p:spTree>
    <p:extLst>
      <p:ext uri="{BB962C8B-B14F-4D97-AF65-F5344CB8AC3E}">
        <p14:creationId xmlns:p14="http://schemas.microsoft.com/office/powerpoint/2010/main" val="35136623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D5C0FB0-349D-407E-8C4C-6634A0218EF6}"/>
              </a:ext>
            </a:extLst>
          </p:cNvPr>
          <p:cNvSpPr>
            <a:spLocks noGrp="1"/>
          </p:cNvSpPr>
          <p:nvPr>
            <p:ph type="subTitle" idx="1"/>
          </p:nvPr>
        </p:nvSpPr>
        <p:spPr/>
        <p:txBody>
          <a:bodyPr/>
          <a:lstStyle/>
          <a:p>
            <a:pPr algn="ctr"/>
            <a:r>
              <a:rPr lang="en-US" dirty="0"/>
              <a:t>Thank you</a:t>
            </a:r>
          </a:p>
        </p:txBody>
      </p:sp>
    </p:spTree>
    <p:extLst>
      <p:ext uri="{BB962C8B-B14F-4D97-AF65-F5344CB8AC3E}">
        <p14:creationId xmlns:p14="http://schemas.microsoft.com/office/powerpoint/2010/main" val="217268640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About ISO 26000</a:t>
            </a:r>
          </a:p>
        </p:txBody>
      </p:sp>
      <p:sp>
        <p:nvSpPr>
          <p:cNvPr id="4" name="Content Placeholder 3"/>
          <p:cNvSpPr>
            <a:spLocks noGrp="1"/>
          </p:cNvSpPr>
          <p:nvPr>
            <p:ph idx="1"/>
          </p:nvPr>
        </p:nvSpPr>
        <p:spPr/>
        <p:txBody>
          <a:bodyPr>
            <a:normAutofit/>
          </a:bodyPr>
          <a:lstStyle/>
          <a:p>
            <a:endParaRPr lang="en-US" sz="2000" dirty="0"/>
          </a:p>
          <a:p>
            <a:pPr algn="just"/>
            <a:endParaRPr lang="en-US" sz="2000" dirty="0"/>
          </a:p>
          <a:p>
            <a:pPr algn="just">
              <a:buNone/>
            </a:pPr>
            <a:endParaRPr lang="en-US" sz="2000" dirty="0"/>
          </a:p>
        </p:txBody>
      </p:sp>
      <p:sp>
        <p:nvSpPr>
          <p:cNvPr id="5" name="Text Placeholder 4">
            <a:extLst>
              <a:ext uri="{FF2B5EF4-FFF2-40B4-BE49-F238E27FC236}">
                <a16:creationId xmlns:a16="http://schemas.microsoft.com/office/drawing/2014/main" id="{DD8C1FD6-1455-4798-BDEC-2FFB76F06470}"/>
              </a:ext>
            </a:extLst>
          </p:cNvPr>
          <p:cNvSpPr>
            <a:spLocks noGrp="1"/>
          </p:cNvSpPr>
          <p:nvPr>
            <p:ph type="body" sz="quarter" idx="4294967295"/>
          </p:nvPr>
        </p:nvSpPr>
        <p:spPr>
          <a:xfrm>
            <a:off x="822038" y="1947863"/>
            <a:ext cx="10577513" cy="3644900"/>
          </a:xfrm>
        </p:spPr>
        <p:txBody>
          <a:bodyPr>
            <a:noAutofit/>
          </a:bodyPr>
          <a:lstStyle/>
          <a:p>
            <a:pPr>
              <a:lnSpc>
                <a:spcPct val="100000"/>
              </a:lnSpc>
            </a:pPr>
            <a:r>
              <a:rPr lang="en-US" dirty="0">
                <a:latin typeface="Verdana" panose="020B0604030504040204" pitchFamily="34" charset="0"/>
                <a:ea typeface="Verdana" panose="020B0604030504040204" pitchFamily="34" charset="0"/>
              </a:rPr>
              <a:t>Guidance/recommendations about how to improve </a:t>
            </a:r>
            <a:r>
              <a:rPr lang="en-US" u="sng" dirty="0">
                <a:latin typeface="Verdana" panose="020B0604030504040204" pitchFamily="34" charset="0"/>
                <a:ea typeface="Verdana" panose="020B0604030504040204" pitchFamily="34" charset="0"/>
              </a:rPr>
              <a:t>Social Responsibility </a:t>
            </a:r>
            <a:r>
              <a:rPr lang="en-US" dirty="0">
                <a:latin typeface="Verdana" panose="020B0604030504040204" pitchFamily="34" charset="0"/>
                <a:ea typeface="Verdana" panose="020B0604030504040204" pitchFamily="34" charset="0"/>
              </a:rPr>
              <a:t>and thus contribute to </a:t>
            </a:r>
            <a:r>
              <a:rPr lang="en-US" u="sng" dirty="0">
                <a:latin typeface="Verdana" panose="020B0604030504040204" pitchFamily="34" charset="0"/>
                <a:ea typeface="Verdana" panose="020B0604030504040204" pitchFamily="34" charset="0"/>
              </a:rPr>
              <a:t>sustainable environmental, social and economic development. </a:t>
            </a:r>
          </a:p>
          <a:p>
            <a:pPr>
              <a:lnSpc>
                <a:spcPct val="110000"/>
              </a:lnSpc>
            </a:pPr>
            <a:r>
              <a:rPr lang="en-US" dirty="0">
                <a:latin typeface="Verdana" panose="020B0604030504040204" pitchFamily="34" charset="0"/>
                <a:ea typeface="Verdana" panose="020B0604030504040204" pitchFamily="34" charset="0"/>
              </a:rPr>
              <a:t>N</a:t>
            </a:r>
            <a:r>
              <a:rPr lang="en-US" u="sng" dirty="0">
                <a:latin typeface="Verdana" panose="020B0604030504040204" pitchFamily="34" charset="0"/>
                <a:ea typeface="Verdana" panose="020B0604030504040204" pitchFamily="34" charset="0"/>
              </a:rPr>
              <a:t>ot certifiable</a:t>
            </a:r>
            <a:r>
              <a:rPr lang="en-US" dirty="0">
                <a:latin typeface="Verdana" panose="020B0604030504040204" pitchFamily="34" charset="0"/>
                <a:ea typeface="Verdana" panose="020B0604030504040204" pitchFamily="34" charset="0"/>
              </a:rPr>
              <a:t>, no requirements.</a:t>
            </a:r>
          </a:p>
          <a:p>
            <a:pPr>
              <a:lnSpc>
                <a:spcPct val="110000"/>
              </a:lnSpc>
            </a:pPr>
            <a:r>
              <a:rPr lang="en-US" dirty="0">
                <a:latin typeface="Verdana" panose="020B0604030504040204" pitchFamily="34" charset="0"/>
                <a:ea typeface="Verdana" panose="020B0604030504040204" pitchFamily="34" charset="0"/>
              </a:rPr>
              <a:t>It fits all organizational and cultural contexts.</a:t>
            </a:r>
          </a:p>
          <a:p>
            <a:pPr>
              <a:lnSpc>
                <a:spcPct val="110000"/>
              </a:lnSpc>
            </a:pPr>
            <a:r>
              <a:rPr lang="en-US" dirty="0">
                <a:latin typeface="Verdana" panose="020B0604030504040204" pitchFamily="34" charset="0"/>
                <a:ea typeface="Verdana" panose="020B0604030504040204" pitchFamily="34" charset="0"/>
              </a:rPr>
              <a:t>It is flexible</a:t>
            </a:r>
          </a:p>
          <a:p>
            <a:pPr>
              <a:lnSpc>
                <a:spcPct val="10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294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44373" cy="1371600"/>
          </a:xfrm>
        </p:spPr>
        <p:txBody>
          <a:bodyPr>
            <a:noAutofit/>
          </a:bodyPr>
          <a:lstStyle/>
          <a:p>
            <a:pPr algn="ctr"/>
            <a:r>
              <a:rPr lang="en-US" sz="4000" dirty="0">
                <a:solidFill>
                  <a:srgbClr val="0070C0"/>
                </a:solidFill>
              </a:rPr>
              <a:t>International norms &amp; ISO 26000</a:t>
            </a: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727167918"/>
              </p:ext>
            </p:extLst>
          </p:nvPr>
        </p:nvGraphicFramePr>
        <p:xfrm>
          <a:off x="1689100" y="1295400"/>
          <a:ext cx="8674100" cy="5426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p:cNvCxnSpPr/>
          <p:nvPr/>
        </p:nvCxnSpPr>
        <p:spPr>
          <a:xfrm rot="16200000" flipH="1">
            <a:off x="4323556" y="3898901"/>
            <a:ext cx="1752600" cy="1143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88712" y="2565402"/>
            <a:ext cx="427429" cy="2917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966622" y="2908301"/>
            <a:ext cx="47627" cy="39885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517479" y="3709591"/>
            <a:ext cx="762000" cy="754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21028" y="4407694"/>
            <a:ext cx="8382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573162" y="3855641"/>
            <a:ext cx="114298" cy="6147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22169" y="4572001"/>
            <a:ext cx="0" cy="81359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696075" y="2476107"/>
            <a:ext cx="304800" cy="29051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38902" y="2835276"/>
            <a:ext cx="819149" cy="17367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007102" y="3848894"/>
            <a:ext cx="1752600" cy="1295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953002" y="3098801"/>
            <a:ext cx="1930401" cy="551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4200525" y="2932906"/>
            <a:ext cx="182880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710113" y="3441701"/>
            <a:ext cx="567928" cy="1694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4748213" y="4318794"/>
            <a:ext cx="6096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953001" y="5156994"/>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2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000" dirty="0">
                <a:solidFill>
                  <a:srgbClr val="0070C0"/>
                </a:solidFill>
              </a:rPr>
              <a:t>ISO 26000 defines SR </a:t>
            </a:r>
          </a:p>
        </p:txBody>
      </p:sp>
      <p:sp>
        <p:nvSpPr>
          <p:cNvPr id="6" name="Text Placeholder 5"/>
          <p:cNvSpPr>
            <a:spLocks noGrp="1"/>
          </p:cNvSpPr>
          <p:nvPr>
            <p:ph idx="1"/>
          </p:nvPr>
        </p:nvSpPr>
        <p:spPr/>
        <p:txBody>
          <a:bodyPr>
            <a:noAutofit/>
          </a:bodyPr>
          <a:lstStyle/>
          <a:p>
            <a:pPr marL="0" indent="0">
              <a:lnSpc>
                <a:spcPct val="100000"/>
              </a:lnSpc>
              <a:buNone/>
            </a:pPr>
            <a:r>
              <a:rPr lang="en-US" dirty="0"/>
              <a:t>The responsibility of an organization for the impacts of its decisions &amp; activities on society and the environment through transparent and ethical </a:t>
            </a:r>
            <a:r>
              <a:rPr lang="en-US" dirty="0" err="1"/>
              <a:t>behaviour</a:t>
            </a:r>
            <a:r>
              <a:rPr lang="en-US" dirty="0"/>
              <a:t> that:</a:t>
            </a:r>
          </a:p>
          <a:p>
            <a:pPr lvl="1">
              <a:lnSpc>
                <a:spcPct val="100000"/>
              </a:lnSpc>
            </a:pPr>
            <a:r>
              <a:rPr lang="en-US" dirty="0"/>
              <a:t>Contributes to </a:t>
            </a:r>
            <a:r>
              <a:rPr lang="en-US" u="sng" dirty="0"/>
              <a:t>sustainable development</a:t>
            </a:r>
            <a:r>
              <a:rPr lang="en-US" dirty="0"/>
              <a:t>, including the health and welfare of society</a:t>
            </a:r>
          </a:p>
          <a:p>
            <a:pPr lvl="1">
              <a:lnSpc>
                <a:spcPct val="100000"/>
              </a:lnSpc>
            </a:pPr>
            <a:r>
              <a:rPr lang="en-US" dirty="0"/>
              <a:t>Takes into account the expectations of </a:t>
            </a:r>
            <a:r>
              <a:rPr lang="en-US" u="sng" dirty="0"/>
              <a:t>stakeholders</a:t>
            </a:r>
          </a:p>
          <a:p>
            <a:pPr lvl="1">
              <a:lnSpc>
                <a:spcPct val="100000"/>
              </a:lnSpc>
            </a:pPr>
            <a:r>
              <a:rPr lang="en-US" dirty="0"/>
              <a:t>Is in compliance with applicable </a:t>
            </a:r>
            <a:r>
              <a:rPr lang="en-US" u="sng" dirty="0"/>
              <a:t>law</a:t>
            </a:r>
            <a:r>
              <a:rPr lang="en-US" dirty="0"/>
              <a:t> and consistent with </a:t>
            </a:r>
            <a:r>
              <a:rPr lang="en-US" u="sng" dirty="0"/>
              <a:t>international norms of behavior</a:t>
            </a:r>
            <a:r>
              <a:rPr lang="en-US" dirty="0"/>
              <a:t>, and </a:t>
            </a:r>
          </a:p>
          <a:p>
            <a:pPr lvl="1">
              <a:lnSpc>
                <a:spcPct val="100000"/>
              </a:lnSpc>
            </a:pPr>
            <a:r>
              <a:rPr lang="en-US" dirty="0"/>
              <a:t>Is </a:t>
            </a:r>
            <a:r>
              <a:rPr lang="en-US" u="sng" dirty="0"/>
              <a:t>integrated</a:t>
            </a:r>
            <a:r>
              <a:rPr lang="en-US" dirty="0"/>
              <a:t> throughout the organization and practiced in its relationships.</a:t>
            </a:r>
          </a:p>
          <a:p>
            <a:pPr>
              <a:lnSpc>
                <a:spcPct val="100000"/>
              </a:lnSpc>
              <a:buNone/>
            </a:pPr>
            <a:endParaRPr lang="en-US" sz="2600" dirty="0"/>
          </a:p>
          <a:p>
            <a:pPr>
              <a:lnSpc>
                <a:spcPct val="100000"/>
              </a:lnSpc>
            </a:pPr>
            <a:endParaRPr lang="en-US" sz="2600" dirty="0"/>
          </a:p>
        </p:txBody>
      </p:sp>
    </p:spTree>
    <p:extLst>
      <p:ext uri="{BB962C8B-B14F-4D97-AF65-F5344CB8AC3E}">
        <p14:creationId xmlns:p14="http://schemas.microsoft.com/office/powerpoint/2010/main" val="277558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0070C0"/>
                </a:solidFill>
              </a:rPr>
              <a:t>ISO 26000 Social Responsibility</a:t>
            </a:r>
            <a:endParaRPr lang="en-US" sz="4000" dirty="0">
              <a:solidFill>
                <a:srgbClr val="FF0000"/>
              </a:solidFill>
            </a:endParaRPr>
          </a:p>
        </p:txBody>
      </p:sp>
      <p:sp>
        <p:nvSpPr>
          <p:cNvPr id="4" name="Content Placeholder 3"/>
          <p:cNvSpPr>
            <a:spLocks noGrp="1"/>
          </p:cNvSpPr>
          <p:nvPr>
            <p:ph idx="1"/>
          </p:nvPr>
        </p:nvSpPr>
        <p:spPr>
          <a:xfrm>
            <a:off x="838200" y="1788681"/>
            <a:ext cx="10515600" cy="4351338"/>
          </a:xfrm>
        </p:spPr>
        <p:txBody>
          <a:bodyPr>
            <a:noAutofit/>
          </a:bodyPr>
          <a:lstStyle/>
          <a:p>
            <a:pPr>
              <a:lnSpc>
                <a:spcPct val="100000"/>
              </a:lnSpc>
            </a:pPr>
            <a:r>
              <a:rPr lang="en-US" dirty="0"/>
              <a:t>show a commitment to continual improvement</a:t>
            </a:r>
          </a:p>
          <a:p>
            <a:pPr>
              <a:lnSpc>
                <a:spcPct val="100000"/>
              </a:lnSpc>
            </a:pPr>
            <a:r>
              <a:rPr lang="en-US" dirty="0"/>
              <a:t>attract like-minded partners, investors, customers &amp;  staff</a:t>
            </a:r>
          </a:p>
          <a:p>
            <a:pPr>
              <a:lnSpc>
                <a:spcPct val="100000"/>
              </a:lnSpc>
            </a:pPr>
            <a:r>
              <a:rPr lang="en-US" dirty="0"/>
              <a:t>improve relations with employees, communities, the media, suppliers, and government agencies</a:t>
            </a:r>
          </a:p>
          <a:p>
            <a:pPr>
              <a:lnSpc>
                <a:spcPct val="100000"/>
              </a:lnSpc>
            </a:pPr>
            <a:r>
              <a:rPr lang="en-US" dirty="0"/>
              <a:t>help to establish more robust, stable supply chains</a:t>
            </a:r>
          </a:p>
          <a:p>
            <a:pPr>
              <a:lnSpc>
                <a:spcPct val="100000"/>
              </a:lnSpc>
            </a:pPr>
            <a:r>
              <a:rPr lang="en-US" dirty="0"/>
              <a:t>contribute to sustainable development by reducing harmful environmental, social and economic impacts </a:t>
            </a:r>
          </a:p>
          <a:p>
            <a:pPr>
              <a:lnSpc>
                <a:spcPct val="100000"/>
              </a:lnSpc>
            </a:pPr>
            <a:r>
              <a:rPr lang="en-US" dirty="0"/>
              <a:t>help manage and reduce risks</a:t>
            </a:r>
          </a:p>
          <a:p>
            <a:pPr>
              <a:lnSpc>
                <a:spcPct val="100000"/>
              </a:lnSpc>
            </a:pPr>
            <a:r>
              <a:rPr lang="en-US" dirty="0"/>
              <a:t>identify new opportunities</a:t>
            </a:r>
          </a:p>
        </p:txBody>
      </p:sp>
    </p:spTree>
    <p:extLst>
      <p:ext uri="{BB962C8B-B14F-4D97-AF65-F5344CB8AC3E}">
        <p14:creationId xmlns:p14="http://schemas.microsoft.com/office/powerpoint/2010/main" val="335634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325563"/>
          </a:xfrm>
        </p:spPr>
        <p:txBody>
          <a:bodyPr>
            <a:noAutofit/>
          </a:bodyPr>
          <a:lstStyle/>
          <a:p>
            <a:pPr>
              <a:lnSpc>
                <a:spcPct val="100000"/>
              </a:lnSpc>
            </a:pPr>
            <a:r>
              <a:rPr lang="en-US" sz="2600" dirty="0">
                <a:solidFill>
                  <a:srgbClr val="0070C0"/>
                </a:solidFill>
              </a:rPr>
              <a:t>Increasing SR contributes to a “virtuous cycle” where each action strengthens the organization and the community, encouraging sustainable development</a:t>
            </a:r>
          </a:p>
        </p:txBody>
      </p:sp>
      <p:sp>
        <p:nvSpPr>
          <p:cNvPr id="2" name="Content Placeholder 1">
            <a:extLst>
              <a:ext uri="{FF2B5EF4-FFF2-40B4-BE49-F238E27FC236}">
                <a16:creationId xmlns:a16="http://schemas.microsoft.com/office/drawing/2014/main" id="{34AFCFD4-B744-4603-AED4-A9E236E12042}"/>
              </a:ext>
            </a:extLst>
          </p:cNvPr>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660864281"/>
              </p:ext>
            </p:extLst>
          </p:nvPr>
        </p:nvGraphicFramePr>
        <p:xfrm>
          <a:off x="2540000" y="1524000"/>
          <a:ext cx="6375400" cy="5197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406778"/>
      </p:ext>
    </p:extLst>
  </p:cSld>
  <p:clrMapOvr>
    <a:masterClrMapping/>
  </p:clrMapOvr>
</p:sld>
</file>

<file path=ppt/theme/theme1.xml><?xml version="1.0" encoding="utf-8"?>
<a:theme xmlns:a="http://schemas.openxmlformats.org/drawingml/2006/main" name="1_Custom Design">
  <a:themeElements>
    <a:clrScheme name="ASSP 1">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0071B9"/>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2581</TotalTime>
  <Words>2067</Words>
  <Application>Microsoft Office PowerPoint</Application>
  <PresentationFormat>Widescreen</PresentationFormat>
  <Paragraphs>228</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Myriad Pro</vt:lpstr>
      <vt:lpstr>Myriad Pro Bold Condensed</vt:lpstr>
      <vt:lpstr>Myriad Pro Semibold</vt:lpstr>
      <vt:lpstr>Verdana</vt:lpstr>
      <vt:lpstr>Wingdings</vt:lpstr>
      <vt:lpstr>1_Custom Design</vt:lpstr>
      <vt:lpstr>PowerPoint Presentation</vt:lpstr>
      <vt:lpstr>ISO 26000 &amp; Sustainability</vt:lpstr>
      <vt:lpstr>PowerPoint Presentation</vt:lpstr>
      <vt:lpstr>About ISO 26000</vt:lpstr>
      <vt:lpstr>About ISO 26000</vt:lpstr>
      <vt:lpstr>International norms &amp; ISO 26000</vt:lpstr>
      <vt:lpstr>ISO 26000 defines SR </vt:lpstr>
      <vt:lpstr>ISO 26000 Social Responsibility</vt:lpstr>
      <vt:lpstr>Increasing SR contributes to a “virtuous cycle” where each action strengthens the organization and the community, encouraging sustainable development</vt:lpstr>
      <vt:lpstr>The Core Content </vt:lpstr>
      <vt:lpstr>PowerPoint Presentation</vt:lpstr>
      <vt:lpstr>The 7 Principles</vt:lpstr>
      <vt:lpstr>Accountability and Transparency</vt:lpstr>
      <vt:lpstr>Accountability and Transparency</vt:lpstr>
      <vt:lpstr>Principle of Ethical Behaviour</vt:lpstr>
      <vt:lpstr>Principle of Respect for  stakeholder interests</vt:lpstr>
      <vt:lpstr>Principle of Respect for the rule of law</vt:lpstr>
      <vt:lpstr>Principle of Respect for international norms of behaviour</vt:lpstr>
      <vt:lpstr>Principle of Respect for international norms of behaviour</vt:lpstr>
      <vt:lpstr>Principle of Respect for  human rights</vt:lpstr>
      <vt:lpstr>The 7 Core Subjects</vt:lpstr>
      <vt:lpstr>The 7 core subjects</vt:lpstr>
      <vt:lpstr>Organizational governance</vt:lpstr>
      <vt:lpstr>Organizational governance</vt:lpstr>
      <vt:lpstr>Human rights</vt:lpstr>
      <vt:lpstr>Human rights</vt:lpstr>
      <vt:lpstr>Labour practices</vt:lpstr>
      <vt:lpstr>Labour practices</vt:lpstr>
      <vt:lpstr>Environment </vt:lpstr>
      <vt:lpstr>Fair operating practices</vt:lpstr>
      <vt:lpstr>Consumer issues</vt:lpstr>
      <vt:lpstr>Community involvement and development</vt:lpstr>
      <vt:lpstr>Community involvement and development</vt:lpstr>
      <vt:lpstr>Community involvement and development</vt:lpstr>
      <vt:lpstr>A note:  “Community involvement and development” is different from philanthropy</vt:lpstr>
      <vt:lpstr>Stakeholder engagement and communication: a crucial component</vt:lpstr>
      <vt:lpstr>Stakeholder Definition</vt:lpstr>
      <vt:lpstr>Stakeholders</vt:lpstr>
      <vt:lpstr>In order to improve organizational performance, stakeholder engagement should: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Ackermann</dc:creator>
  <cp:lastModifiedBy>HSSE</cp:lastModifiedBy>
  <cp:revision>106</cp:revision>
  <cp:lastPrinted>2017-11-15T20:48:31Z</cp:lastPrinted>
  <dcterms:created xsi:type="dcterms:W3CDTF">2017-11-03T14:50:55Z</dcterms:created>
  <dcterms:modified xsi:type="dcterms:W3CDTF">2019-03-29T07:36:41Z</dcterms:modified>
</cp:coreProperties>
</file>